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1" r:id="rId9"/>
    <p:sldId id="266" r:id="rId10"/>
    <p:sldId id="267" r:id="rId11"/>
    <p:sldId id="269" r:id="rId12"/>
    <p:sldId id="270" r:id="rId13"/>
    <p:sldId id="263" r:id="rId14"/>
    <p:sldId id="268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" initials="F" lastIdx="5" clrIdx="0">
    <p:extLst>
      <p:ext uri="{19B8F6BF-5375-455C-9EA6-DF929625EA0E}">
        <p15:presenceInfo xmlns:p15="http://schemas.microsoft.com/office/powerpoint/2012/main" userId="Fab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CB01B-971F-4387-B3AB-18DCFA548AF2}" type="datetimeFigureOut">
              <a:rPr lang="pt-BR" smtClean="0"/>
              <a:t>17/07/2018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E91C-0B95-4F45-988F-3E34BE8F2B8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2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36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76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8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32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09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06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E91C-0B95-4F45-988F-3E34BE8F2B8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58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103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780309" y="226953"/>
            <a:ext cx="8631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latin typeface="Arial" panose="020B0604020202020204" pitchFamily="34" charset="0"/>
                <a:cs typeface="Arial" panose="020B0604020202020204" pitchFamily="34" charset="0"/>
              </a:rPr>
              <a:t>Universidade Regional Integrada do Alto Uruguai e das Missões</a:t>
            </a:r>
            <a:br>
              <a:rPr lang="pt-BR" sz="2400" b="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Departamento das Engenharias e Ciência da Computação</a:t>
            </a:r>
            <a:br>
              <a:rPr lang="pt-BR" sz="2000" b="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Curso de Engenharia Elétrica</a:t>
            </a:r>
          </a:p>
        </p:txBody>
      </p:sp>
    </p:spTree>
    <p:extLst>
      <p:ext uri="{BB962C8B-B14F-4D97-AF65-F5344CB8AC3E}">
        <p14:creationId xmlns:p14="http://schemas.microsoft.com/office/powerpoint/2010/main" val="267665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808D1F-6C7F-41F2-A676-2D3CD9B5B146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0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ADEF44-3223-4E62-A212-7E8236DDA406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45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4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C008E9-B1DB-430B-B29B-61FADF84B607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72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05D2FF-04C2-4D4B-B461-F85049C444A0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5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D88F35-686C-4348-9198-5075438AF37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377909-8182-4035-A53B-9D967598DB8E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16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1C9C0D-BEA7-4620-A073-5E8DDF7B99E9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9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A8175B-A8CA-478E-9613-6A602EDD7670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66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D91CCD-4715-4576-9D67-1579880A18B5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3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69813" y="320675"/>
            <a:ext cx="86523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F8E7B7-5449-49BE-A99E-183BD06709AB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78CCB7-2EE6-4B2E-9EB7-2854F7BA414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67890" y="370550"/>
            <a:ext cx="1013768" cy="979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" y="370403"/>
            <a:ext cx="1973826" cy="86018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310342" y="1438415"/>
            <a:ext cx="11571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>
            <a:off x="304798" y="6312443"/>
            <a:ext cx="11571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reside.org.br/noticias/telefonica-anuncia-que-domotica-e-brasil-sao-estrat&#233;gic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9070" y="1929942"/>
            <a:ext cx="9144000" cy="7495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DOMÓTICA DE BAIXO CUSTO APLICADO A RESIDÊNCIAS.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27802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b="1" dirty="0"/>
              <a:t>Acadêmico: Leonardo Felipe da Silva dos Santos</a:t>
            </a:r>
          </a:p>
          <a:p>
            <a:r>
              <a:rPr lang="pt-BR" sz="2000" dirty="0"/>
              <a:t>Orientador: </a:t>
            </a:r>
            <a:r>
              <a:rPr lang="pt-BR" sz="2000" dirty="0">
                <a:ea typeface="FangSong" pitchFamily="49" charset="-122"/>
              </a:rPr>
              <a:t>Me. Eng. </a:t>
            </a:r>
            <a:r>
              <a:rPr lang="pt-BR" sz="2000" dirty="0"/>
              <a:t>Cláudio Felipe Tomm</a:t>
            </a:r>
            <a:endParaRPr lang="pt-BR" sz="2000" dirty="0">
              <a:ea typeface="FangSong" pitchFamily="49" charset="-122"/>
            </a:endParaRPr>
          </a:p>
          <a:p>
            <a:r>
              <a:rPr lang="pt-BR" sz="2000" dirty="0">
                <a:ea typeface="FangSong" pitchFamily="49" charset="-122"/>
              </a:rPr>
              <a:t>Banca: Me. Alexandre dos Santos Roque</a:t>
            </a:r>
          </a:p>
          <a:p>
            <a:r>
              <a:rPr lang="pt-BR" sz="2000" dirty="0">
                <a:ea typeface="FangSong" pitchFamily="49" charset="-122"/>
              </a:rPr>
              <a:t>Banca: Dr. Eng. Manuel Martín Pérez Reimbold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C1504-36A6-4065-BF9E-68D3AD85820D}"/>
              </a:ext>
            </a:extLst>
          </p:cNvPr>
          <p:cNvSpPr/>
          <p:nvPr/>
        </p:nvSpPr>
        <p:spPr>
          <a:xfrm>
            <a:off x="734000" y="6378341"/>
            <a:ext cx="2245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+mj-lt"/>
                <a:cs typeface="Arial" panose="020B0604020202020204" pitchFamily="34" charset="0"/>
              </a:rPr>
              <a:t>Projeto Interdisciplinar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FF927E-CD40-47A8-AA73-B3B466FCF810}"/>
              </a:ext>
            </a:extLst>
          </p:cNvPr>
          <p:cNvSpPr txBox="1"/>
          <p:nvPr/>
        </p:nvSpPr>
        <p:spPr>
          <a:xfrm>
            <a:off x="10883070" y="63783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  <a:cs typeface="Arial" panose="020B0604020202020204" pitchFamily="34" charset="0"/>
              </a:rPr>
              <a:t>2018/1</a:t>
            </a:r>
          </a:p>
        </p:txBody>
      </p:sp>
    </p:spTree>
    <p:extLst>
      <p:ext uri="{BB962C8B-B14F-4D97-AF65-F5344CB8AC3E}">
        <p14:creationId xmlns:p14="http://schemas.microsoft.com/office/powerpoint/2010/main" val="222201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9E6C5-B5F2-4EE0-B124-F673DE24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5CAED-2890-4591-A767-6E60EA62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D45D4-376C-4F98-BA07-2EC36861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3F40CB-0187-4DF3-B684-52CFE8098D5D}"/>
              </a:ext>
            </a:extLst>
          </p:cNvPr>
          <p:cNvSpPr/>
          <p:nvPr/>
        </p:nvSpPr>
        <p:spPr>
          <a:xfrm>
            <a:off x="689112" y="1549858"/>
            <a:ext cx="49695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open sans"/>
              </a:rPr>
              <a:t>Arduino </a:t>
            </a:r>
            <a:r>
              <a:rPr lang="pt-BR" dirty="0" err="1">
                <a:latin typeface="open sans"/>
              </a:rPr>
              <a:t>Due</a:t>
            </a:r>
            <a:endParaRPr lang="pt-BR" dirty="0">
              <a:latin typeface="open sans"/>
            </a:endParaRPr>
          </a:p>
          <a:p>
            <a:r>
              <a:rPr lang="pt-BR" dirty="0">
                <a:latin typeface="open sans"/>
              </a:rPr>
              <a:t>– Microcontrolador: AT91SAM3X8E</a:t>
            </a:r>
            <a:br>
              <a:rPr lang="pt-BR" dirty="0"/>
            </a:br>
            <a:r>
              <a:rPr lang="pt-BR" dirty="0">
                <a:latin typeface="open sans"/>
              </a:rPr>
              <a:t>– Tensão de Operação: 3,3v</a:t>
            </a:r>
            <a:br>
              <a:rPr lang="pt-BR" dirty="0"/>
            </a:br>
            <a:r>
              <a:rPr lang="pt-BR" dirty="0">
                <a:latin typeface="open sans"/>
              </a:rPr>
              <a:t>– Tensão de entrada (recomendada): 7-12v</a:t>
            </a:r>
            <a:br>
              <a:rPr lang="pt-BR" dirty="0"/>
            </a:br>
            <a:r>
              <a:rPr lang="pt-BR" dirty="0">
                <a:latin typeface="open sans"/>
              </a:rPr>
              <a:t>– Tensão de entrada (limites): 6-16v</a:t>
            </a:r>
            <a:br>
              <a:rPr lang="pt-BR" dirty="0"/>
            </a:br>
            <a:r>
              <a:rPr lang="pt-BR" dirty="0">
                <a:latin typeface="open sans"/>
              </a:rPr>
              <a:t>– Pinos de entrada/saída: 54 (dos quais 12 podem ser PWM)</a:t>
            </a:r>
            <a:br>
              <a:rPr lang="pt-BR" dirty="0"/>
            </a:br>
            <a:r>
              <a:rPr lang="pt-BR" dirty="0">
                <a:latin typeface="open sans"/>
              </a:rPr>
              <a:t>– Pinos de entrada analógica: 12</a:t>
            </a:r>
            <a:br>
              <a:rPr lang="pt-BR" dirty="0"/>
            </a:br>
            <a:r>
              <a:rPr lang="pt-BR" dirty="0">
                <a:latin typeface="open sans"/>
              </a:rPr>
              <a:t>– Pinos de saída analógica: 2 (DAC)</a:t>
            </a:r>
            <a:br>
              <a:rPr lang="pt-BR" dirty="0"/>
            </a:br>
            <a:r>
              <a:rPr lang="pt-BR" dirty="0">
                <a:latin typeface="open sans"/>
              </a:rPr>
              <a:t>– Corrente DC total nos pinos I/O: 130mA</a:t>
            </a:r>
            <a:br>
              <a:rPr lang="pt-BR" dirty="0"/>
            </a:br>
            <a:r>
              <a:rPr lang="pt-BR" dirty="0">
                <a:latin typeface="open sans"/>
              </a:rPr>
              <a:t>– Corrente DC para pino 3,3v: 800mA</a:t>
            </a:r>
            <a:br>
              <a:rPr lang="pt-BR" dirty="0"/>
            </a:br>
            <a:r>
              <a:rPr lang="pt-BR" dirty="0">
                <a:latin typeface="open sans"/>
              </a:rPr>
              <a:t>– Corrente DC para pino 5v: 800mA</a:t>
            </a:r>
            <a:br>
              <a:rPr lang="pt-BR" dirty="0"/>
            </a:br>
            <a:r>
              <a:rPr lang="pt-BR" dirty="0">
                <a:latin typeface="open sans"/>
              </a:rPr>
              <a:t>– Memória Flash: 512KB</a:t>
            </a:r>
            <a:br>
              <a:rPr lang="pt-BR" dirty="0"/>
            </a:br>
            <a:r>
              <a:rPr lang="pt-BR" dirty="0">
                <a:latin typeface="open sans"/>
              </a:rPr>
              <a:t>– SRAM: 96KB (2 bancos: 64KB e 32KB)</a:t>
            </a:r>
            <a:br>
              <a:rPr lang="pt-BR" dirty="0"/>
            </a:br>
            <a:r>
              <a:rPr lang="pt-BR" dirty="0">
                <a:latin typeface="open sans"/>
              </a:rPr>
              <a:t>– Velocidade do </a:t>
            </a:r>
            <a:r>
              <a:rPr lang="pt-BR" dirty="0" err="1">
                <a:latin typeface="open sans"/>
              </a:rPr>
              <a:t>Clock</a:t>
            </a:r>
            <a:r>
              <a:rPr lang="pt-BR" dirty="0">
                <a:latin typeface="open sans"/>
              </a:rPr>
              <a:t>: 84MHz</a:t>
            </a:r>
          </a:p>
          <a:p>
            <a:r>
              <a:rPr lang="pt-BR" dirty="0">
                <a:latin typeface="open sans"/>
              </a:rPr>
              <a:t>Valor: R$134,90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A1BCC3-3887-4A17-9F5B-C650DD834F5C}"/>
              </a:ext>
            </a:extLst>
          </p:cNvPr>
          <p:cNvSpPr/>
          <p:nvPr/>
        </p:nvSpPr>
        <p:spPr>
          <a:xfrm>
            <a:off x="5074755" y="2736921"/>
            <a:ext cx="16449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87CDD0F-DDD9-46BF-8AAD-5B5A3F123DFF}"/>
              </a:ext>
            </a:extLst>
          </p:cNvPr>
          <p:cNvSpPr/>
          <p:nvPr/>
        </p:nvSpPr>
        <p:spPr>
          <a:xfrm>
            <a:off x="6533325" y="1411358"/>
            <a:ext cx="53141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open sans"/>
              </a:rPr>
              <a:t>ESP32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CPU: </a:t>
            </a:r>
            <a:r>
              <a:rPr lang="pt-BR" sz="1600" dirty="0" err="1">
                <a:latin typeface="open sans"/>
              </a:rPr>
              <a:t>Xtensa</a:t>
            </a:r>
            <a:r>
              <a:rPr lang="pt-BR" sz="1600" dirty="0">
                <a:latin typeface="open sans"/>
              </a:rPr>
              <a:t>® Dual-Core 32-bit LX6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ROM: 448 </a:t>
            </a:r>
            <a:r>
              <a:rPr lang="pt-BR" sz="1600" dirty="0" err="1">
                <a:latin typeface="open sans"/>
              </a:rPr>
              <a:t>KBytes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RAM: 520 </a:t>
            </a:r>
            <a:r>
              <a:rPr lang="pt-BR" sz="1600" dirty="0" err="1">
                <a:latin typeface="open sans"/>
              </a:rPr>
              <a:t>Kbytes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Flash: 4 MB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</a:t>
            </a:r>
            <a:r>
              <a:rPr lang="pt-BR" sz="1600" dirty="0" err="1">
                <a:latin typeface="open sans"/>
              </a:rPr>
              <a:t>Clock</a:t>
            </a:r>
            <a:r>
              <a:rPr lang="pt-BR" sz="1600" dirty="0">
                <a:latin typeface="open sans"/>
              </a:rPr>
              <a:t> máximo: 240MHz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Wireless padrão 802.11 b/g/n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Conexão </a:t>
            </a:r>
            <a:r>
              <a:rPr lang="pt-BR" sz="1600" dirty="0" err="1">
                <a:latin typeface="open sans"/>
              </a:rPr>
              <a:t>Wifi</a:t>
            </a:r>
            <a:r>
              <a:rPr lang="pt-BR" sz="1600" dirty="0">
                <a:latin typeface="open sans"/>
              </a:rPr>
              <a:t> 2.4Ghz (máximo de 150 Mbps)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Antena embutida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Conector </a:t>
            </a:r>
            <a:r>
              <a:rPr lang="pt-BR" sz="1600" dirty="0" err="1">
                <a:latin typeface="open sans"/>
              </a:rPr>
              <a:t>micro-usb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Wi-Fi </a:t>
            </a:r>
            <a:r>
              <a:rPr lang="pt-BR" sz="1600" dirty="0" err="1">
                <a:latin typeface="open sans"/>
              </a:rPr>
              <a:t>Direct</a:t>
            </a:r>
            <a:r>
              <a:rPr lang="pt-BR" sz="1600" dirty="0">
                <a:latin typeface="open sans"/>
              </a:rPr>
              <a:t> (P2P), P2P Discovery, P2P </a:t>
            </a:r>
            <a:r>
              <a:rPr lang="pt-BR" sz="1600" dirty="0" err="1">
                <a:latin typeface="open sans"/>
              </a:rPr>
              <a:t>Group</a:t>
            </a:r>
            <a:r>
              <a:rPr lang="pt-BR" sz="1600" dirty="0">
                <a:latin typeface="open sans"/>
              </a:rPr>
              <a:t> </a:t>
            </a:r>
            <a:r>
              <a:rPr lang="pt-BR" sz="1600" dirty="0" err="1">
                <a:latin typeface="open sans"/>
              </a:rPr>
              <a:t>Owner</a:t>
            </a:r>
            <a:r>
              <a:rPr lang="pt-BR" sz="1600" dirty="0">
                <a:latin typeface="open sans"/>
              </a:rPr>
              <a:t> </a:t>
            </a:r>
            <a:r>
              <a:rPr lang="pt-BR" sz="1600" dirty="0" err="1">
                <a:latin typeface="open sans"/>
              </a:rPr>
              <a:t>mode</a:t>
            </a:r>
            <a:r>
              <a:rPr lang="pt-BR" sz="1600" dirty="0">
                <a:latin typeface="open sans"/>
              </a:rPr>
              <a:t> e P2P Power Management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Modos de operação: STA/AP/STA+AP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Bluetooth BLE 4.2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GPIO com funções de PWM, I2C, SPI, </a:t>
            </a:r>
            <a:r>
              <a:rPr lang="pt-BR" sz="1600" dirty="0" err="1">
                <a:latin typeface="open sans"/>
              </a:rPr>
              <a:t>etc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Tensão de operação: 4,5 ~ 9V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Taxa de transferência: 110-460800bps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Suporta Upgrade remoto de firmware</a:t>
            </a:r>
            <a:br>
              <a:rPr lang="pt-BR" sz="1600" dirty="0"/>
            </a:br>
            <a:r>
              <a:rPr lang="pt-BR" sz="1600" dirty="0">
                <a:latin typeface="open sans"/>
              </a:rPr>
              <a:t>– Conversor analógico digital (ADC)</a:t>
            </a:r>
          </a:p>
          <a:p>
            <a:r>
              <a:rPr lang="pt-BR" sz="1600" dirty="0">
                <a:latin typeface="open sans"/>
              </a:rPr>
              <a:t>Valor: R$64,90</a:t>
            </a:r>
            <a:endParaRPr lang="pt-BR" sz="16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472BD18-66C9-43AD-9201-A0569064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3" y="320675"/>
            <a:ext cx="8652374" cy="1325563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05656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0731-6AE7-414B-9B58-BB3C4DB2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e/ou produtos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27269-29E5-4041-8246-EFA525C1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resultante desse trabalho em primeira opção seria um produto de fácil aplicação e de baixo custo para automação residencial de pequeno até grande porte, o projeto em segunda opção será expandido e disponibilizado se disponível os códigos, os layouts e configurações do sistema em Open Source.</a:t>
            </a:r>
          </a:p>
          <a:p>
            <a:pPr lvl="1"/>
            <a:r>
              <a:rPr lang="pt-BR" dirty="0"/>
              <a:t>Configuração </a:t>
            </a:r>
            <a:r>
              <a:rPr lang="pt-BR" dirty="0" err="1"/>
              <a:t>Wired</a:t>
            </a:r>
            <a:r>
              <a:rPr lang="pt-BR" dirty="0"/>
              <a:t> utilizando 1 placa ESP-32S;</a:t>
            </a:r>
          </a:p>
          <a:p>
            <a:pPr lvl="1"/>
            <a:r>
              <a:rPr lang="pt-BR" dirty="0"/>
              <a:t>Configuração com 3 placas ESP-32S Via OTA (Over The Air) com as 3 com a mesma prioridade em módulos pequenos de comando dos domos separados;</a:t>
            </a:r>
          </a:p>
          <a:p>
            <a:pPr lvl="1"/>
            <a:r>
              <a:rPr lang="pt-BR" dirty="0"/>
              <a:t>Configuração com as 3 placas em Mestre (1) e escravo (2) com a mestre para comandar as placas via OTA (Over The Air) utilizando módulos pequenos de comando em cada placa com domos separados;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1681B-814D-41DC-A7BE-4597FEED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CFE13-2FB3-44E4-93DF-77A5EA20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DD3F3-C3CA-4302-8817-FEE3356D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7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561F-3847-41B5-931F-D50F0ECB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Cronograma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29D7C-2B76-40C1-BA82-8A82BA1C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B2532E-2438-438B-B785-CE5900A2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B079F-2844-4395-B0BB-064F712C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1BCE7C-CED4-42B4-A010-055814369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5" t="32356" r="33486" b="6728"/>
          <a:stretch/>
        </p:blipFill>
        <p:spPr>
          <a:xfrm>
            <a:off x="3891411" y="1646238"/>
            <a:ext cx="4114800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37D6B-F70D-4D17-8E8C-39466E35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9241E-8BF8-4D36-809C-695CBB0A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/>
              <a:t>MONK, Simon. (12/2013). </a:t>
            </a:r>
            <a:r>
              <a:rPr lang="pt-BR" sz="1800" i="1" dirty="0"/>
              <a:t>Projetos com Arduino e Android, 1st edição</a:t>
            </a:r>
            <a:r>
              <a:rPr lang="pt-BR" sz="1800" dirty="0"/>
              <a:t>. </a:t>
            </a:r>
          </a:p>
          <a:p>
            <a:r>
              <a:rPr lang="pt-BR" sz="1800" dirty="0"/>
              <a:t>DEITEL, Paul, DEITEL, Harvey, WALD, Alexander. (01/01/2016). </a:t>
            </a:r>
            <a:r>
              <a:rPr lang="pt-BR" sz="1800" i="1" dirty="0"/>
              <a:t>Android 6 para Programadores, 3rd edição</a:t>
            </a:r>
            <a:r>
              <a:rPr lang="pt-BR" sz="1800" dirty="0"/>
              <a:t>. </a:t>
            </a:r>
          </a:p>
          <a:p>
            <a:r>
              <a:rPr lang="pt-BR" sz="1800" dirty="0"/>
              <a:t>GOODRICH, T., M., TAMASSIA, Roberto. (01/2013). </a:t>
            </a:r>
            <a:r>
              <a:rPr lang="pt-BR" sz="1800" i="1" dirty="0"/>
              <a:t>Estruturas de Dados e Algoritmos em Java, 5th edição</a:t>
            </a:r>
            <a:r>
              <a:rPr lang="pt-BR" sz="1800" dirty="0"/>
              <a:t>. </a:t>
            </a:r>
          </a:p>
          <a:p>
            <a:r>
              <a:rPr lang="pt-BR" sz="1800" dirty="0"/>
              <a:t>MACHADO, Prestes, R., FRANCO, Islabão, M., BERTAGNOLLI, Castro, S. D. (01/01/2016). </a:t>
            </a:r>
            <a:r>
              <a:rPr lang="pt-BR" sz="1800" i="1" dirty="0"/>
              <a:t>Desenvolvimento de Software III, 1st edição</a:t>
            </a:r>
            <a:r>
              <a:rPr lang="pt-BR" sz="1800" dirty="0"/>
              <a:t>. </a:t>
            </a:r>
          </a:p>
          <a:p>
            <a:r>
              <a:rPr lang="pt-BR" sz="1800" dirty="0"/>
              <a:t>FOROUZAN, A., B., MOSHARRAF, Firouz. (01/2013). </a:t>
            </a:r>
            <a:r>
              <a:rPr lang="pt-BR" sz="1800" i="1" dirty="0"/>
              <a:t>Redes de Computadores, 1st edição</a:t>
            </a:r>
            <a:r>
              <a:rPr lang="pt-BR" sz="1800" dirty="0"/>
              <a:t>. </a:t>
            </a:r>
          </a:p>
          <a:p>
            <a:r>
              <a:rPr lang="pt-BR" sz="1800" dirty="0"/>
              <a:t>EDELWEISS, Nina, GALANTE, Renata. (04/2011). </a:t>
            </a:r>
            <a:r>
              <a:rPr lang="pt-BR" sz="1800" i="1" dirty="0"/>
              <a:t>Estruturas de Dados - V18 - UFRGS</a:t>
            </a:r>
            <a:r>
              <a:rPr lang="pt-BR" sz="1800" dirty="0"/>
              <a:t>. </a:t>
            </a:r>
          </a:p>
          <a:p>
            <a:r>
              <a:rPr lang="pt-BR" sz="1800" dirty="0"/>
              <a:t>ALVES, Pereira, W. (06/2014). </a:t>
            </a:r>
            <a:r>
              <a:rPr lang="pt-BR" sz="1800" i="1" dirty="0"/>
              <a:t>Banco de Dados, 1st edição</a:t>
            </a:r>
            <a:endParaRPr lang="pt-BR" sz="1800" dirty="0"/>
          </a:p>
          <a:p>
            <a:r>
              <a:rPr lang="pt-BR" sz="1800" dirty="0"/>
              <a:t>CARDOSO, M., V. (03/2008). </a:t>
            </a:r>
            <a:r>
              <a:rPr lang="pt-BR" sz="1800" i="1" dirty="0"/>
              <a:t>Sistemas de Banco de Dados, 1ª Edição, 1st edição</a:t>
            </a:r>
            <a:r>
              <a:rPr lang="pt-BR" sz="1800" dirty="0"/>
              <a:t>.</a:t>
            </a:r>
          </a:p>
          <a:p>
            <a:r>
              <a:rPr lang="pt-BR" sz="1800" dirty="0"/>
              <a:t>Associação Brasileira de Automação Residencial e Predial(AURESIDE). Telefônica anuncia que Domótica e Brasil são estratégicos. </a:t>
            </a:r>
            <a:r>
              <a:rPr lang="pt-BR" sz="1800" dirty="0">
                <a:hlinkClick r:id="rId3"/>
              </a:rPr>
              <a:t>http://www.aureside.org.br/noticias/telefonica-anuncia-que-domotica-e-brasil-sao-estratégicos</a:t>
            </a:r>
            <a:r>
              <a:rPr lang="pt-BR" sz="1800" dirty="0"/>
              <a:t>. Acessado em Abril de 2018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737F0-9F9C-46EC-B510-B04962BF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47493-FECF-4C95-BA69-E109D22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53598-2BFE-4D3A-926F-0452CCEA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40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5DE-4837-49EA-8DD4-8072F728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7D727-1D4E-467A-AF48-B4A7570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DATASHEET SCT013. Datasheet sct013. Disponível em: &lt;http://www.mcielectronics.cl/</a:t>
            </a:r>
            <a:r>
              <a:rPr lang="pt-BR" sz="1800" dirty="0" err="1"/>
              <a:t>website_mci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/</a:t>
            </a:r>
            <a:r>
              <a:rPr lang="pt-BR" sz="1800" dirty="0" err="1"/>
              <a:t>documents</a:t>
            </a:r>
            <a:r>
              <a:rPr lang="pt-BR" sz="1800" dirty="0"/>
              <a:t>/datasheet_sct013.pdf&gt;. Acesso em: 25 mai. 2018.</a:t>
            </a:r>
          </a:p>
          <a:p>
            <a:r>
              <a:rPr lang="pt-BR" sz="1800" dirty="0"/>
              <a:t>ELETROCODE. Reguladores de tensão. Disponível em: &lt;http://www.eletrocode.com.br/reguladores-de-</a:t>
            </a:r>
            <a:r>
              <a:rPr lang="pt-BR" sz="1800" dirty="0" err="1"/>
              <a:t>tensao</a:t>
            </a:r>
            <a:r>
              <a:rPr lang="pt-BR" sz="1800" dirty="0"/>
              <a:t>/&gt;. Acesso em: 25 mai. 2018.</a:t>
            </a:r>
          </a:p>
          <a:p>
            <a:r>
              <a:rPr lang="pt-BR" sz="1800" dirty="0"/>
              <a:t>FILIPEFLOP. Como fazer um medidor de energia elétrica com </a:t>
            </a:r>
            <a:r>
              <a:rPr lang="pt-BR" sz="1800" dirty="0" err="1"/>
              <a:t>arduino</a:t>
            </a:r>
            <a:r>
              <a:rPr lang="pt-BR" sz="1800" dirty="0"/>
              <a:t>. Disponível em: &lt;https://www.filipeflop.com/blog/medidor-de-energia-</a:t>
            </a:r>
            <a:r>
              <a:rPr lang="pt-BR" sz="1800" dirty="0" err="1"/>
              <a:t>eletrica</a:t>
            </a:r>
            <a:r>
              <a:rPr lang="pt-BR" sz="1800" dirty="0"/>
              <a:t>-</a:t>
            </a:r>
            <a:r>
              <a:rPr lang="pt-BR" sz="1800" dirty="0" err="1"/>
              <a:t>com-arduino</a:t>
            </a:r>
            <a:r>
              <a:rPr lang="pt-BR" sz="1800" dirty="0"/>
              <a:t>/&gt;. Acesso em: 25 mai. 2018.</a:t>
            </a:r>
          </a:p>
          <a:p>
            <a:r>
              <a:rPr lang="pt-BR" sz="1800" dirty="0"/>
              <a:t>IOXHOP. </a:t>
            </a:r>
            <a:r>
              <a:rPr lang="pt-BR" sz="1800" dirty="0" err="1"/>
              <a:t>Ioxhop</a:t>
            </a:r>
            <a:r>
              <a:rPr lang="pt-BR" sz="1800" dirty="0"/>
              <a:t> esp32s. Disponível em: &lt;www.ioxhop.com&gt;. Acesso em: 25 mai. 2018.</a:t>
            </a:r>
          </a:p>
          <a:p>
            <a:r>
              <a:rPr lang="pt-BR" sz="1800" dirty="0"/>
              <a:t>LEARNING ABOUT ELECTRONICS. </a:t>
            </a:r>
            <a:r>
              <a:rPr lang="pt-BR" sz="1800" dirty="0" err="1"/>
              <a:t>Difference</a:t>
            </a:r>
            <a:r>
              <a:rPr lang="pt-BR" sz="1800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an</a:t>
            </a:r>
            <a:r>
              <a:rPr lang="pt-BR" sz="1800" dirty="0"/>
              <a:t> </a:t>
            </a:r>
            <a:r>
              <a:rPr lang="pt-BR" sz="1800" dirty="0" err="1"/>
              <a:t>npn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a </a:t>
            </a:r>
            <a:r>
              <a:rPr lang="pt-BR" sz="1800" dirty="0" err="1"/>
              <a:t>pnp</a:t>
            </a:r>
            <a:r>
              <a:rPr lang="pt-BR" sz="1800" dirty="0"/>
              <a:t> transistor. Disponível em: &lt;http://www.learningaboutelectronics.com/</a:t>
            </a:r>
            <a:r>
              <a:rPr lang="pt-BR" sz="1800" dirty="0" err="1"/>
              <a:t>articles</a:t>
            </a:r>
            <a:r>
              <a:rPr lang="pt-BR" sz="1800" dirty="0"/>
              <a:t>/</a:t>
            </a:r>
            <a:r>
              <a:rPr lang="pt-BR" sz="1800" dirty="0" err="1"/>
              <a:t>difference</a:t>
            </a:r>
            <a:r>
              <a:rPr lang="pt-BR" sz="1800" dirty="0"/>
              <a:t>-</a:t>
            </a:r>
            <a:r>
              <a:rPr lang="pt-BR" sz="1800" dirty="0" err="1"/>
              <a:t>between</a:t>
            </a:r>
            <a:r>
              <a:rPr lang="pt-BR" sz="1800" dirty="0"/>
              <a:t>-a-</a:t>
            </a:r>
            <a:r>
              <a:rPr lang="pt-BR" sz="1800" dirty="0" err="1"/>
              <a:t>npn</a:t>
            </a:r>
            <a:r>
              <a:rPr lang="pt-BR" sz="1800" dirty="0"/>
              <a:t>-</a:t>
            </a:r>
            <a:r>
              <a:rPr lang="pt-BR" sz="1800" dirty="0" err="1"/>
              <a:t>and</a:t>
            </a:r>
            <a:r>
              <a:rPr lang="pt-BR" sz="1800" dirty="0"/>
              <a:t>-a-</a:t>
            </a:r>
            <a:r>
              <a:rPr lang="pt-BR" sz="1800" dirty="0" err="1"/>
              <a:t>pnp</a:t>
            </a:r>
            <a:r>
              <a:rPr lang="pt-BR" sz="1800" dirty="0"/>
              <a:t>-transistor&gt;. Acesso em: 25 mai. 2018.</a:t>
            </a:r>
          </a:p>
          <a:p>
            <a:r>
              <a:rPr lang="pt-BR" sz="1800" dirty="0"/>
              <a:t>ESPRESSIF. </a:t>
            </a:r>
            <a:r>
              <a:rPr lang="pt-BR" sz="1800" dirty="0" err="1"/>
              <a:t>Espressif</a:t>
            </a:r>
            <a:r>
              <a:rPr lang="pt-BR" sz="1800" dirty="0"/>
              <a:t> esp32. Disponível em: &lt;https://www.espressif.com/</a:t>
            </a:r>
            <a:r>
              <a:rPr lang="pt-BR" sz="1800" dirty="0" err="1"/>
              <a:t>en</a:t>
            </a:r>
            <a:r>
              <a:rPr lang="pt-BR" sz="1800" dirty="0"/>
              <a:t>/</a:t>
            </a:r>
            <a:r>
              <a:rPr lang="pt-BR" sz="1800" dirty="0" err="1"/>
              <a:t>products</a:t>
            </a:r>
            <a:r>
              <a:rPr lang="pt-BR" sz="1800" dirty="0"/>
              <a:t>/hardware/esp32/overview&gt;. Acesso em: 25 mai. 2018.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7C740-6E23-4E57-A509-7FDA8975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C260A-D5A1-49EF-954A-7C3BC5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24E43-98A8-4981-A1EC-7C00AC58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49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9070" y="1591888"/>
            <a:ext cx="9144000" cy="485409"/>
          </a:xfrm>
        </p:spPr>
        <p:txBody>
          <a:bodyPr>
            <a:normAutofit/>
          </a:bodyPr>
          <a:lstStyle/>
          <a:p>
            <a:r>
              <a:rPr lang="pt-BR" sz="2400" dirty="0"/>
              <a:t>DOMÓTICA DE BAIXO CUSTO APLICADO A RESIDÊNCIAS.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44922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b="1" dirty="0"/>
              <a:t>Acadêmico: Leonardo Felipe da Silva dos Santos</a:t>
            </a:r>
          </a:p>
          <a:p>
            <a:r>
              <a:rPr lang="pt-BR" sz="2000" dirty="0"/>
              <a:t>Orientador: </a:t>
            </a:r>
            <a:r>
              <a:rPr lang="pt-BR" sz="2000" dirty="0">
                <a:ea typeface="FangSong" pitchFamily="49" charset="-122"/>
              </a:rPr>
              <a:t>Me. Eng. </a:t>
            </a:r>
            <a:r>
              <a:rPr lang="pt-BR" sz="2000" dirty="0"/>
              <a:t>Cláudio Felipe Tomm</a:t>
            </a:r>
            <a:endParaRPr lang="pt-BR" sz="2000" dirty="0">
              <a:ea typeface="FangSong" pitchFamily="49" charset="-122"/>
            </a:endParaRPr>
          </a:p>
          <a:p>
            <a:r>
              <a:rPr lang="pt-BR" sz="2000" dirty="0">
                <a:ea typeface="FangSong" pitchFamily="49" charset="-122"/>
              </a:rPr>
              <a:t>Banca: Me. Eng. Alexandre dos Santos Roque</a:t>
            </a:r>
          </a:p>
          <a:p>
            <a:r>
              <a:rPr lang="pt-BR" sz="2000" dirty="0">
                <a:ea typeface="FangSong" pitchFamily="49" charset="-122"/>
              </a:rPr>
              <a:t>Banca: Dr. Eng. Manuel Martín Pérez Reimbold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C1504-36A6-4065-BF9E-68D3AD85820D}"/>
              </a:ext>
            </a:extLst>
          </p:cNvPr>
          <p:cNvSpPr/>
          <p:nvPr/>
        </p:nvSpPr>
        <p:spPr>
          <a:xfrm>
            <a:off x="125180" y="6378341"/>
            <a:ext cx="346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+mj-lt"/>
                <a:cs typeface="Arial" panose="020B0604020202020204" pitchFamily="34" charset="0"/>
              </a:rPr>
              <a:t>Qualificação Projeto Interdisciplinar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FF927E-CD40-47A8-AA73-B3B466FCF810}"/>
              </a:ext>
            </a:extLst>
          </p:cNvPr>
          <p:cNvSpPr txBox="1"/>
          <p:nvPr/>
        </p:nvSpPr>
        <p:spPr>
          <a:xfrm>
            <a:off x="10883070" y="63783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  <a:cs typeface="Arial" panose="020B0604020202020204" pitchFamily="34" charset="0"/>
              </a:rPr>
              <a:t>2018/1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0F25F1-9CAF-462E-B130-8F745352413A}"/>
              </a:ext>
            </a:extLst>
          </p:cNvPr>
          <p:cNvSpPr txBox="1">
            <a:spLocks/>
          </p:cNvSpPr>
          <p:nvPr/>
        </p:nvSpPr>
        <p:spPr>
          <a:xfrm>
            <a:off x="1106148" y="2252719"/>
            <a:ext cx="9561852" cy="930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Obrigado!</a:t>
            </a:r>
            <a:endParaRPr lang="pt-BR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2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tecnologia portátil está cada vez se espalhando mais, possibilitando as várias formas de interação com as diversas tecnologias hoje disponíveis, assim como podem aumentar nossa segurança, confiabilidade e conforto;</a:t>
            </a:r>
          </a:p>
          <a:p>
            <a:r>
              <a:rPr lang="pt-BR" sz="2400" dirty="0"/>
              <a:t>O avanço constante das tecnologias de informação e comunicação, facilitando a diminuição de sistemas potentes voltados automação;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F967-FC80-4ECF-A7D6-3EBDEBF786D2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6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3670F-B66C-40E4-A067-A0A7CE9A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C5171-796D-456A-A6FA-9F87E9C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Custos elevados na automação residencial;</a:t>
            </a:r>
          </a:p>
          <a:p>
            <a:r>
              <a:rPr lang="pt-BR" dirty="0"/>
              <a:t>Flexibilidade na construção dos módulos;</a:t>
            </a:r>
          </a:p>
          <a:p>
            <a:r>
              <a:rPr lang="pt-BR" dirty="0"/>
              <a:t>Meios de controle e operação diferentes, sistema móvel e local de interface homem máquina(IHM);</a:t>
            </a:r>
          </a:p>
          <a:p>
            <a:r>
              <a:rPr lang="pt-BR" dirty="0"/>
              <a:t>Possibilita um controle geral da instalação podendo controlar a energia consumida e qual equipamento está consumindo;</a:t>
            </a:r>
          </a:p>
          <a:p>
            <a:r>
              <a:rPr lang="pt-BR" dirty="0"/>
              <a:t>Facilidade na visualização e operação do sistema multiplataformas.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E855BB-53EC-4617-B097-6560DEC9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947ED-B9CC-4B69-A0E5-2BAAB7BE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BB251-3A51-4D3E-86A9-A1E35DFE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82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390EB-E994-4F64-9AE9-56979BD6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083CC-AEF2-4DB4-95E2-52DFDF44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Criar um produto, qual poderá fazer a automação residencial por meio de IoT e também contemplar o desenvolvimento do hardware e software para computadores e dispositivos móveis.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E3F5E-3E32-43D6-B0FF-807689AD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128BF-E199-46B0-B99D-0424C54F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583F5-A2AC-4B07-9A67-AF3C9232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4E3382-C4C0-4865-9EC5-05E02169A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55" y="3429000"/>
            <a:ext cx="3756041" cy="28182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27D148-B2C3-487A-8EF1-BA7ED018A147}"/>
              </a:ext>
            </a:extLst>
          </p:cNvPr>
          <p:cNvSpPr txBox="1"/>
          <p:nvPr/>
        </p:nvSpPr>
        <p:spPr>
          <a:xfrm>
            <a:off x="7898296" y="5639779"/>
            <a:ext cx="304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adaptado de http://arguscontrol.com.br</a:t>
            </a:r>
          </a:p>
        </p:txBody>
      </p:sp>
    </p:spTree>
    <p:extLst>
      <p:ext uri="{BB962C8B-B14F-4D97-AF65-F5344CB8AC3E}">
        <p14:creationId xmlns:p14="http://schemas.microsoft.com/office/powerpoint/2010/main" val="25324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9494F-365A-4484-AC1B-26A25BD6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9723F-7F77-469B-85DC-8382F2FC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BR" sz="1800" dirty="0"/>
              <a:t>Criar um modelo de aplicação residencial por meio de Arduino.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Medir o consumo de energia.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Proteger o sistema elétrico residencial. 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Supervisionar e controlar por meio de aplicativo de smartphone.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Supervisionar e controlar por meio de Software para computador.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Desenvolver um aplicativo qual rode em um sistema operacional Windows superior ao Windows XP.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Desenvolver um aplicativo móvel qual atenda a versão Android 4.0.2, da Google.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Desenvolver um hardware qual possa ser adaptado conforme a necessidade da estrutura residencial.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EA275-D256-44B5-B4B6-BFF23090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5D770-A881-4601-9476-BFA34639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05ED3-5414-4122-B949-858F1DFB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8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48D7-B199-4940-8AC5-F1D94C2F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3" y="320675"/>
            <a:ext cx="8652374" cy="1325563"/>
          </a:xfrm>
        </p:spPr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E7A17-311B-4182-9AC2-12FAD4EA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247142" cy="4699855"/>
          </a:xfrm>
        </p:spPr>
        <p:txBody>
          <a:bodyPr>
            <a:normAutofit fontScale="85000" lnSpcReduction="20000"/>
          </a:bodyPr>
          <a:lstStyle/>
          <a:p>
            <a:pPr marL="457200" lvl="1" indent="0" hangingPunct="0">
              <a:buNone/>
            </a:pPr>
            <a:r>
              <a:rPr lang="pt-BR" cap="all" dirty="0"/>
              <a:t>2.1 Java</a:t>
            </a:r>
          </a:p>
          <a:p>
            <a:pPr marL="914400" lvl="2" indent="0">
              <a:buNone/>
            </a:pPr>
            <a:r>
              <a:rPr lang="pt-BR" cap="all" dirty="0"/>
              <a:t>2.1.1. O que é Java</a:t>
            </a:r>
          </a:p>
          <a:p>
            <a:pPr marL="914400" lvl="2" indent="0">
              <a:buNone/>
            </a:pPr>
            <a:r>
              <a:rPr lang="pt-BR" cap="all" dirty="0"/>
              <a:t>2.1.2. Funcionamento do Visual Studio para Java</a:t>
            </a:r>
          </a:p>
          <a:p>
            <a:pPr marL="914400" lvl="2" indent="0">
              <a:buNone/>
            </a:pPr>
            <a:r>
              <a:rPr lang="pt-BR" cap="all" dirty="0"/>
              <a:t>2.1.3.Funcionamento da IDE do Arduino em Java</a:t>
            </a:r>
          </a:p>
          <a:p>
            <a:pPr marL="457200" lvl="1" indent="0" hangingPunct="0">
              <a:buNone/>
            </a:pPr>
            <a:r>
              <a:rPr lang="pt-BR" cap="all" dirty="0"/>
              <a:t>2.2 Wireless</a:t>
            </a:r>
          </a:p>
          <a:p>
            <a:pPr marL="914400" lvl="2" indent="0">
              <a:buNone/>
            </a:pPr>
            <a:r>
              <a:rPr lang="pt-BR" cap="all" dirty="0"/>
              <a:t>2.2.1. Como configurar e utilizar a wireless da ESP-32S</a:t>
            </a:r>
          </a:p>
          <a:p>
            <a:pPr marL="457200" lvl="1" indent="0" hangingPunct="0">
              <a:buNone/>
            </a:pPr>
            <a:r>
              <a:rPr lang="pt-BR" cap="all" dirty="0"/>
              <a:t>2.3 Portas da Esp-32s</a:t>
            </a:r>
          </a:p>
          <a:p>
            <a:pPr marL="914400" lvl="2" indent="0">
              <a:buNone/>
            </a:pPr>
            <a:r>
              <a:rPr lang="pt-BR" cap="all" dirty="0"/>
              <a:t>2.3.1. Portas Digitais(I/O)</a:t>
            </a:r>
          </a:p>
          <a:p>
            <a:pPr marL="914400" lvl="2" indent="0">
              <a:buNone/>
            </a:pPr>
            <a:r>
              <a:rPr lang="pt-BR" cap="all" dirty="0"/>
              <a:t>2.3.2 ADC</a:t>
            </a:r>
          </a:p>
          <a:p>
            <a:pPr marL="457200" lvl="1" indent="0" hangingPunct="0">
              <a:buNone/>
            </a:pPr>
            <a:r>
              <a:rPr lang="pt-BR" cap="all" dirty="0"/>
              <a:t>2.4 </a:t>
            </a:r>
            <a:r>
              <a:rPr lang="pt-BR" dirty="0"/>
              <a:t>PROTOCOLO DE COMUNICAÇÃO I2C</a:t>
            </a:r>
            <a:endParaRPr lang="pt-BR" cap="all" dirty="0"/>
          </a:p>
          <a:p>
            <a:pPr marL="914400" lvl="2" indent="0">
              <a:buNone/>
            </a:pPr>
            <a:r>
              <a:rPr lang="pt-BR" cap="all" dirty="0"/>
              <a:t>2.4.1 Utilização do I²C do PIC MCP23016</a:t>
            </a:r>
            <a:endParaRPr lang="pt-BR" dirty="0"/>
          </a:p>
          <a:p>
            <a:pPr marL="457200" lvl="1" indent="0" hangingPunct="0">
              <a:buNone/>
            </a:pPr>
            <a:r>
              <a:rPr lang="pt-BR" cap="all" dirty="0"/>
              <a:t>2.5 Circuitos</a:t>
            </a:r>
          </a:p>
          <a:p>
            <a:pPr marL="914400" lvl="2" indent="0">
              <a:buNone/>
            </a:pPr>
            <a:r>
              <a:rPr lang="pt-BR" cap="all" dirty="0"/>
              <a:t>2.5.1 Sensor de Corrente </a:t>
            </a:r>
          </a:p>
          <a:p>
            <a:pPr marL="914400" lvl="2" indent="0">
              <a:buNone/>
            </a:pPr>
            <a:r>
              <a:rPr lang="pt-BR" cap="all" dirty="0"/>
              <a:t>2.5.2 Esquema sensor de corrente</a:t>
            </a:r>
          </a:p>
          <a:p>
            <a:pPr marL="914400" lvl="2" indent="0">
              <a:buNone/>
            </a:pPr>
            <a:r>
              <a:rPr lang="pt-BR" cap="all" dirty="0"/>
              <a:t>2.5.3 Relés</a:t>
            </a:r>
          </a:p>
          <a:p>
            <a:pPr marL="914400" lvl="2" indent="0">
              <a:buNone/>
            </a:pPr>
            <a:r>
              <a:rPr lang="pt-BR" cap="all" dirty="0"/>
              <a:t>2.5.4 Optoacoplador</a:t>
            </a:r>
          </a:p>
          <a:p>
            <a:pPr marL="914400" lvl="2" indent="0">
              <a:buNone/>
            </a:pPr>
            <a:r>
              <a:rPr lang="pt-BR" cap="all" dirty="0"/>
              <a:t>2.5.5 Transistores</a:t>
            </a:r>
          </a:p>
          <a:p>
            <a:pPr marL="914400" lvl="2" indent="0">
              <a:buNone/>
            </a:pPr>
            <a:r>
              <a:rPr lang="pt-BR" cap="all" dirty="0"/>
              <a:t>2.5.6 Fonte para ligação módulos relés e outros sensores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3D121-0E2A-4E1F-BEBE-BB046B4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27840-3E28-42D1-84E4-D2C8FD4C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43690-1800-4060-9E5B-85FC6FD2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9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22EE5-221B-4476-86E4-FA095CFF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0E37D-91BB-4B48-BFBC-9118019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9BB84-D49A-4244-BA52-19524343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Engenharia Elétrica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8A217-564F-43C1-97B6-2A3BF716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E4D102-C1BD-4A75-BA59-5E1224EC15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4" y="1947428"/>
            <a:ext cx="1440766" cy="9012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E2B113-B19C-4A48-A739-F57E64A67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87" y="1947428"/>
            <a:ext cx="1440766" cy="14407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C01DFD-65AF-4452-8DAE-D74988914D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6" t="4676" r="24667"/>
          <a:stretch/>
        </p:blipFill>
        <p:spPr>
          <a:xfrm>
            <a:off x="9762978" y="1677684"/>
            <a:ext cx="933217" cy="14407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D621CA-65A8-434F-ACF5-68C020E7D5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17" y="1795794"/>
            <a:ext cx="1606061" cy="120454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613FCB1-53C5-49EF-ACF4-25F4C8B54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97" y="4299253"/>
            <a:ext cx="2590800" cy="1762125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951137B-3213-41FF-A5BA-A9EF08A703CB}"/>
              </a:ext>
            </a:extLst>
          </p:cNvPr>
          <p:cNvCxnSpPr>
            <a:cxnSpLocks/>
          </p:cNvCxnSpPr>
          <p:nvPr/>
        </p:nvCxnSpPr>
        <p:spPr>
          <a:xfrm>
            <a:off x="6096000" y="3000339"/>
            <a:ext cx="2514600" cy="14872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C34CB91-EACB-4544-A436-85835CE11D6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083685" y="2398067"/>
            <a:ext cx="2073232" cy="2697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CB2B4D-6BEB-45FA-96FB-42EFDE996F45}"/>
              </a:ext>
            </a:extLst>
          </p:cNvPr>
          <p:cNvSpPr txBox="1"/>
          <p:nvPr/>
        </p:nvSpPr>
        <p:spPr>
          <a:xfrm>
            <a:off x="3204706" y="1543119"/>
            <a:ext cx="60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I/O</a:t>
            </a:r>
            <a:br>
              <a:rPr lang="pt-BR" dirty="0"/>
            </a:br>
            <a:r>
              <a:rPr lang="pt-BR" dirty="0"/>
              <a:t>ADI</a:t>
            </a:r>
            <a:br>
              <a:rPr lang="pt-BR" dirty="0"/>
            </a:br>
            <a:r>
              <a:rPr lang="pt-BR" dirty="0"/>
              <a:t>I²C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5EAAE25-E755-4B6B-969F-308BA9324456}"/>
              </a:ext>
            </a:extLst>
          </p:cNvPr>
          <p:cNvSpPr txBox="1"/>
          <p:nvPr/>
        </p:nvSpPr>
        <p:spPr>
          <a:xfrm rot="21203841">
            <a:off x="6385361" y="1856097"/>
            <a:ext cx="108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Wireless</a:t>
            </a:r>
          </a:p>
          <a:p>
            <a:r>
              <a:rPr lang="pt-BR" dirty="0"/>
              <a:t>Socket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6A1CF1E-B966-4C93-B1B6-CAA2B748DB3C}"/>
              </a:ext>
            </a:extLst>
          </p:cNvPr>
          <p:cNvSpPr txBox="1"/>
          <p:nvPr/>
        </p:nvSpPr>
        <p:spPr>
          <a:xfrm rot="1785720">
            <a:off x="6128846" y="3798537"/>
            <a:ext cx="188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Wireless/Wired</a:t>
            </a:r>
          </a:p>
          <a:p>
            <a:r>
              <a:rPr lang="pt-BR" dirty="0"/>
              <a:t>Socket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06A7DD4-330D-4E3F-ABD6-589ED7A33C59}"/>
              </a:ext>
            </a:extLst>
          </p:cNvPr>
          <p:cNvCxnSpPr>
            <a:cxnSpLocks/>
          </p:cNvCxnSpPr>
          <p:nvPr/>
        </p:nvCxnSpPr>
        <p:spPr>
          <a:xfrm flipH="1">
            <a:off x="2377440" y="2510274"/>
            <a:ext cx="217463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325939-8EB4-4A30-B35A-AC9F33E653D3}"/>
              </a:ext>
            </a:extLst>
          </p:cNvPr>
          <p:cNvSpPr txBox="1"/>
          <p:nvPr/>
        </p:nvSpPr>
        <p:spPr>
          <a:xfrm>
            <a:off x="8153399" y="3118450"/>
            <a:ext cx="300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adaptado de http://aureside.org.br/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D2CBC2-F48A-45BF-ADCA-6AEEEFF85301}"/>
              </a:ext>
            </a:extLst>
          </p:cNvPr>
          <p:cNvSpPr txBox="1"/>
          <p:nvPr/>
        </p:nvSpPr>
        <p:spPr>
          <a:xfrm>
            <a:off x="8568397" y="5986569"/>
            <a:ext cx="300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adaptado de http://aureside.org.br/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C404D6-A532-4E3B-BB4E-A6221000DC1B}"/>
              </a:ext>
            </a:extLst>
          </p:cNvPr>
          <p:cNvSpPr txBox="1"/>
          <p:nvPr/>
        </p:nvSpPr>
        <p:spPr>
          <a:xfrm>
            <a:off x="4597571" y="3090074"/>
            <a:ext cx="130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</a:t>
            </a:r>
            <a:r>
              <a:rPr lang="pt-BR" sz="1100" dirty="0" err="1"/>
              <a:t>Espressif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755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317368-C92E-4203-B8DA-A340CC9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8763F-E001-4D4D-8FDB-8AFFC08B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08BF7-08C9-4D02-AE44-D62F2DC6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C7D98AE-60BC-4848-BA28-0957C113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3" y="320675"/>
            <a:ext cx="8652374" cy="1325563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C033D1-35A4-43D0-9527-576F97E191CF}"/>
              </a:ext>
            </a:extLst>
          </p:cNvPr>
          <p:cNvSpPr txBox="1"/>
          <p:nvPr/>
        </p:nvSpPr>
        <p:spPr>
          <a:xfrm>
            <a:off x="838200" y="1632986"/>
            <a:ext cx="9846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Rotinas de Automação: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Consumo geral da residência;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Consumo específicos de alguns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Controle de Luzes;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Controle de equipamentos de ar condicionado;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Controle de Televisão;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Controle de equipamentos em geral.</a:t>
            </a:r>
          </a:p>
        </p:txBody>
      </p:sp>
    </p:spTree>
    <p:extLst>
      <p:ext uri="{BB962C8B-B14F-4D97-AF65-F5344CB8AC3E}">
        <p14:creationId xmlns:p14="http://schemas.microsoft.com/office/powerpoint/2010/main" val="364370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4DFB-6B89-4D38-8E7E-B9E08AEA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D8D5-0F57-4A0D-9EF5-E890A5A83604}" type="datetime1">
              <a:rPr lang="pt-BR" smtClean="0"/>
              <a:t>17/07/2018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5B01F-1CB2-465D-AE03-0FE438AB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Engenharia Elétrica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3FF12-CE9A-4284-A69E-4E5A98B3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CB7-2EE6-4B2E-9EB7-2854F7BA4147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31ECD0-C7F6-4F9D-8B79-69CFE42A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6" y="2222500"/>
            <a:ext cx="4953000" cy="3143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C469D0-A648-4E85-862B-FBC02F3F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04" y="1776067"/>
            <a:ext cx="4084983" cy="40849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1325F7-F319-4703-9EF2-9568DCC4DEFF}"/>
              </a:ext>
            </a:extLst>
          </p:cNvPr>
          <p:cNvSpPr txBox="1"/>
          <p:nvPr/>
        </p:nvSpPr>
        <p:spPr>
          <a:xfrm>
            <a:off x="1073426" y="1776067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Arduino </a:t>
            </a:r>
            <a:r>
              <a:rPr lang="pt-BR" dirty="0" err="1"/>
              <a:t>Due</a:t>
            </a:r>
            <a:r>
              <a:rPr lang="pt-BR" dirty="0"/>
              <a:t> 3.3V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A31C01-167E-4068-9982-FF0CAFA3FAC7}"/>
              </a:ext>
            </a:extLst>
          </p:cNvPr>
          <p:cNvSpPr txBox="1"/>
          <p:nvPr/>
        </p:nvSpPr>
        <p:spPr>
          <a:xfrm>
            <a:off x="7845287" y="173658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ESP-32S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1F0B76-2800-44E4-B3DD-AFA017AFE873}"/>
              </a:ext>
            </a:extLst>
          </p:cNvPr>
          <p:cNvSpPr/>
          <p:nvPr/>
        </p:nvSpPr>
        <p:spPr>
          <a:xfrm>
            <a:off x="5378726" y="2640699"/>
            <a:ext cx="16449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A0D16DC-DE5C-467E-B105-C222C986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3" y="320675"/>
            <a:ext cx="8652374" cy="1325563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8BF7FE-EF4F-4623-96F3-A23883681318}"/>
              </a:ext>
            </a:extLst>
          </p:cNvPr>
          <p:cNvSpPr txBox="1"/>
          <p:nvPr/>
        </p:nvSpPr>
        <p:spPr>
          <a:xfrm>
            <a:off x="8348003" y="5104140"/>
            <a:ext cx="300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</a:t>
            </a:r>
            <a:r>
              <a:rPr lang="pt-BR" sz="1100" dirty="0" err="1"/>
              <a:t>Espressif</a:t>
            </a:r>
            <a:endParaRPr lang="pt-BR" sz="11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C25A33-4194-41C4-A1EE-CE7973609672}"/>
              </a:ext>
            </a:extLst>
          </p:cNvPr>
          <p:cNvSpPr txBox="1"/>
          <p:nvPr/>
        </p:nvSpPr>
        <p:spPr>
          <a:xfrm>
            <a:off x="1692100" y="5442851"/>
            <a:ext cx="300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Arduino</a:t>
            </a:r>
          </a:p>
        </p:txBody>
      </p:sp>
    </p:spTree>
    <p:extLst>
      <p:ext uri="{BB962C8B-B14F-4D97-AF65-F5344CB8AC3E}">
        <p14:creationId xmlns:p14="http://schemas.microsoft.com/office/powerpoint/2010/main" val="3960884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1155</Words>
  <Application>Microsoft Office PowerPoint</Application>
  <PresentationFormat>Widescreen</PresentationFormat>
  <Paragraphs>157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FangSong</vt:lpstr>
      <vt:lpstr>Arial</vt:lpstr>
      <vt:lpstr>Calibri</vt:lpstr>
      <vt:lpstr>Calibri Light</vt:lpstr>
      <vt:lpstr>open sans</vt:lpstr>
      <vt:lpstr>Tema do Office</vt:lpstr>
      <vt:lpstr>DOMÓTICA DE BAIXO CUSTO APLICADO A RESIDÊNCIAS.</vt:lpstr>
      <vt:lpstr>Introdução</vt:lpstr>
      <vt:lpstr>Justificativa</vt:lpstr>
      <vt:lpstr>Objetivo Geral</vt:lpstr>
      <vt:lpstr>Objetivo Específico</vt:lpstr>
      <vt:lpstr>Revisão Bibliográfica</vt:lpstr>
      <vt:lpstr>Metodologia</vt:lpstr>
      <vt:lpstr>Metodologia</vt:lpstr>
      <vt:lpstr>Metodologia</vt:lpstr>
      <vt:lpstr>Metodologia</vt:lpstr>
      <vt:lpstr>Resultados e/ou produtos esperados</vt:lpstr>
      <vt:lpstr>Cronograma</vt:lpstr>
      <vt:lpstr>Referências</vt:lpstr>
      <vt:lpstr>Referências</vt:lpstr>
      <vt:lpstr>DOMÓTICA DE BAIXO CUSTO APLICADO A RESIDÊNCIAS.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Leonardo Felipe</cp:lastModifiedBy>
  <cp:revision>181</cp:revision>
  <dcterms:created xsi:type="dcterms:W3CDTF">2017-04-04T19:49:06Z</dcterms:created>
  <dcterms:modified xsi:type="dcterms:W3CDTF">2018-07-17T15:27:18Z</dcterms:modified>
</cp:coreProperties>
</file>