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60" r:id="rId4"/>
    <p:sldId id="294" r:id="rId5"/>
    <p:sldId id="293" r:id="rId6"/>
    <p:sldId id="304" r:id="rId7"/>
    <p:sldId id="298" r:id="rId8"/>
    <p:sldId id="306" r:id="rId9"/>
    <p:sldId id="299" r:id="rId10"/>
    <p:sldId id="295" r:id="rId11"/>
    <p:sldId id="300" r:id="rId12"/>
    <p:sldId id="311" r:id="rId13"/>
    <p:sldId id="301" r:id="rId14"/>
    <p:sldId id="307" r:id="rId15"/>
    <p:sldId id="312" r:id="rId16"/>
    <p:sldId id="305" r:id="rId17"/>
    <p:sldId id="292" r:id="rId18"/>
    <p:sldId id="278" r:id="rId19"/>
    <p:sldId id="286" r:id="rId20"/>
    <p:sldId id="284" r:id="rId21"/>
    <p:sldId id="287" r:id="rId22"/>
    <p:sldId id="313" r:id="rId23"/>
    <p:sldId id="291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4C28-96DE-4267-B752-4099CAAE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61C51-2A48-445B-92C2-E7E02C549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8C0C5-7A58-4156-96C5-151490F4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E3F-6357-4397-9ADE-3325A71B2EC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E063B-EBEC-4399-B5E4-1EC75399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3B12-1EC8-44F0-B4E4-CDE2144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3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88C2-9AA6-4C53-B191-E2556800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EF4D8-491A-44FC-9099-F0C5A2531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C98D-76B8-4BAA-A445-8864000B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E3F-6357-4397-9ADE-3325A71B2EC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3330-6EBB-4D85-876C-23BA93DF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1BB08-9A10-439F-94FD-098228A6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35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49BBB-2640-4140-89F5-DFD0E8D6F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67F09-2FAF-4ED6-B0A0-C35913863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7C397-48CD-4248-BB7D-6BA42F71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E3F-6357-4397-9ADE-3325A71B2EC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0F0F7-EE39-475E-ADE0-223D872F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2372E-C2F6-4C97-9DA5-9353F8BA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07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D1AB-08FB-4F85-B829-5B280C7B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E19E8-4C3B-463B-B842-C3D74F2E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9B46D-1251-47A9-AB91-E9A9A539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E3F-6357-4397-9ADE-3325A71B2EC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06CB8-048E-45B9-A3CD-941721A0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8ED5D-C900-4ACC-8048-6F509AAC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44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CB4B-68E3-4B85-B159-ECA7705A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2B57-5EB4-4D3E-AC33-8E79A0F1F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A0B2-391A-4C5C-B260-06EFE732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E3F-6357-4397-9ADE-3325A71B2EC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2DC41-AEF3-49DF-A918-555BC38B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20532-F072-444F-8E39-F36D6D07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58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C70C-D9A1-4410-BC20-705110E2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7653-8F13-4146-81C5-B90EF62C6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447E7-E79F-41A9-8D28-058F6DAA0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7CA5D-92A1-440E-901D-5A2A089F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E3F-6357-4397-9ADE-3325A71B2EC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99391-26F7-49A5-98BD-D1F8D1E1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26A96-2229-44D5-8B00-79E168BB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54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1ADB-DCF3-41F9-909E-6FB4CF70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B5138-9711-4F17-966E-9C79AE5DA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C1FE1-ECED-4B49-9D27-5A7FB966A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2B2D7-E696-4BE2-BD8C-30E96DCE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34D51-3319-482F-BFCC-5D9EFE14F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B2B64-03D0-4E3F-9CBD-E9A310F2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E3F-6357-4397-9ADE-3325A71B2EC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FB521-08FA-4F35-BC06-EDDFE47B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C30E2-D875-464F-A4B4-BFC22781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19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169A-C6A8-4E74-BEB3-41CBA1BA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94BF9-66A7-4D4C-A818-D4A642D4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E3F-6357-4397-9ADE-3325A71B2EC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FE78B-910B-4898-B3E6-86618143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BC0EC-39DA-4223-9CB4-4266D3C4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76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FE8CC-DC5E-45AC-AD7A-143E30E0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E3F-6357-4397-9ADE-3325A71B2EC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5EC0E-0234-4C25-8CFD-3E09E83A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143FE-E515-46AD-99F2-C2098CD2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87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82AC-E55B-46A5-9690-DF44392B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C0698-56D1-409F-9633-D51CE1AC4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2979D-8312-46B5-88DD-AEA40DDE0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7059-AAEF-4982-BD03-13AECEC8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E3F-6357-4397-9ADE-3325A71B2EC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A81B1-9715-4B49-91F1-3CE6486A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63108-8132-4F12-984E-9D828853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58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ECDD-90EB-4097-9349-80ADF391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5EBDF-AA75-4F47-BCEB-27437CC8A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80B1E-7F21-438C-A6B8-B4FAB281B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3D295-E9F8-413E-8D27-873B209F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3E3F-6357-4397-9ADE-3325A71B2EC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CE746-E7E0-42B5-BB10-40DEFDCC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36F3F-F354-4753-816A-C8B7B2A9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90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0495D-A0AC-4A2B-B9EA-BCEAE9AB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21D0F-431E-4641-994D-BDCE37A8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AEAE0-1D0F-4F60-85D4-440C196BD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53E3F-6357-4397-9ADE-3325A71B2EC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DB425-07D8-46E2-9FAD-8735B07F0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D7D-DECC-4BFC-A9E4-AF634F07A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5E0B2-F310-4BA0-ABF4-B932AC19EC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13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SCHOOL OF AI SÃO PAULO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158" name="Picture 14" descr="Resultado de imagem para school of ai">
            <a:extLst>
              <a:ext uri="{FF2B5EF4-FFF2-40B4-BE49-F238E27FC236}">
                <a16:creationId xmlns:a16="http://schemas.microsoft.com/office/drawing/2014/main" id="{200DCFF8-6CDD-4690-973A-09169E91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072" y="127136"/>
            <a:ext cx="896230" cy="89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Resultado de imagem para school of ai">
            <a:extLst>
              <a:ext uri="{FF2B5EF4-FFF2-40B4-BE49-F238E27FC236}">
                <a16:creationId xmlns:a16="http://schemas.microsoft.com/office/drawing/2014/main" id="{9A2DF923-2B3F-46E2-AB92-7AE85C6B9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800" y="127136"/>
            <a:ext cx="896230" cy="89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3090886-D560-4187-AD83-0340CA44CCD0}"/>
              </a:ext>
            </a:extLst>
          </p:cNvPr>
          <p:cNvSpPr/>
          <p:nvPr/>
        </p:nvSpPr>
        <p:spPr>
          <a:xfrm>
            <a:off x="1035074" y="1843950"/>
            <a:ext cx="527901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</a:p>
          <a:p>
            <a:r>
              <a:rPr lang="pt-BR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COMANDOS BÁSICOS E BIBLIOTECAS DE DATA SCIENCE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BE4CE7-0EFF-4CA3-916D-60EEF1BFFDA9}"/>
              </a:ext>
            </a:extLst>
          </p:cNvPr>
          <p:cNvSpPr/>
          <p:nvPr/>
        </p:nvSpPr>
        <p:spPr>
          <a:xfrm>
            <a:off x="88867" y="6422103"/>
            <a:ext cx="3898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26/10/2019 - Autor:Wagner Santos</a:t>
            </a:r>
          </a:p>
        </p:txBody>
      </p:sp>
      <p:pic>
        <p:nvPicPr>
          <p:cNvPr id="2050" name="Picture 2" descr="Resultado de imagem para PYTHON LOGO">
            <a:extLst>
              <a:ext uri="{FF2B5EF4-FFF2-40B4-BE49-F238E27FC236}">
                <a16:creationId xmlns:a16="http://schemas.microsoft.com/office/drawing/2014/main" id="{C9F1A65A-27DF-4480-B4EB-6FC345A9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05" y="1157288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TOOLBOX ICON">
            <a:extLst>
              <a:ext uri="{FF2B5EF4-FFF2-40B4-BE49-F238E27FC236}">
                <a16:creationId xmlns:a16="http://schemas.microsoft.com/office/drawing/2014/main" id="{9E460114-9D09-4254-9F91-5FFE0A302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895" y="2550880"/>
            <a:ext cx="2637343" cy="263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numpy python logo">
            <a:extLst>
              <a:ext uri="{FF2B5EF4-FFF2-40B4-BE49-F238E27FC236}">
                <a16:creationId xmlns:a16="http://schemas.microsoft.com/office/drawing/2014/main" id="{0141942D-D08F-461C-923A-8D95C84F9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589" y="5485692"/>
            <a:ext cx="2365669" cy="93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5F37EA-FFC0-4EC9-BE36-3F5983EB9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8437" y="5652661"/>
            <a:ext cx="3483047" cy="769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54" name="Picture 6" descr="Resultado de imagem para COMMAND LINE ICON">
            <a:extLst>
              <a:ext uri="{FF2B5EF4-FFF2-40B4-BE49-F238E27FC236}">
                <a16:creationId xmlns:a16="http://schemas.microsoft.com/office/drawing/2014/main" id="{3908047F-281D-400C-82C6-B686A71BD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01" y="26955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05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TIPOS ENUMERADOS - LISTAS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4D96C-177F-4FA0-88D0-A51718213738}"/>
              </a:ext>
            </a:extLst>
          </p:cNvPr>
          <p:cNvSpPr txBox="1"/>
          <p:nvPr/>
        </p:nvSpPr>
        <p:spPr>
          <a:xfrm>
            <a:off x="1849161" y="1089696"/>
            <a:ext cx="8035619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 err="1">
                <a:solidFill>
                  <a:srgbClr val="002060"/>
                </a:solidFill>
              </a:rPr>
              <a:t>Criando</a:t>
            </a:r>
            <a:r>
              <a:rPr lang="en-US" sz="2000" b="1" u="sng" dirty="0">
                <a:solidFill>
                  <a:srgbClr val="002060"/>
                </a:solidFill>
              </a:rPr>
              <a:t> </a:t>
            </a:r>
            <a:r>
              <a:rPr lang="en-US" sz="2000" b="1" u="sng" dirty="0" err="1">
                <a:solidFill>
                  <a:srgbClr val="002060"/>
                </a:solidFill>
              </a:rPr>
              <a:t>uma</a:t>
            </a:r>
            <a:r>
              <a:rPr lang="en-US" sz="2000" b="1" u="sng" dirty="0">
                <a:solidFill>
                  <a:srgbClr val="002060"/>
                </a:solidFill>
              </a:rPr>
              <a:t> </a:t>
            </a:r>
            <a:r>
              <a:rPr lang="en-US" sz="2000" b="1" u="sng" dirty="0" err="1">
                <a:solidFill>
                  <a:srgbClr val="002060"/>
                </a:solidFill>
              </a:rPr>
              <a:t>lista</a:t>
            </a:r>
            <a:r>
              <a:rPr lang="en-US" sz="2000" b="1" u="sng" dirty="0">
                <a:solidFill>
                  <a:srgbClr val="002060"/>
                </a:solidFill>
              </a:rPr>
              <a:t> com </a:t>
            </a:r>
            <a:r>
              <a:rPr lang="en-US" sz="2000" b="1" u="sng" dirty="0" err="1">
                <a:solidFill>
                  <a:srgbClr val="002060"/>
                </a:solidFill>
              </a:rPr>
              <a:t>os</a:t>
            </a:r>
            <a:r>
              <a:rPr lang="en-US" sz="2000" b="1" u="sng" dirty="0">
                <a:solidFill>
                  <a:srgbClr val="002060"/>
                </a:solidFill>
              </a:rPr>
              <a:t> </a:t>
            </a:r>
            <a:r>
              <a:rPr lang="en-US" sz="2000" b="1" u="sng" dirty="0" err="1">
                <a:solidFill>
                  <a:srgbClr val="002060"/>
                </a:solidFill>
              </a:rPr>
              <a:t>professores</a:t>
            </a:r>
            <a:r>
              <a:rPr lang="en-US" sz="2000" b="1" u="sng" dirty="0">
                <a:solidFill>
                  <a:srgbClr val="002060"/>
                </a:solidFill>
              </a:rPr>
              <a:t> que </a:t>
            </a:r>
            <a:r>
              <a:rPr lang="en-US" sz="2000" b="1" u="sng" dirty="0" err="1">
                <a:solidFill>
                  <a:srgbClr val="002060"/>
                </a:solidFill>
              </a:rPr>
              <a:t>irão</a:t>
            </a:r>
            <a:r>
              <a:rPr lang="en-US" sz="2000" b="1" u="sng" dirty="0">
                <a:solidFill>
                  <a:srgbClr val="002060"/>
                </a:solidFill>
              </a:rPr>
              <a:t> </a:t>
            </a:r>
            <a:r>
              <a:rPr lang="en-US" sz="2000" b="1" u="sng" dirty="0" err="1">
                <a:solidFill>
                  <a:srgbClr val="002060"/>
                </a:solidFill>
              </a:rPr>
              <a:t>ministrar</a:t>
            </a:r>
            <a:r>
              <a:rPr lang="en-US" sz="2000" b="1" u="sng" dirty="0">
                <a:solidFill>
                  <a:srgbClr val="002060"/>
                </a:solidFill>
              </a:rPr>
              <a:t> as aulas </a:t>
            </a:r>
            <a:r>
              <a:rPr lang="en-US" sz="2000" b="1" u="sng" dirty="0" err="1">
                <a:solidFill>
                  <a:srgbClr val="002060"/>
                </a:solidFill>
              </a:rPr>
              <a:t>hoje</a:t>
            </a:r>
            <a:r>
              <a:rPr lang="en-US" sz="2000" b="1" u="sng" dirty="0">
                <a:solidFill>
                  <a:srgbClr val="002060"/>
                </a:solidFill>
              </a:rPr>
              <a:t> </a:t>
            </a:r>
            <a:r>
              <a:rPr lang="en-US" sz="2000" b="1" u="sng" dirty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US" sz="2000" b="1" u="sng" dirty="0">
              <a:solidFill>
                <a:srgbClr val="00206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1AC8F0-BE4F-4949-AC7F-17508438CF56}"/>
              </a:ext>
            </a:extLst>
          </p:cNvPr>
          <p:cNvGrpSpPr/>
          <p:nvPr/>
        </p:nvGrpSpPr>
        <p:grpSpPr>
          <a:xfrm>
            <a:off x="2392855" y="1663929"/>
            <a:ext cx="8035619" cy="1725115"/>
            <a:chOff x="2138528" y="1669083"/>
            <a:chExt cx="8035619" cy="17251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ED8CA0-EB9C-4799-A65A-AF5250622FA7}"/>
                </a:ext>
              </a:extLst>
            </p:cNvPr>
            <p:cNvSpPr txBox="1"/>
            <p:nvPr/>
          </p:nvSpPr>
          <p:spPr>
            <a:xfrm>
              <a:off x="2138528" y="1669083"/>
              <a:ext cx="8035619" cy="5232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002060"/>
                  </a:solidFill>
                </a:rPr>
                <a:t>&gt; </a:t>
              </a:r>
              <a:r>
                <a:rPr lang="en-US" sz="2000" dirty="0" err="1">
                  <a:solidFill>
                    <a:srgbClr val="002060"/>
                  </a:solidFill>
                </a:rPr>
                <a:t>professores</a:t>
              </a:r>
              <a:r>
                <a:rPr lang="en-US" sz="2000" dirty="0">
                  <a:solidFill>
                    <a:srgbClr val="002060"/>
                  </a:solidFill>
                </a:rPr>
                <a:t> = </a:t>
              </a:r>
              <a:r>
                <a:rPr lang="en-US" sz="2000" b="1" dirty="0">
                  <a:solidFill>
                    <a:srgbClr val="FF0000"/>
                  </a:solidFill>
                </a:rPr>
                <a:t>[</a:t>
              </a:r>
              <a:r>
                <a:rPr lang="en-US" sz="2000" dirty="0">
                  <a:solidFill>
                    <a:srgbClr val="002060"/>
                  </a:solidFill>
                </a:rPr>
                <a:t>“Wagner”, “Rodolfo”, “Victor”, “Thiago”</a:t>
              </a:r>
              <a:r>
                <a:rPr lang="en-US" sz="2000" b="1" dirty="0">
                  <a:solidFill>
                    <a:srgbClr val="FF0000"/>
                  </a:solidFill>
                </a:rPr>
                <a:t>] </a:t>
              </a:r>
              <a:r>
                <a:rPr lang="en-US" sz="2000" b="1" dirty="0">
                  <a:solidFill>
                    <a:srgbClr val="002060"/>
                  </a:solidFill>
                </a:rPr>
                <a:t> 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99D5C72-29F1-4076-BEC1-0488E37A4675}"/>
                </a:ext>
              </a:extLst>
            </p:cNvPr>
            <p:cNvGrpSpPr/>
            <p:nvPr/>
          </p:nvGrpSpPr>
          <p:grpSpPr>
            <a:xfrm>
              <a:off x="2564415" y="2218049"/>
              <a:ext cx="5262316" cy="1176149"/>
              <a:chOff x="3243064" y="2801824"/>
              <a:chExt cx="5262316" cy="117614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E78D43C-170B-4727-B2DB-DBE4F6D5E99B}"/>
                  </a:ext>
                </a:extLst>
              </p:cNvPr>
              <p:cNvGrpSpPr/>
              <p:nvPr/>
            </p:nvGrpSpPr>
            <p:grpSpPr>
              <a:xfrm>
                <a:off x="3243064" y="2801824"/>
                <a:ext cx="1290547" cy="1176149"/>
                <a:chOff x="3243064" y="2801824"/>
                <a:chExt cx="1290547" cy="1176149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43559B1-65AB-4CC6-973B-26BF99EF0F86}"/>
                    </a:ext>
                  </a:extLst>
                </p:cNvPr>
                <p:cNvSpPr/>
                <p:nvPr/>
              </p:nvSpPr>
              <p:spPr>
                <a:xfrm>
                  <a:off x="3243064" y="2801824"/>
                  <a:ext cx="1290547" cy="1176149"/>
                </a:xfrm>
                <a:prstGeom prst="rect">
                  <a:avLst/>
                </a:prstGeom>
                <a:solidFill>
                  <a:schemeClr val="bg1"/>
                </a:solidFill>
                <a:ln w="222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C2EDC33-2B23-4B84-9E85-9459111EB85E}"/>
                    </a:ext>
                  </a:extLst>
                </p:cNvPr>
                <p:cNvSpPr/>
                <p:nvPr/>
              </p:nvSpPr>
              <p:spPr>
                <a:xfrm>
                  <a:off x="3369573" y="3205232"/>
                  <a:ext cx="11226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“Wagner”</a:t>
                  </a:r>
                  <a:endParaRPr lang="pt-BR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39C086C-553D-40AB-AA97-9BF15D25AE8A}"/>
                  </a:ext>
                </a:extLst>
              </p:cNvPr>
              <p:cNvGrpSpPr/>
              <p:nvPr/>
            </p:nvGrpSpPr>
            <p:grpSpPr>
              <a:xfrm>
                <a:off x="4566987" y="2801824"/>
                <a:ext cx="1290547" cy="1176149"/>
                <a:chOff x="4566987" y="2801824"/>
                <a:chExt cx="1290547" cy="1176149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965B36E-C0A4-4CA2-AAAB-5B0CFA348703}"/>
                    </a:ext>
                  </a:extLst>
                </p:cNvPr>
                <p:cNvSpPr/>
                <p:nvPr/>
              </p:nvSpPr>
              <p:spPr>
                <a:xfrm>
                  <a:off x="4566987" y="2801824"/>
                  <a:ext cx="1290547" cy="1176149"/>
                </a:xfrm>
                <a:prstGeom prst="rect">
                  <a:avLst/>
                </a:prstGeom>
                <a:solidFill>
                  <a:schemeClr val="bg1"/>
                </a:solidFill>
                <a:ln w="222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FA86EF6-3F07-4186-970B-ACE966CA0C20}"/>
                    </a:ext>
                  </a:extLst>
                </p:cNvPr>
                <p:cNvSpPr/>
                <p:nvPr/>
              </p:nvSpPr>
              <p:spPr>
                <a:xfrm>
                  <a:off x="4650952" y="3205232"/>
                  <a:ext cx="11031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“Rodolfo”</a:t>
                  </a:r>
                  <a:endParaRPr lang="pt-BR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90CD567-B902-4179-9C9C-61623DED607A}"/>
                  </a:ext>
                </a:extLst>
              </p:cNvPr>
              <p:cNvGrpSpPr/>
              <p:nvPr/>
            </p:nvGrpSpPr>
            <p:grpSpPr>
              <a:xfrm>
                <a:off x="5890910" y="2801824"/>
                <a:ext cx="1290547" cy="1176149"/>
                <a:chOff x="5890910" y="2801824"/>
                <a:chExt cx="1290547" cy="1176149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28FBD4D-CAA2-4840-BEC6-3E8A55620F74}"/>
                    </a:ext>
                  </a:extLst>
                </p:cNvPr>
                <p:cNvSpPr/>
                <p:nvPr/>
              </p:nvSpPr>
              <p:spPr>
                <a:xfrm>
                  <a:off x="5890910" y="2801824"/>
                  <a:ext cx="1290547" cy="1176149"/>
                </a:xfrm>
                <a:prstGeom prst="rect">
                  <a:avLst/>
                </a:prstGeom>
                <a:solidFill>
                  <a:schemeClr val="bg1"/>
                </a:solidFill>
                <a:ln w="222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AE35073-FED5-499B-8AB4-10014E91A3D3}"/>
                    </a:ext>
                  </a:extLst>
                </p:cNvPr>
                <p:cNvSpPr/>
                <p:nvPr/>
              </p:nvSpPr>
              <p:spPr>
                <a:xfrm>
                  <a:off x="6055125" y="3205232"/>
                  <a:ext cx="952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“Victor”</a:t>
                  </a:r>
                  <a:endParaRPr lang="pt-BR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23E18E7-DFDE-43DB-9AA6-A573790C7910}"/>
                  </a:ext>
                </a:extLst>
              </p:cNvPr>
              <p:cNvGrpSpPr/>
              <p:nvPr/>
            </p:nvGrpSpPr>
            <p:grpSpPr>
              <a:xfrm>
                <a:off x="7214833" y="2801824"/>
                <a:ext cx="1290547" cy="1176149"/>
                <a:chOff x="7214833" y="2801824"/>
                <a:chExt cx="1290547" cy="1176149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10E5AFE-9928-4F09-A536-370FFFFFAC2D}"/>
                    </a:ext>
                  </a:extLst>
                </p:cNvPr>
                <p:cNvSpPr/>
                <p:nvPr/>
              </p:nvSpPr>
              <p:spPr>
                <a:xfrm>
                  <a:off x="7214833" y="2801824"/>
                  <a:ext cx="1290547" cy="1176149"/>
                </a:xfrm>
                <a:prstGeom prst="rect">
                  <a:avLst/>
                </a:prstGeom>
                <a:solidFill>
                  <a:schemeClr val="bg1"/>
                </a:solidFill>
                <a:ln w="222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6963CE5-D02C-4C1F-97BF-F46EA4734F6E}"/>
                    </a:ext>
                  </a:extLst>
                </p:cNvPr>
                <p:cNvSpPr/>
                <p:nvPr/>
              </p:nvSpPr>
              <p:spPr>
                <a:xfrm>
                  <a:off x="7264647" y="3196450"/>
                  <a:ext cx="10140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“Thiago”</a:t>
                  </a:r>
                  <a:endParaRPr lang="pt-BR" dirty="0">
                    <a:solidFill>
                      <a:srgbClr val="002060"/>
                    </a:solidFill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DBF60B-92F5-456E-8150-0BF700741587}"/>
                  </a:ext>
                </a:extLst>
              </p:cNvPr>
              <p:cNvSpPr txBox="1"/>
              <p:nvPr/>
            </p:nvSpPr>
            <p:spPr>
              <a:xfrm>
                <a:off x="3673773" y="2897132"/>
                <a:ext cx="346001" cy="4080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5715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solidFill>
                      <a:srgbClr val="002060"/>
                    </a:solidFill>
                  </a:rPr>
                  <a:t>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3095A6-6E2C-41BB-BE03-2CFAD9B748AC}"/>
                  </a:ext>
                </a:extLst>
              </p:cNvPr>
              <p:cNvSpPr txBox="1"/>
              <p:nvPr/>
            </p:nvSpPr>
            <p:spPr>
              <a:xfrm>
                <a:off x="4999897" y="2897132"/>
                <a:ext cx="346001" cy="4080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5715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3B05D6-D55B-4E31-A1FB-66B7D299FCA1}"/>
                  </a:ext>
                </a:extLst>
              </p:cNvPr>
              <p:cNvSpPr txBox="1"/>
              <p:nvPr/>
            </p:nvSpPr>
            <p:spPr>
              <a:xfrm>
                <a:off x="6326021" y="2897132"/>
                <a:ext cx="346001" cy="4080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5715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solidFill>
                      <a:srgbClr val="002060"/>
                    </a:solidFill>
                  </a:rPr>
                  <a:t>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EA5840-F25F-4E19-82DD-A06C1E137998}"/>
                  </a:ext>
                </a:extLst>
              </p:cNvPr>
              <p:cNvSpPr txBox="1"/>
              <p:nvPr/>
            </p:nvSpPr>
            <p:spPr>
              <a:xfrm>
                <a:off x="7652145" y="2897132"/>
                <a:ext cx="346001" cy="4080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5715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solidFill>
                      <a:srgbClr val="002060"/>
                    </a:solidFill>
                  </a:rPr>
                  <a:t>3</a:t>
                </a:r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0F23FB2-22A0-4A48-AECD-903A7AD46940}"/>
              </a:ext>
            </a:extLst>
          </p:cNvPr>
          <p:cNvSpPr/>
          <p:nvPr/>
        </p:nvSpPr>
        <p:spPr>
          <a:xfrm>
            <a:off x="798549" y="4178786"/>
            <a:ext cx="3048000" cy="197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</a:rPr>
              <a:t>&gt; </a:t>
            </a:r>
            <a:r>
              <a:rPr lang="en-US" dirty="0" err="1">
                <a:solidFill>
                  <a:srgbClr val="002060"/>
                </a:solidFill>
              </a:rPr>
              <a:t>professores</a:t>
            </a:r>
            <a:r>
              <a:rPr lang="en-US" dirty="0">
                <a:solidFill>
                  <a:srgbClr val="002060"/>
                </a:solidFill>
              </a:rPr>
              <a:t>[0]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i="1" dirty="0" err="1">
                <a:solidFill>
                  <a:srgbClr val="002060"/>
                </a:solidFill>
              </a:rPr>
              <a:t>output:”Wagner</a:t>
            </a:r>
            <a:r>
              <a:rPr lang="en-US" i="1" dirty="0">
                <a:solidFill>
                  <a:srgbClr val="002060"/>
                </a:solidFill>
              </a:rPr>
              <a:t>”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</a:rPr>
              <a:t>&gt; </a:t>
            </a:r>
            <a:r>
              <a:rPr lang="en-US" dirty="0" err="1">
                <a:solidFill>
                  <a:srgbClr val="002060"/>
                </a:solidFill>
              </a:rPr>
              <a:t>professores</a:t>
            </a:r>
            <a:r>
              <a:rPr lang="en-US" dirty="0">
                <a:solidFill>
                  <a:srgbClr val="002060"/>
                </a:solidFill>
              </a:rPr>
              <a:t>[1: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solidFill>
                  <a:srgbClr val="002060"/>
                </a:solidFill>
              </a:rPr>
              <a:t>output:</a:t>
            </a:r>
            <a:r>
              <a:rPr lang="en-US" dirty="0">
                <a:solidFill>
                  <a:srgbClr val="002060"/>
                </a:solidFill>
              </a:rPr>
              <a:t>[“Rodolfo”, “Victor”]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</a:rPr>
              <a:t>&gt; </a:t>
            </a:r>
            <a:r>
              <a:rPr lang="en-US" dirty="0" err="1">
                <a:solidFill>
                  <a:srgbClr val="002060"/>
                </a:solidFill>
              </a:rPr>
              <a:t>professores</a:t>
            </a:r>
            <a:r>
              <a:rPr lang="en-US" dirty="0">
                <a:solidFill>
                  <a:srgbClr val="002060"/>
                </a:solidFill>
              </a:rPr>
              <a:t>[-1]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i="1" dirty="0" err="1">
                <a:solidFill>
                  <a:srgbClr val="002060"/>
                </a:solidFill>
              </a:rPr>
              <a:t>output:</a:t>
            </a:r>
            <a:r>
              <a:rPr lang="en-US" dirty="0" err="1">
                <a:solidFill>
                  <a:srgbClr val="002060"/>
                </a:solidFill>
              </a:rPr>
              <a:t>“Thiago</a:t>
            </a:r>
            <a:r>
              <a:rPr lang="en-US" dirty="0">
                <a:solidFill>
                  <a:srgbClr val="002060"/>
                </a:solidFill>
              </a:rPr>
              <a:t>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7880F7-5F9A-4DA1-AD10-1BE44B0AC19E}"/>
              </a:ext>
            </a:extLst>
          </p:cNvPr>
          <p:cNvSpPr txBox="1"/>
          <p:nvPr/>
        </p:nvSpPr>
        <p:spPr>
          <a:xfrm>
            <a:off x="163020" y="3526703"/>
            <a:ext cx="3630483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/>
              <a:t>Exemplos</a:t>
            </a:r>
            <a:r>
              <a:rPr lang="en-US" sz="2000" b="1" dirty="0"/>
              <a:t> de </a:t>
            </a:r>
            <a:r>
              <a:rPr lang="en-US" sz="2000" b="1" dirty="0" err="1"/>
              <a:t>como</a:t>
            </a:r>
            <a:r>
              <a:rPr lang="en-US" sz="2000" b="1" dirty="0"/>
              <a:t> </a:t>
            </a:r>
            <a:r>
              <a:rPr lang="en-US" sz="2000" b="1" dirty="0" err="1"/>
              <a:t>selecionar</a:t>
            </a:r>
            <a:r>
              <a:rPr lang="en-US" sz="2000" b="1" dirty="0"/>
              <a:t> </a:t>
            </a:r>
            <a:r>
              <a:rPr lang="en-US" sz="2000" b="1" dirty="0" err="1"/>
              <a:t>elementos</a:t>
            </a:r>
            <a:r>
              <a:rPr lang="en-US" sz="2000" b="1" dirty="0"/>
              <a:t> </a:t>
            </a:r>
            <a:r>
              <a:rPr lang="en-US" sz="2000" b="1" dirty="0" err="1"/>
              <a:t>em</a:t>
            </a:r>
            <a:r>
              <a:rPr lang="en-US" sz="2000" b="1" dirty="0"/>
              <a:t> </a:t>
            </a:r>
            <a:r>
              <a:rPr lang="en-US" sz="2000" b="1" dirty="0" err="1"/>
              <a:t>Listas</a:t>
            </a:r>
            <a:endParaRPr 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0DEEF7-EFAF-4D80-B3F6-10045562CECD}"/>
              </a:ext>
            </a:extLst>
          </p:cNvPr>
          <p:cNvSpPr txBox="1"/>
          <p:nvPr/>
        </p:nvSpPr>
        <p:spPr>
          <a:xfrm>
            <a:off x="4884270" y="3460160"/>
            <a:ext cx="5794823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/>
              <a:t>Alguns</a:t>
            </a:r>
            <a:r>
              <a:rPr lang="en-US" sz="2000" b="1" dirty="0"/>
              <a:t> </a:t>
            </a:r>
            <a:r>
              <a:rPr lang="en-US" sz="2000" b="1" dirty="0" err="1"/>
              <a:t>métodos</a:t>
            </a:r>
            <a:r>
              <a:rPr lang="en-US" sz="2000" b="1" dirty="0"/>
              <a:t> para </a:t>
            </a:r>
            <a:r>
              <a:rPr lang="en-US" sz="2000" b="1" dirty="0" err="1"/>
              <a:t>realizar</a:t>
            </a:r>
            <a:r>
              <a:rPr lang="en-US" sz="2000" b="1" dirty="0"/>
              <a:t> </a:t>
            </a:r>
            <a:r>
              <a:rPr lang="en-US" sz="2000" b="1" dirty="0" err="1"/>
              <a:t>operações</a:t>
            </a:r>
            <a:r>
              <a:rPr lang="en-US" sz="2000" b="1" dirty="0"/>
              <a:t> </a:t>
            </a:r>
            <a:r>
              <a:rPr lang="en-US" sz="2000" b="1" dirty="0" err="1"/>
              <a:t>em</a:t>
            </a:r>
            <a:r>
              <a:rPr lang="en-US" sz="2000" b="1" dirty="0"/>
              <a:t> </a:t>
            </a:r>
            <a:r>
              <a:rPr lang="en-US" sz="2000" b="1" dirty="0" err="1"/>
              <a:t>listas</a:t>
            </a:r>
            <a:endParaRPr lang="en-US" sz="2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530B26-C309-43EB-A7C4-6389430313D8}"/>
              </a:ext>
            </a:extLst>
          </p:cNvPr>
          <p:cNvSpPr/>
          <p:nvPr/>
        </p:nvSpPr>
        <p:spPr>
          <a:xfrm>
            <a:off x="5269364" y="396177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i="1" dirty="0"/>
              <a:t>append()</a:t>
            </a:r>
            <a:r>
              <a:rPr lang="pt-BR" dirty="0"/>
              <a:t> – Adiciona um elemento ao final da lista</a:t>
            </a:r>
          </a:p>
          <a:p>
            <a:r>
              <a:rPr lang="pt-BR" i="1" dirty="0"/>
              <a:t>insert()</a:t>
            </a:r>
            <a:r>
              <a:rPr lang="pt-BR" dirty="0"/>
              <a:t> – Insere um elemento à lista, em um índice</a:t>
            </a:r>
          </a:p>
          <a:p>
            <a:r>
              <a:rPr lang="pt-BR" i="1" dirty="0"/>
              <a:t>remove()</a:t>
            </a:r>
            <a:r>
              <a:rPr lang="pt-BR" dirty="0"/>
              <a:t> – Remove um elemento da lista</a:t>
            </a:r>
          </a:p>
          <a:p>
            <a:r>
              <a:rPr lang="pt-BR" i="1" dirty="0"/>
              <a:t>count()</a:t>
            </a:r>
            <a:r>
              <a:rPr lang="pt-BR" dirty="0"/>
              <a:t> – Retorna a quantidade de elemetos na lista</a:t>
            </a:r>
          </a:p>
          <a:p>
            <a:r>
              <a:rPr lang="pt-BR" i="1" dirty="0"/>
              <a:t>sort()</a:t>
            </a:r>
            <a:r>
              <a:rPr lang="pt-BR" dirty="0"/>
              <a:t> – Ordena elementos na lista</a:t>
            </a:r>
          </a:p>
          <a:p>
            <a:r>
              <a:rPr lang="pt-BR" i="1" dirty="0"/>
              <a:t>reverse()</a:t>
            </a:r>
            <a:r>
              <a:rPr lang="pt-BR" dirty="0"/>
              <a:t> - Reverte a ordem dos elementos na lista</a:t>
            </a:r>
          </a:p>
          <a:p>
            <a:r>
              <a:rPr lang="pt-BR" dirty="0"/>
              <a:t>...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FC6A0F-8E3B-4998-9F19-339426DB9D1E}"/>
              </a:ext>
            </a:extLst>
          </p:cNvPr>
          <p:cNvSpPr txBox="1"/>
          <p:nvPr/>
        </p:nvSpPr>
        <p:spPr>
          <a:xfrm>
            <a:off x="2915207" y="6136203"/>
            <a:ext cx="6676932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solidFill>
                  <a:srgbClr val="C00000"/>
                </a:solidFill>
              </a:rPr>
              <a:t>Listas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podem</a:t>
            </a:r>
            <a:r>
              <a:rPr lang="en-US" sz="2000" b="1" dirty="0">
                <a:solidFill>
                  <a:srgbClr val="C00000"/>
                </a:solidFill>
              </a:rPr>
              <a:t> ser </a:t>
            </a:r>
            <a:r>
              <a:rPr lang="en-US" sz="2000" b="1" dirty="0" err="1">
                <a:solidFill>
                  <a:srgbClr val="C00000"/>
                </a:solidFill>
              </a:rPr>
              <a:t>compostas</a:t>
            </a:r>
            <a:r>
              <a:rPr lang="en-US" sz="2000" b="1" dirty="0">
                <a:solidFill>
                  <a:srgbClr val="C00000"/>
                </a:solidFill>
              </a:rPr>
              <a:t> de </a:t>
            </a:r>
            <a:r>
              <a:rPr lang="en-US" sz="2000" b="1" dirty="0" err="1">
                <a:solidFill>
                  <a:srgbClr val="C00000"/>
                </a:solidFill>
              </a:rPr>
              <a:t>tipos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primitivos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ou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estruturados</a:t>
            </a:r>
            <a:r>
              <a:rPr lang="en-US" sz="2000" b="1" dirty="0">
                <a:solidFill>
                  <a:srgbClr val="C00000"/>
                </a:solidFill>
              </a:rPr>
              <a:t>, inclusive de </a:t>
            </a:r>
            <a:r>
              <a:rPr lang="en-US" sz="2000" b="1" dirty="0" err="1">
                <a:solidFill>
                  <a:srgbClr val="C00000"/>
                </a:solidFill>
              </a:rPr>
              <a:t>outras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listas</a:t>
            </a:r>
            <a:r>
              <a:rPr lang="en-US" sz="2000" b="1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4277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TIPOS ENUMERADOS - DICIONÁRIOS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266" name="Picture 2" descr="Resultado de imagem para DICTIONARY ICON">
            <a:extLst>
              <a:ext uri="{FF2B5EF4-FFF2-40B4-BE49-F238E27FC236}">
                <a16:creationId xmlns:a16="http://schemas.microsoft.com/office/drawing/2014/main" id="{1740937D-FCD3-4DDC-9340-2EC5EFB8B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317" y="-388249"/>
            <a:ext cx="2026549" cy="202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BCCA01B-8ABE-45D5-891E-71222C5433E3}"/>
              </a:ext>
            </a:extLst>
          </p:cNvPr>
          <p:cNvGrpSpPr/>
          <p:nvPr/>
        </p:nvGrpSpPr>
        <p:grpSpPr>
          <a:xfrm>
            <a:off x="5715000" y="1085850"/>
            <a:ext cx="5924549" cy="5554249"/>
            <a:chOff x="4276724" y="1647825"/>
            <a:chExt cx="4171950" cy="3876675"/>
          </a:xfrm>
        </p:grpSpPr>
        <p:pic>
          <p:nvPicPr>
            <p:cNvPr id="11268" name="Picture 4" descr="Resultado de imagem para KEY VALUE ICON">
              <a:extLst>
                <a:ext uri="{FF2B5EF4-FFF2-40B4-BE49-F238E27FC236}">
                  <a16:creationId xmlns:a16="http://schemas.microsoft.com/office/drawing/2014/main" id="{E9AD4B0B-2F5D-42AE-B8D7-3EAD7D522A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999" y="1647825"/>
              <a:ext cx="3876675" cy="3876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0" name="Picture 6" descr="Resultado de imagem para KEY ICON">
              <a:extLst>
                <a:ext uri="{FF2B5EF4-FFF2-40B4-BE49-F238E27FC236}">
                  <a16:creationId xmlns:a16="http://schemas.microsoft.com/office/drawing/2014/main" id="{F53D543F-62FF-42DF-A6B7-2F8A3AFDF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724" y="1927330"/>
              <a:ext cx="406295" cy="406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Resultado de imagem para KEY ICON">
              <a:extLst>
                <a:ext uri="{FF2B5EF4-FFF2-40B4-BE49-F238E27FC236}">
                  <a16:creationId xmlns:a16="http://schemas.microsoft.com/office/drawing/2014/main" id="{E0DC0BCF-A4CB-4794-8897-F1B776193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724" y="2851097"/>
              <a:ext cx="406295" cy="406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Resultado de imagem para KEY ICON">
              <a:extLst>
                <a:ext uri="{FF2B5EF4-FFF2-40B4-BE49-F238E27FC236}">
                  <a16:creationId xmlns:a16="http://schemas.microsoft.com/office/drawing/2014/main" id="{56CAD000-FB14-44B7-AFBA-E314ADFA4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724" y="3898847"/>
              <a:ext cx="406295" cy="406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Resultado de imagem para KEY ICON">
              <a:extLst>
                <a:ext uri="{FF2B5EF4-FFF2-40B4-BE49-F238E27FC236}">
                  <a16:creationId xmlns:a16="http://schemas.microsoft.com/office/drawing/2014/main" id="{27BF9315-8949-4BF9-A48A-65DC78E22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724" y="4803880"/>
              <a:ext cx="406295" cy="406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E58F5E4-03D8-4408-9D9F-F23E20537E82}"/>
              </a:ext>
            </a:extLst>
          </p:cNvPr>
          <p:cNvSpPr txBox="1"/>
          <p:nvPr/>
        </p:nvSpPr>
        <p:spPr>
          <a:xfrm>
            <a:off x="678064" y="1333500"/>
            <a:ext cx="4630351" cy="158812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estruturado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composto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36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Chave:Valor</a:t>
            </a:r>
            <a:endParaRPr lang="en-US" sz="36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71687E-7DDA-4986-8C91-A0534F699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64" y="3100876"/>
            <a:ext cx="4681353" cy="36089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801076-7CDB-43D6-84EB-01A9E4268353}"/>
              </a:ext>
            </a:extLst>
          </p:cNvPr>
          <p:cNvSpPr txBox="1"/>
          <p:nvPr/>
        </p:nvSpPr>
        <p:spPr>
          <a:xfrm>
            <a:off x="954292" y="3582265"/>
            <a:ext cx="3903457" cy="19136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dict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“SP”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45.92, 		  “RJ”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17.26,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“MG”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21.17,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“BA”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14.87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64958-8F90-4E0C-8279-F9A5EAB15063}"/>
              </a:ext>
            </a:extLst>
          </p:cNvPr>
          <p:cNvSpPr/>
          <p:nvPr/>
        </p:nvSpPr>
        <p:spPr>
          <a:xfrm>
            <a:off x="6559544" y="159269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“SP”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515C58-E213-4BD3-9E69-D4DEF619E1C1}"/>
              </a:ext>
            </a:extLst>
          </p:cNvPr>
          <p:cNvSpPr/>
          <p:nvPr/>
        </p:nvSpPr>
        <p:spPr>
          <a:xfrm>
            <a:off x="6559544" y="298450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“RJ”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66DDE0-C8D1-4FEF-BEF1-181169C4170D}"/>
              </a:ext>
            </a:extLst>
          </p:cNvPr>
          <p:cNvSpPr/>
          <p:nvPr/>
        </p:nvSpPr>
        <p:spPr>
          <a:xfrm>
            <a:off x="6559544" y="437347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“MG”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40F6B5-1725-4CCD-AFF5-BD7D8EB18949}"/>
              </a:ext>
            </a:extLst>
          </p:cNvPr>
          <p:cNvSpPr/>
          <p:nvPr/>
        </p:nvSpPr>
        <p:spPr>
          <a:xfrm>
            <a:off x="6559544" y="577215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“BA”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B67650-1665-426A-A2CD-9B26475B4D04}"/>
              </a:ext>
            </a:extLst>
          </p:cNvPr>
          <p:cNvSpPr/>
          <p:nvPr/>
        </p:nvSpPr>
        <p:spPr>
          <a:xfrm>
            <a:off x="9503872" y="1592697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45.92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00FBBE-96FC-4732-AB5A-AD60427C61A9}"/>
              </a:ext>
            </a:extLst>
          </p:cNvPr>
          <p:cNvSpPr/>
          <p:nvPr/>
        </p:nvSpPr>
        <p:spPr>
          <a:xfrm>
            <a:off x="9503872" y="298360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17.26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092C5D-78CE-4EFF-8B3F-365104CE535A}"/>
              </a:ext>
            </a:extLst>
          </p:cNvPr>
          <p:cNvSpPr/>
          <p:nvPr/>
        </p:nvSpPr>
        <p:spPr>
          <a:xfrm>
            <a:off x="9503872" y="437347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21.17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8477C5-647A-4E76-B62D-D032D290E5F3}"/>
              </a:ext>
            </a:extLst>
          </p:cNvPr>
          <p:cNvSpPr/>
          <p:nvPr/>
        </p:nvSpPr>
        <p:spPr>
          <a:xfrm>
            <a:off x="9503873" y="57721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14.78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87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EXERCÍCIOS PRÁTICOS - 2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Picture 4" descr="Resultado de imagem para STUDY NOTEBOOK ICON">
            <a:extLst>
              <a:ext uri="{FF2B5EF4-FFF2-40B4-BE49-F238E27FC236}">
                <a16:creationId xmlns:a16="http://schemas.microsoft.com/office/drawing/2014/main" id="{7D58FEDF-F07A-4DA0-AC4E-D533343AE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06" y="2146696"/>
            <a:ext cx="2564607" cy="256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3D880E-9B16-4834-9851-3B4CB9F0AA5E}"/>
              </a:ext>
            </a:extLst>
          </p:cNvPr>
          <p:cNvSpPr/>
          <p:nvPr/>
        </p:nvSpPr>
        <p:spPr>
          <a:xfrm>
            <a:off x="3718713" y="2308330"/>
            <a:ext cx="793036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Agora </a:t>
            </a:r>
            <a:r>
              <a:rPr lang="en-US" sz="20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nós</a:t>
            </a:r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vamos</a:t>
            </a:r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somatória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dos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número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1 a N de um valor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informado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Lista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Recuperar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elementos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trechos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Lista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Manipular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elementos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Lista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Dicionário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Recuperar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manipular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elementos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um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Dicionário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8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FUNÇÕES - DEFINIÇÃO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E226A-B084-42AA-A119-9D3E10B6FE05}"/>
              </a:ext>
            </a:extLst>
          </p:cNvPr>
          <p:cNvSpPr txBox="1"/>
          <p:nvPr/>
        </p:nvSpPr>
        <p:spPr>
          <a:xfrm>
            <a:off x="2958892" y="4327222"/>
            <a:ext cx="603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Exemplo – utilizando a função </a:t>
            </a:r>
            <a:r>
              <a:rPr lang="pt-BR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max()</a:t>
            </a:r>
            <a:r>
              <a:rPr lang="pt-BR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10244" name="Picture 4" descr="Resultado de imagem para function machine icon">
            <a:extLst>
              <a:ext uri="{FF2B5EF4-FFF2-40B4-BE49-F238E27FC236}">
                <a16:creationId xmlns:a16="http://schemas.microsoft.com/office/drawing/2014/main" id="{A9A17612-118F-407A-9420-028D86A32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9" y="400105"/>
            <a:ext cx="3285244" cy="324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903392-ECB4-4342-BFC5-A7801780ABEA}"/>
              </a:ext>
            </a:extLst>
          </p:cNvPr>
          <p:cNvSpPr txBox="1"/>
          <p:nvPr/>
        </p:nvSpPr>
        <p:spPr>
          <a:xfrm>
            <a:off x="3776193" y="1069057"/>
            <a:ext cx="7625232" cy="324704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62865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Podem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divididas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Built-in</a:t>
            </a:r>
            <a:r>
              <a:rPr lang="en-US" sz="2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já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existem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 Python) e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User-defined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definidas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usuário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62865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 um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trecho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código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realiza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tarefa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específica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Ajuda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tornar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organizado</a:t>
            </a:r>
            <a:endParaRPr lang="en-US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Torna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código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enxuto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evitando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repetições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desnecessárias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linhas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Pode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retornar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 valor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através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commando </a:t>
            </a:r>
            <a:r>
              <a:rPr lang="en-US" sz="2000" b="1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endParaRPr lang="en-US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6BC777-1C57-4341-B27B-A15D2B79A028}"/>
              </a:ext>
            </a:extLst>
          </p:cNvPr>
          <p:cNvGrpSpPr/>
          <p:nvPr/>
        </p:nvGrpSpPr>
        <p:grpSpPr>
          <a:xfrm>
            <a:off x="2961265" y="4660709"/>
            <a:ext cx="5472982" cy="1663518"/>
            <a:chOff x="4980565" y="4508309"/>
            <a:chExt cx="5472982" cy="166351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252750-CE14-4772-AB80-D1891923F740}"/>
                </a:ext>
              </a:extLst>
            </p:cNvPr>
            <p:cNvSpPr txBox="1"/>
            <p:nvPr/>
          </p:nvSpPr>
          <p:spPr>
            <a:xfrm>
              <a:off x="6898271" y="4508309"/>
              <a:ext cx="346001" cy="4080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030B85-4320-4254-8FCA-5633D869F30B}"/>
                </a:ext>
              </a:extLst>
            </p:cNvPr>
            <p:cNvSpPr txBox="1"/>
            <p:nvPr/>
          </p:nvSpPr>
          <p:spPr>
            <a:xfrm>
              <a:off x="8224395" y="4508309"/>
              <a:ext cx="346001" cy="4080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solidFill>
                    <a:srgbClr val="002060"/>
                  </a:solidFill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BF380C-A58F-4BF8-94A8-0A4E046C26E0}"/>
                </a:ext>
              </a:extLst>
            </p:cNvPr>
            <p:cNvSpPr txBox="1"/>
            <p:nvPr/>
          </p:nvSpPr>
          <p:spPr>
            <a:xfrm>
              <a:off x="9550519" y="4508309"/>
              <a:ext cx="346001" cy="4080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solidFill>
                    <a:srgbClr val="002060"/>
                  </a:solidFill>
                </a:rPr>
                <a:t>2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F938DD8-D0DB-452C-8D11-C07938A61063}"/>
                </a:ext>
              </a:extLst>
            </p:cNvPr>
            <p:cNvGrpSpPr/>
            <p:nvPr/>
          </p:nvGrpSpPr>
          <p:grpSpPr>
            <a:xfrm>
              <a:off x="4980565" y="4850520"/>
              <a:ext cx="5472982" cy="1321307"/>
              <a:chOff x="4980565" y="4850520"/>
              <a:chExt cx="5472982" cy="132130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0F7832-1D95-4CFB-B3C2-675CDABBEAB2}"/>
                  </a:ext>
                </a:extLst>
              </p:cNvPr>
              <p:cNvSpPr/>
              <p:nvPr/>
            </p:nvSpPr>
            <p:spPr>
              <a:xfrm>
                <a:off x="6515154" y="4850520"/>
                <a:ext cx="1290547" cy="523221"/>
              </a:xfrm>
              <a:prstGeom prst="rect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0B988AA-80B9-472A-8446-D67EA4DD1855}"/>
                  </a:ext>
                </a:extLst>
              </p:cNvPr>
              <p:cNvSpPr/>
              <p:nvPr/>
            </p:nvSpPr>
            <p:spPr>
              <a:xfrm>
                <a:off x="6898271" y="4927464"/>
                <a:ext cx="476412" cy="3693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3,0</a:t>
                </a:r>
                <a:endParaRPr lang="pt-B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F7C76C6-EBB9-4C8C-BACC-92C3C41F0DF5}"/>
                  </a:ext>
                </a:extLst>
              </p:cNvPr>
              <p:cNvSpPr/>
              <p:nvPr/>
            </p:nvSpPr>
            <p:spPr>
              <a:xfrm>
                <a:off x="7839077" y="4850520"/>
                <a:ext cx="1290547" cy="523221"/>
              </a:xfrm>
              <a:prstGeom prst="rect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C5B94F-0589-4699-8683-4F5DB665A593}"/>
                  </a:ext>
                </a:extLst>
              </p:cNvPr>
              <p:cNvSpPr/>
              <p:nvPr/>
            </p:nvSpPr>
            <p:spPr>
              <a:xfrm>
                <a:off x="8271406" y="4927464"/>
                <a:ext cx="476412" cy="3693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2,5</a:t>
                </a:r>
                <a:endParaRPr lang="pt-B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AC9D03C-FD95-4D3F-BB09-47731882DC27}"/>
                  </a:ext>
                </a:extLst>
              </p:cNvPr>
              <p:cNvSpPr/>
              <p:nvPr/>
            </p:nvSpPr>
            <p:spPr>
              <a:xfrm>
                <a:off x="9163000" y="4850520"/>
                <a:ext cx="1290547" cy="523221"/>
              </a:xfrm>
              <a:prstGeom prst="rect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A3024EF-9896-4219-ADF4-C4B3031D78AE}"/>
                  </a:ext>
                </a:extLst>
              </p:cNvPr>
              <p:cNvSpPr/>
              <p:nvPr/>
            </p:nvSpPr>
            <p:spPr>
              <a:xfrm>
                <a:off x="9570067" y="4927464"/>
                <a:ext cx="476412" cy="3693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4,5</a:t>
                </a:r>
                <a:endParaRPr lang="pt-B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80CE6A2-2F8B-4809-AC2C-AA5ECC1E920D}"/>
                  </a:ext>
                </a:extLst>
              </p:cNvPr>
              <p:cNvSpPr/>
              <p:nvPr/>
            </p:nvSpPr>
            <p:spPr>
              <a:xfrm>
                <a:off x="4980565" y="4927464"/>
                <a:ext cx="1427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err="1">
                    <a:solidFill>
                      <a:srgbClr val="002060"/>
                    </a:solidFill>
                  </a:rPr>
                  <a:t>notasProva</a:t>
                </a:r>
                <a:r>
                  <a:rPr lang="en-US" b="1" dirty="0">
                    <a:solidFill>
                      <a:srgbClr val="002060"/>
                    </a:solidFill>
                  </a:rPr>
                  <a:t> =</a:t>
                </a:r>
                <a:endParaRPr lang="pt-BR" b="1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D2ACC1-4F99-439F-8D4B-E11F87497247}"/>
                  </a:ext>
                </a:extLst>
              </p:cNvPr>
              <p:cNvSpPr/>
              <p:nvPr/>
            </p:nvSpPr>
            <p:spPr>
              <a:xfrm>
                <a:off x="4980565" y="5525496"/>
                <a:ext cx="20937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&gt; max(notasProva1)</a:t>
                </a:r>
              </a:p>
              <a:p>
                <a:r>
                  <a:rPr lang="pt-BR" b="1" dirty="0"/>
                  <a:t>&gt; 4.5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655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FUNÇÕES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DF3C5-26F1-476D-AE7D-BBD6E769FA80}"/>
              </a:ext>
            </a:extLst>
          </p:cNvPr>
          <p:cNvSpPr txBox="1"/>
          <p:nvPr/>
        </p:nvSpPr>
        <p:spPr>
          <a:xfrm>
            <a:off x="6379841" y="2114550"/>
            <a:ext cx="5501580" cy="2181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olaMundoNome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nome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    print(“</a:t>
            </a:r>
            <a:r>
              <a:rPr lang="en-US" sz="2000" dirty="0" err="1">
                <a:latin typeface="Consolas" panose="020B0609020204030204" pitchFamily="49" charset="0"/>
              </a:rPr>
              <a:t>Olá</a:t>
            </a:r>
            <a:r>
              <a:rPr lang="en-US" sz="2000" dirty="0">
                <a:latin typeface="Consolas" panose="020B0609020204030204" pitchFamily="49" charset="0"/>
              </a:rPr>
              <a:t> Mundo, ” + </a:t>
            </a:r>
            <a:r>
              <a:rPr lang="en-US" sz="2000" dirty="0" err="1">
                <a:latin typeface="Consolas" panose="020B0609020204030204" pitchFamily="49" charset="0"/>
              </a:rPr>
              <a:t>nome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contadorUso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US" sz="2000" dirty="0">
                <a:latin typeface="Consolas" panose="020B0609020204030204" pitchFamily="49" charset="0"/>
              </a:rPr>
              <a:t> 1 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olaMundoNome</a:t>
            </a:r>
            <a:r>
              <a:rPr lang="en-US" sz="2000" dirty="0">
                <a:latin typeface="Consolas" panose="020B0609020204030204" pitchFamily="49" charset="0"/>
              </a:rPr>
              <a:t>(“Wagner”)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latin typeface="Consolas" panose="020B0609020204030204" pitchFamily="49" charset="0"/>
              </a:rPr>
              <a:t>Olá</a:t>
            </a:r>
            <a:r>
              <a:rPr lang="en-US" sz="2000" dirty="0">
                <a:latin typeface="Consolas" panose="020B0609020204030204" pitchFamily="49" charset="0"/>
              </a:rPr>
              <a:t> Mundo, Wagner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03392-ECB4-4342-BFC5-A7801780ABEA}"/>
              </a:ext>
            </a:extLst>
          </p:cNvPr>
          <p:cNvSpPr txBox="1"/>
          <p:nvPr/>
        </p:nvSpPr>
        <p:spPr>
          <a:xfrm>
            <a:off x="271462" y="1971675"/>
            <a:ext cx="6008486" cy="390876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type()	-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retorno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objeto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max() –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retorno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valor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máximo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min() –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retorna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valor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mínimo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list() –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lista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–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dicionário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str() –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 valor para string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int() –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 valor para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inteiro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help() –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mostra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ajuda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funções</a:t>
            </a:r>
            <a:endParaRPr lang="en-US" sz="2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B35F8E-3349-481B-B40D-1D89116C805F}"/>
              </a:ext>
            </a:extLst>
          </p:cNvPr>
          <p:cNvSpPr/>
          <p:nvPr/>
        </p:nvSpPr>
        <p:spPr>
          <a:xfrm>
            <a:off x="371355" y="151001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Built-in </a:t>
            </a:r>
            <a:r>
              <a:rPr lang="en-US" sz="24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(que </a:t>
            </a:r>
            <a:r>
              <a:rPr lang="en-US" sz="2400" b="1" u="sng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já</a:t>
            </a:r>
            <a:r>
              <a:rPr lang="en-US" sz="24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u="sng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existem</a:t>
            </a:r>
            <a:r>
              <a:rPr lang="en-US" sz="24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 Python) </a:t>
            </a:r>
            <a:endParaRPr lang="pt-BR" sz="2400" u="sng" dirty="0">
              <a:solidFill>
                <a:srgbClr val="00206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2A0286-9214-48C8-A627-5C9D6A153DD5}"/>
              </a:ext>
            </a:extLst>
          </p:cNvPr>
          <p:cNvSpPr/>
          <p:nvPr/>
        </p:nvSpPr>
        <p:spPr>
          <a:xfrm>
            <a:off x="6379841" y="1510010"/>
            <a:ext cx="5407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Escrevendo</a:t>
            </a:r>
            <a:r>
              <a:rPr lang="en-US" sz="24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u="sng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suas</a:t>
            </a:r>
            <a:r>
              <a:rPr lang="en-US" sz="24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u="sng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próprias</a:t>
            </a:r>
            <a:r>
              <a:rPr lang="en-US" sz="24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u="sng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funções</a:t>
            </a:r>
            <a:endParaRPr lang="pt-BR" sz="2400" u="sng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2D5B38-2AC5-4AB5-B1E5-EDFFB4DB55EF}"/>
              </a:ext>
            </a:extLst>
          </p:cNvPr>
          <p:cNvSpPr/>
          <p:nvPr/>
        </p:nvSpPr>
        <p:spPr>
          <a:xfrm>
            <a:off x="6553200" y="2554480"/>
            <a:ext cx="514350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C648BE-BDBD-4B02-AACF-1BD889204954}"/>
              </a:ext>
            </a:extLst>
          </p:cNvPr>
          <p:cNvSpPr/>
          <p:nvPr/>
        </p:nvSpPr>
        <p:spPr>
          <a:xfrm>
            <a:off x="6553200" y="2906905"/>
            <a:ext cx="514350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58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EXERCÍCIOS PRÁTICOS - 3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Picture 4" descr="Resultado de imagem para STUDY NOTEBOOK ICON">
            <a:extLst>
              <a:ext uri="{FF2B5EF4-FFF2-40B4-BE49-F238E27FC236}">
                <a16:creationId xmlns:a16="http://schemas.microsoft.com/office/drawing/2014/main" id="{7D58FEDF-F07A-4DA0-AC4E-D533343AE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06" y="2146696"/>
            <a:ext cx="2564607" cy="256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3D880E-9B16-4834-9851-3B4CB9F0AA5E}"/>
              </a:ext>
            </a:extLst>
          </p:cNvPr>
          <p:cNvSpPr/>
          <p:nvPr/>
        </p:nvSpPr>
        <p:spPr>
          <a:xfrm>
            <a:off x="3604413" y="2397947"/>
            <a:ext cx="793036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Agora </a:t>
            </a:r>
            <a:r>
              <a:rPr lang="en-US" sz="20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nós</a:t>
            </a:r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vamos</a:t>
            </a:r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algumas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das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funções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pré-existentes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conhecidas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Escrever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função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um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(string) é um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palíndromo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43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BIBLIOTECAS / PACOTES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A6573-0A37-491A-A404-1F8099B9DBD7}"/>
              </a:ext>
            </a:extLst>
          </p:cNvPr>
          <p:cNvSpPr txBox="1"/>
          <p:nvPr/>
        </p:nvSpPr>
        <p:spPr>
          <a:xfrm>
            <a:off x="236544" y="4038600"/>
            <a:ext cx="11098206" cy="2049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Bibliotecas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também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conhecidas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pacotes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tradução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packages),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são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trechos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realizam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operações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específicas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maneira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otimizada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00050" indent="-3429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bibliotecas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são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inseridas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automaticamente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Código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através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um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comando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simples:</a:t>
            </a: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Ex: </a:t>
            </a:r>
            <a:r>
              <a:rPr lang="en-US" sz="24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2400" i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24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np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12" descr="Resultado de imagem para library icon">
            <a:extLst>
              <a:ext uri="{FF2B5EF4-FFF2-40B4-BE49-F238E27FC236}">
                <a16:creationId xmlns:a16="http://schemas.microsoft.com/office/drawing/2014/main" id="{B50E1CD3-40CC-4826-BA5C-265D03E23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00" y="1473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Resultado de imagem para import icon">
            <a:extLst>
              <a:ext uri="{FF2B5EF4-FFF2-40B4-BE49-F238E27FC236}">
                <a16:creationId xmlns:a16="http://schemas.microsoft.com/office/drawing/2014/main" id="{BDFE991A-4F57-4A3D-B734-BE24474CF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86" y="135102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6">
            <a:extLst>
              <a:ext uri="{FF2B5EF4-FFF2-40B4-BE49-F238E27FC236}">
                <a16:creationId xmlns:a16="http://schemas.microsoft.com/office/drawing/2014/main" id="{4841055F-4FF1-46BB-B4B3-5C21D2EBD5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52069" y="4627629"/>
            <a:ext cx="102503" cy="10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Picture 18">
            <a:extLst>
              <a:ext uri="{FF2B5EF4-FFF2-40B4-BE49-F238E27FC236}">
                <a16:creationId xmlns:a16="http://schemas.microsoft.com/office/drawing/2014/main" id="{7280613A-FB8F-4E60-864E-4A246E3BF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425" y="1351029"/>
            <a:ext cx="2015361" cy="230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804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ABDFB5-4D43-4D75-9A95-309CC4964176}"/>
              </a:ext>
            </a:extLst>
          </p:cNvPr>
          <p:cNvSpPr txBox="1"/>
          <p:nvPr/>
        </p:nvSpPr>
        <p:spPr>
          <a:xfrm>
            <a:off x="246069" y="543046"/>
            <a:ext cx="4943234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possui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riquíssima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coleção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bibliotecas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cresce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cada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para resolver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inúmeros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maior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dos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programas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feitos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 se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utilizam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série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bibliotecas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distribuições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populares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Python,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Anaconda,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já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trazem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bibliotecas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utilizadas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7" name="Picture 2" descr="Resultado de imagem para python logo">
            <a:extLst>
              <a:ext uri="{FF2B5EF4-FFF2-40B4-BE49-F238E27FC236}">
                <a16:creationId xmlns:a16="http://schemas.microsoft.com/office/drawing/2014/main" id="{72CC7257-0B3B-4753-AE7C-F08AC096E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156" y="1917892"/>
            <a:ext cx="2636135" cy="263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393BBE-D332-4855-9162-C371D96BC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142" y="1746114"/>
            <a:ext cx="2667231" cy="28044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463094-140D-4B88-9D63-C5DC0D109BC3}"/>
              </a:ext>
            </a:extLst>
          </p:cNvPr>
          <p:cNvSpPr/>
          <p:nvPr/>
        </p:nvSpPr>
        <p:spPr>
          <a:xfrm>
            <a:off x="5944027" y="4695811"/>
            <a:ext cx="181336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FFBD60-6C04-4C0D-95A2-FAAF4B551D6F}"/>
              </a:ext>
            </a:extLst>
          </p:cNvPr>
          <p:cNvSpPr/>
          <p:nvPr/>
        </p:nvSpPr>
        <p:spPr>
          <a:xfrm>
            <a:off x="8951607" y="4553877"/>
            <a:ext cx="22403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do “Python Package Index”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526A5-FCDD-43D4-88F3-BC3C17CC966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BIBLIOTECAS / PACOTES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0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2251D3C-E99D-FE46-BD76-C42B9E0B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766" y="5575418"/>
            <a:ext cx="0" cy="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589F3F-7358-48F0-BB97-695FFD531147}"/>
              </a:ext>
            </a:extLst>
          </p:cNvPr>
          <p:cNvSpPr/>
          <p:nvPr/>
        </p:nvSpPr>
        <p:spPr>
          <a:xfrm>
            <a:off x="5861133" y="1413595"/>
            <a:ext cx="62599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Open Sans"/>
              </a:rPr>
              <a:t>Poderosa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biblioteca</a:t>
            </a:r>
            <a:r>
              <a:rPr lang="en-US" sz="2400" dirty="0">
                <a:latin typeface="Open Sans"/>
              </a:rPr>
              <a:t> de </a:t>
            </a:r>
            <a:r>
              <a:rPr lang="en-US" sz="2400" dirty="0" err="1">
                <a:latin typeface="Open Sans"/>
              </a:rPr>
              <a:t>computação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científica</a:t>
            </a:r>
            <a:r>
              <a:rPr lang="en-US" sz="2400" dirty="0">
                <a:latin typeface="Open Sans"/>
              </a:rPr>
              <a:t> que </a:t>
            </a:r>
            <a:r>
              <a:rPr lang="en-US" sz="2400" dirty="0" err="1">
                <a:latin typeface="Open Sans"/>
              </a:rPr>
              <a:t>realiza</a:t>
            </a:r>
            <a:r>
              <a:rPr lang="en-US" sz="2400" dirty="0">
                <a:latin typeface="Open Sans"/>
              </a:rPr>
              <a:t> de </a:t>
            </a:r>
            <a:r>
              <a:rPr lang="en-US" sz="2400" dirty="0" err="1">
                <a:latin typeface="Open Sans"/>
              </a:rPr>
              <a:t>maneira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muito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eficiente</a:t>
            </a:r>
            <a:r>
              <a:rPr lang="en-US" sz="2400" dirty="0">
                <a:latin typeface="Open Sans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Open Sans"/>
              </a:rPr>
              <a:t>operaçoes</a:t>
            </a:r>
            <a:r>
              <a:rPr lang="en-US" sz="2400" b="1" dirty="0">
                <a:solidFill>
                  <a:srgbClr val="0070C0"/>
                </a:solidFill>
                <a:latin typeface="Open Sans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Open Sans"/>
              </a:rPr>
              <a:t>matemáticas</a:t>
            </a:r>
            <a:r>
              <a:rPr lang="en-US" sz="2400" b="1" dirty="0">
                <a:solidFill>
                  <a:srgbClr val="0070C0"/>
                </a:solidFill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em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grande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escala</a:t>
            </a:r>
            <a:r>
              <a:rPr lang="en-US" sz="2400" dirty="0">
                <a:latin typeface="Open Sans"/>
              </a:rPr>
              <a:t>. </a:t>
            </a:r>
            <a:r>
              <a:rPr lang="en-US" sz="2400" dirty="0" err="1">
                <a:latin typeface="Open Sans"/>
              </a:rPr>
              <a:t>Destaque</a:t>
            </a:r>
            <a:r>
              <a:rPr lang="en-US" sz="2400" dirty="0">
                <a:latin typeface="Open Sans"/>
              </a:rPr>
              <a:t> para: </a:t>
            </a:r>
            <a:r>
              <a:rPr lang="en-US" sz="2400" b="1" dirty="0" err="1">
                <a:solidFill>
                  <a:srgbClr val="002060"/>
                </a:solidFill>
                <a:latin typeface="Open Sans"/>
              </a:rPr>
              <a:t>Álgebra</a:t>
            </a:r>
            <a:r>
              <a:rPr lang="en-US" sz="2400" b="1" dirty="0">
                <a:solidFill>
                  <a:srgbClr val="0070C0"/>
                </a:solidFill>
                <a:latin typeface="Open Sans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Open Sans"/>
              </a:rPr>
              <a:t>Linear</a:t>
            </a:r>
            <a:r>
              <a:rPr lang="en-US" sz="2400" dirty="0">
                <a:latin typeface="Open Sans"/>
              </a:rPr>
              <a:t>, </a:t>
            </a:r>
            <a:r>
              <a:rPr lang="en-US" sz="2400" dirty="0" err="1">
                <a:latin typeface="Open Sans"/>
              </a:rPr>
              <a:t>Transformações</a:t>
            </a:r>
            <a:r>
              <a:rPr lang="en-US" sz="2400" dirty="0">
                <a:latin typeface="Open Sans"/>
              </a:rPr>
              <a:t> de Fourier e </a:t>
            </a:r>
            <a:r>
              <a:rPr lang="en-US" sz="2400" dirty="0" err="1">
                <a:latin typeface="Open Sans"/>
              </a:rPr>
              <a:t>geração</a:t>
            </a:r>
            <a:r>
              <a:rPr lang="en-US" sz="2400" dirty="0">
                <a:latin typeface="Open Sans"/>
              </a:rPr>
              <a:t> de </a:t>
            </a:r>
            <a:r>
              <a:rPr lang="en-US" sz="2400" dirty="0" err="1">
                <a:latin typeface="Open Sans"/>
              </a:rPr>
              <a:t>números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aleatórios</a:t>
            </a:r>
            <a:r>
              <a:rPr lang="en-US" sz="2400" dirty="0">
                <a:latin typeface="Open Sans"/>
              </a:rPr>
              <a:t>.</a:t>
            </a:r>
          </a:p>
          <a:p>
            <a:endParaRPr lang="en-US" sz="24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Open Sans"/>
              </a:rPr>
              <a:t>Implementa</a:t>
            </a:r>
            <a:r>
              <a:rPr lang="en-US" sz="2400" dirty="0">
                <a:latin typeface="Open Sans"/>
              </a:rPr>
              <a:t> o </a:t>
            </a:r>
            <a:r>
              <a:rPr lang="en-US" sz="2400" dirty="0" err="1">
                <a:latin typeface="Open Sans"/>
              </a:rPr>
              <a:t>objeto</a:t>
            </a:r>
            <a:r>
              <a:rPr lang="en-US" sz="2400" dirty="0">
                <a:latin typeface="Open Sans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Open Sans"/>
              </a:rPr>
              <a:t>NumPy</a:t>
            </a:r>
            <a:r>
              <a:rPr lang="en-US" sz="2400" b="1" dirty="0">
                <a:solidFill>
                  <a:srgbClr val="0070C0"/>
                </a:solidFill>
                <a:latin typeface="Open Sans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Open Sans"/>
              </a:rPr>
              <a:t>Array</a:t>
            </a:r>
            <a:r>
              <a:rPr lang="en-US" sz="2400" b="1" dirty="0">
                <a:solidFill>
                  <a:srgbClr val="0070C0"/>
                </a:solidFill>
                <a:latin typeface="Open Sans"/>
              </a:rPr>
              <a:t> </a:t>
            </a:r>
            <a:r>
              <a:rPr lang="en-US" sz="2400" dirty="0">
                <a:latin typeface="Open Sans"/>
              </a:rPr>
              <a:t>– que </a:t>
            </a:r>
            <a:r>
              <a:rPr lang="en-US" sz="2400" dirty="0" err="1">
                <a:latin typeface="Open Sans"/>
              </a:rPr>
              <a:t>permite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fazer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em</a:t>
            </a:r>
            <a:r>
              <a:rPr lang="en-US" sz="2400" dirty="0">
                <a:latin typeface="Open Sans"/>
              </a:rPr>
              <a:t> N-</a:t>
            </a:r>
            <a:r>
              <a:rPr lang="en-US" sz="2400" dirty="0" err="1">
                <a:latin typeface="Open Sans"/>
              </a:rPr>
              <a:t>dimensões</a:t>
            </a:r>
            <a:r>
              <a:rPr lang="en-US" sz="2400" dirty="0">
                <a:latin typeface="Open Sans"/>
              </a:rPr>
              <a:t> – </a:t>
            </a:r>
            <a:r>
              <a:rPr lang="en-US" sz="2400" dirty="0" err="1">
                <a:latin typeface="Open Sans"/>
              </a:rPr>
              <a:t>operaçoes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matemáticas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em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cada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elemento</a:t>
            </a:r>
            <a:r>
              <a:rPr lang="en-US" sz="2400" dirty="0">
                <a:latin typeface="Open Sans"/>
              </a:rPr>
              <a:t> do </a:t>
            </a:r>
            <a:r>
              <a:rPr lang="en-US" sz="2400" dirty="0" err="1">
                <a:latin typeface="Open Sans"/>
              </a:rPr>
              <a:t>vetor</a:t>
            </a:r>
            <a:r>
              <a:rPr lang="en-US" sz="2400" dirty="0">
                <a:latin typeface="Open Sans"/>
              </a:rPr>
              <a:t>. No </a:t>
            </a:r>
            <a:r>
              <a:rPr lang="en-US" sz="2400" dirty="0" err="1">
                <a:latin typeface="Open Sans"/>
              </a:rPr>
              <a:t>entanto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todos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elementos</a:t>
            </a:r>
            <a:r>
              <a:rPr lang="en-US" sz="2400" dirty="0">
                <a:latin typeface="Open Sans"/>
              </a:rPr>
              <a:t> do </a:t>
            </a:r>
            <a:r>
              <a:rPr lang="en-US" sz="2400" dirty="0" err="1">
                <a:latin typeface="Open Sans"/>
              </a:rPr>
              <a:t>vetor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devem</a:t>
            </a:r>
            <a:r>
              <a:rPr lang="en-US" sz="2400" dirty="0">
                <a:latin typeface="Open Sans"/>
              </a:rPr>
              <a:t> ser do </a:t>
            </a:r>
            <a:r>
              <a:rPr lang="en-US" sz="2400" b="1" dirty="0" err="1">
                <a:solidFill>
                  <a:srgbClr val="002060"/>
                </a:solidFill>
                <a:latin typeface="Open Sans"/>
              </a:rPr>
              <a:t>mesmo</a:t>
            </a:r>
            <a:r>
              <a:rPr lang="en-US" sz="2400" b="1" dirty="0">
                <a:solidFill>
                  <a:srgbClr val="4472C4"/>
                </a:solidFill>
                <a:latin typeface="Open Sans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Open Sans"/>
              </a:rPr>
              <a:t>tipo</a:t>
            </a:r>
            <a:r>
              <a:rPr lang="en-US" sz="2400" b="1" dirty="0">
                <a:solidFill>
                  <a:srgbClr val="4472C4"/>
                </a:solidFill>
                <a:latin typeface="Open Sans"/>
              </a:rPr>
              <a:t> </a:t>
            </a:r>
            <a:r>
              <a:rPr lang="en-US" sz="2400" dirty="0">
                <a:latin typeface="Open Sans"/>
              </a:rPr>
              <a:t>e </a:t>
            </a:r>
            <a:r>
              <a:rPr lang="en-US" sz="2400" dirty="0" err="1">
                <a:latin typeface="Open Sans"/>
              </a:rPr>
              <a:t>são</a:t>
            </a:r>
            <a:r>
              <a:rPr lang="en-US" sz="2400" dirty="0">
                <a:latin typeface="Open Sans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Open Sans"/>
              </a:rPr>
              <a:t>referenciados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pelos</a:t>
            </a:r>
            <a:r>
              <a:rPr lang="en-US" sz="2400" dirty="0">
                <a:latin typeface="Open Sans"/>
              </a:rPr>
              <a:t> </a:t>
            </a:r>
            <a:r>
              <a:rPr lang="en-US" sz="2400" dirty="0" err="1">
                <a:latin typeface="Open Sans"/>
              </a:rPr>
              <a:t>seus</a:t>
            </a:r>
            <a:r>
              <a:rPr lang="en-US" sz="2400" dirty="0">
                <a:latin typeface="Open Sans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Open Sans"/>
              </a:rPr>
              <a:t>índices</a:t>
            </a:r>
            <a:r>
              <a:rPr lang="en-US" sz="2400" dirty="0">
                <a:latin typeface="Open Sans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11DA5B-0809-4EF7-8385-68A615D6C717}"/>
              </a:ext>
            </a:extLst>
          </p:cNvPr>
          <p:cNvGrpSpPr/>
          <p:nvPr/>
        </p:nvGrpSpPr>
        <p:grpSpPr>
          <a:xfrm>
            <a:off x="357733" y="1326946"/>
            <a:ext cx="5398625" cy="2721731"/>
            <a:chOff x="462508" y="2050846"/>
            <a:chExt cx="5398625" cy="2721731"/>
          </a:xfrm>
        </p:grpSpPr>
        <p:pic>
          <p:nvPicPr>
            <p:cNvPr id="1028" name="Picture 4" descr="Resultado de imagem para numpy python logo">
              <a:extLst>
                <a:ext uri="{FF2B5EF4-FFF2-40B4-BE49-F238E27FC236}">
                  <a16:creationId xmlns:a16="http://schemas.microsoft.com/office/drawing/2014/main" id="{25094619-E65E-439E-91A5-8657FB6445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08" y="2050846"/>
              <a:ext cx="5398625" cy="2136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DCA0D1-1A8B-4043-BC07-BFBA867F1CD0}"/>
                </a:ext>
              </a:extLst>
            </p:cNvPr>
            <p:cNvSpPr txBox="1"/>
            <p:nvPr/>
          </p:nvSpPr>
          <p:spPr>
            <a:xfrm>
              <a:off x="1725471" y="4187802"/>
              <a:ext cx="32520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u="sng" dirty="0">
                  <a:solidFill>
                    <a:schemeClr val="bg1">
                      <a:lumMod val="50000"/>
                    </a:schemeClr>
                  </a:solidFill>
                </a:rPr>
                <a:t>https://numpy.org</a:t>
              </a:r>
            </a:p>
          </p:txBody>
        </p:sp>
      </p:grpSp>
      <p:sp>
        <p:nvSpPr>
          <p:cNvPr id="8" name="AutoShape 4">
            <a:extLst>
              <a:ext uri="{FF2B5EF4-FFF2-40B4-BE49-F238E27FC236}">
                <a16:creationId xmlns:a16="http://schemas.microsoft.com/office/drawing/2014/main" id="{42CC6BBA-5F3C-4D64-BF25-7CD20D4838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2405D989-95EA-4C33-A853-0A18A91131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418" name="Picture 10">
            <a:extLst>
              <a:ext uri="{FF2B5EF4-FFF2-40B4-BE49-F238E27FC236}">
                <a16:creationId xmlns:a16="http://schemas.microsoft.com/office/drawing/2014/main" id="{35F078BC-3E81-4C05-906D-DE32F73C3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738" y="4496509"/>
            <a:ext cx="1104349" cy="110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0" name="Picture 12" descr="Resultado de imagem para MATH ICON">
            <a:extLst>
              <a:ext uri="{FF2B5EF4-FFF2-40B4-BE49-F238E27FC236}">
                <a16:creationId xmlns:a16="http://schemas.microsoft.com/office/drawing/2014/main" id="{FC051016-2944-4802-AB9D-066F9B6C7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94" y="4496510"/>
            <a:ext cx="1104348" cy="110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CE53012-1BC6-47B9-A39C-22B708C21962}"/>
              </a:ext>
            </a:extLst>
          </p:cNvPr>
          <p:cNvSpPr/>
          <p:nvPr/>
        </p:nvSpPr>
        <p:spPr>
          <a:xfrm>
            <a:off x="1904780" y="5742170"/>
            <a:ext cx="268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2400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np</a:t>
            </a:r>
            <a:endParaRPr lang="pt-BR" sz="2400" dirty="0">
              <a:solidFill>
                <a:srgbClr val="C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DFDBD2-E1A8-41AC-868D-5D7FBD72A9E0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 – NUMERICAL PYTHON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9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310C5CF-8197-416C-AB89-D642FCA2AFBC}"/>
              </a:ext>
            </a:extLst>
          </p:cNvPr>
          <p:cNvSpPr/>
          <p:nvPr/>
        </p:nvSpPr>
        <p:spPr>
          <a:xfrm>
            <a:off x="7961631" y="1988460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47D3E91-9144-4100-BAEB-CBFD9CC2E36D}"/>
              </a:ext>
            </a:extLst>
          </p:cNvPr>
          <p:cNvSpPr/>
          <p:nvPr/>
        </p:nvSpPr>
        <p:spPr>
          <a:xfrm>
            <a:off x="8344748" y="2065404"/>
            <a:ext cx="476412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3,5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FB9BDB-6DB3-4286-9549-F6A51184E76B}"/>
              </a:ext>
            </a:extLst>
          </p:cNvPr>
          <p:cNvSpPr/>
          <p:nvPr/>
        </p:nvSpPr>
        <p:spPr>
          <a:xfrm>
            <a:off x="9285554" y="1988460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A0B59D-FBB0-48DB-B7BA-AD5DD5704DA6}"/>
              </a:ext>
            </a:extLst>
          </p:cNvPr>
          <p:cNvSpPr/>
          <p:nvPr/>
        </p:nvSpPr>
        <p:spPr>
          <a:xfrm>
            <a:off x="9717883" y="2065404"/>
            <a:ext cx="476412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2,0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C64D4F-7388-4A2B-A057-DBF0E2A2AA05}"/>
              </a:ext>
            </a:extLst>
          </p:cNvPr>
          <p:cNvSpPr/>
          <p:nvPr/>
        </p:nvSpPr>
        <p:spPr>
          <a:xfrm>
            <a:off x="10609477" y="1988460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8FE41D-2D45-426F-8C75-F55CE0288783}"/>
              </a:ext>
            </a:extLst>
          </p:cNvPr>
          <p:cNvSpPr/>
          <p:nvPr/>
        </p:nvSpPr>
        <p:spPr>
          <a:xfrm>
            <a:off x="11016544" y="2065404"/>
            <a:ext cx="476412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5,0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3FFCFF-0AD2-4186-BD01-5EB012C4D319}"/>
              </a:ext>
            </a:extLst>
          </p:cNvPr>
          <p:cNvSpPr txBox="1"/>
          <p:nvPr/>
        </p:nvSpPr>
        <p:spPr>
          <a:xfrm>
            <a:off x="8344748" y="1646249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0F2A81-7BC4-4782-8F25-0B632B889E97}"/>
              </a:ext>
            </a:extLst>
          </p:cNvPr>
          <p:cNvSpPr txBox="1"/>
          <p:nvPr/>
        </p:nvSpPr>
        <p:spPr>
          <a:xfrm>
            <a:off x="9670872" y="1646249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4F016A-772F-4071-B860-AF2841B47787}"/>
              </a:ext>
            </a:extLst>
          </p:cNvPr>
          <p:cNvSpPr txBox="1"/>
          <p:nvPr/>
        </p:nvSpPr>
        <p:spPr>
          <a:xfrm>
            <a:off x="10996996" y="1646249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02A543-A7E0-43BB-AFE8-5D341396AEF2}"/>
              </a:ext>
            </a:extLst>
          </p:cNvPr>
          <p:cNvSpPr/>
          <p:nvPr/>
        </p:nvSpPr>
        <p:spPr>
          <a:xfrm>
            <a:off x="6365504" y="2065404"/>
            <a:ext cx="1544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notasProva2 =</a:t>
            </a:r>
            <a:endParaRPr lang="pt-BR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932145-4E09-449C-B785-94A124C50BDA}"/>
              </a:ext>
            </a:extLst>
          </p:cNvPr>
          <p:cNvSpPr/>
          <p:nvPr/>
        </p:nvSpPr>
        <p:spPr>
          <a:xfrm>
            <a:off x="2083918" y="1988460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D87E82-B866-469A-A7BA-F6FAB9404790}"/>
              </a:ext>
            </a:extLst>
          </p:cNvPr>
          <p:cNvSpPr/>
          <p:nvPr/>
        </p:nvSpPr>
        <p:spPr>
          <a:xfrm>
            <a:off x="2467035" y="2065404"/>
            <a:ext cx="476412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3,0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FF93AD-E0F3-44B9-A983-9E9D02212416}"/>
              </a:ext>
            </a:extLst>
          </p:cNvPr>
          <p:cNvSpPr/>
          <p:nvPr/>
        </p:nvSpPr>
        <p:spPr>
          <a:xfrm>
            <a:off x="3407841" y="1988460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2ED06E-F6A9-4CC5-8B52-B50AB65AEB47}"/>
              </a:ext>
            </a:extLst>
          </p:cNvPr>
          <p:cNvSpPr/>
          <p:nvPr/>
        </p:nvSpPr>
        <p:spPr>
          <a:xfrm>
            <a:off x="3840170" y="2065404"/>
            <a:ext cx="476412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2,5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B7758C-5FBD-4686-BFB7-E7E3E1D5798E}"/>
              </a:ext>
            </a:extLst>
          </p:cNvPr>
          <p:cNvSpPr/>
          <p:nvPr/>
        </p:nvSpPr>
        <p:spPr>
          <a:xfrm>
            <a:off x="4731764" y="1988460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A0B8DC-E880-4A69-94D4-DAFAF0FF2812}"/>
              </a:ext>
            </a:extLst>
          </p:cNvPr>
          <p:cNvSpPr/>
          <p:nvPr/>
        </p:nvSpPr>
        <p:spPr>
          <a:xfrm>
            <a:off x="5138831" y="2065404"/>
            <a:ext cx="476412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4,5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6C3808-035C-4B42-B749-01AFCE3C236A}"/>
              </a:ext>
            </a:extLst>
          </p:cNvPr>
          <p:cNvSpPr txBox="1"/>
          <p:nvPr/>
        </p:nvSpPr>
        <p:spPr>
          <a:xfrm>
            <a:off x="2467035" y="1646249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B8E62-77F2-4348-9476-3B879E64F637}"/>
              </a:ext>
            </a:extLst>
          </p:cNvPr>
          <p:cNvSpPr txBox="1"/>
          <p:nvPr/>
        </p:nvSpPr>
        <p:spPr>
          <a:xfrm>
            <a:off x="3793159" y="1646249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AEFF49-434B-45C0-8010-9F6005A2753F}"/>
              </a:ext>
            </a:extLst>
          </p:cNvPr>
          <p:cNvSpPr txBox="1"/>
          <p:nvPr/>
        </p:nvSpPr>
        <p:spPr>
          <a:xfrm>
            <a:off x="5119283" y="1646249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A841AA0-CDF8-4554-AC38-1932569181E7}"/>
              </a:ext>
            </a:extLst>
          </p:cNvPr>
          <p:cNvSpPr/>
          <p:nvPr/>
        </p:nvSpPr>
        <p:spPr>
          <a:xfrm>
            <a:off x="549329" y="2065404"/>
            <a:ext cx="1544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notasProva1 =</a:t>
            </a:r>
            <a:endParaRPr lang="pt-BR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B1C76C-E385-4D20-91AD-9D03A1258348}"/>
              </a:ext>
            </a:extLst>
          </p:cNvPr>
          <p:cNvSpPr/>
          <p:nvPr/>
        </p:nvSpPr>
        <p:spPr>
          <a:xfrm>
            <a:off x="5846819" y="2945107"/>
            <a:ext cx="863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</a:rPr>
              <a:t>Lista</a:t>
            </a:r>
            <a:endParaRPr lang="pt-BR" sz="2800" b="1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A9269D-D122-41D3-93C8-D284C5A26A69}"/>
              </a:ext>
            </a:extLst>
          </p:cNvPr>
          <p:cNvSpPr/>
          <p:nvPr/>
        </p:nvSpPr>
        <p:spPr>
          <a:xfrm>
            <a:off x="530719" y="3637127"/>
            <a:ext cx="1597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notasProva1 + </a:t>
            </a:r>
          </a:p>
          <a:p>
            <a:r>
              <a:rPr lang="en-US" b="1" dirty="0">
                <a:solidFill>
                  <a:srgbClr val="002060"/>
                </a:solidFill>
              </a:rPr>
              <a:t>notasProva2</a:t>
            </a:r>
            <a:endParaRPr lang="pt-BR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539AF6-CEE9-4F78-84FA-10B888DD6492}"/>
              </a:ext>
            </a:extLst>
          </p:cNvPr>
          <p:cNvSpPr/>
          <p:nvPr/>
        </p:nvSpPr>
        <p:spPr>
          <a:xfrm>
            <a:off x="2943447" y="3719002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FCCCBB-CED1-48AA-BA9A-4D1F421AD219}"/>
              </a:ext>
            </a:extLst>
          </p:cNvPr>
          <p:cNvSpPr/>
          <p:nvPr/>
        </p:nvSpPr>
        <p:spPr>
          <a:xfrm>
            <a:off x="3326564" y="379594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3,5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B2B54E5-878E-4DA1-8CD5-56B82D4454A5}"/>
              </a:ext>
            </a:extLst>
          </p:cNvPr>
          <p:cNvSpPr/>
          <p:nvPr/>
        </p:nvSpPr>
        <p:spPr>
          <a:xfrm>
            <a:off x="4267370" y="3719002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66BEB62-B39C-4FD6-8806-ED40857ABDEF}"/>
              </a:ext>
            </a:extLst>
          </p:cNvPr>
          <p:cNvSpPr/>
          <p:nvPr/>
        </p:nvSpPr>
        <p:spPr>
          <a:xfrm>
            <a:off x="4699699" y="379594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2,0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44D1306-72A9-4318-8B76-F9452DC6D7F0}"/>
              </a:ext>
            </a:extLst>
          </p:cNvPr>
          <p:cNvSpPr/>
          <p:nvPr/>
        </p:nvSpPr>
        <p:spPr>
          <a:xfrm>
            <a:off x="5591293" y="3719002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4D8980D-4B8C-4A70-9F3B-EA3237F81654}"/>
              </a:ext>
            </a:extLst>
          </p:cNvPr>
          <p:cNvSpPr/>
          <p:nvPr/>
        </p:nvSpPr>
        <p:spPr>
          <a:xfrm>
            <a:off x="5998360" y="379594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4,5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61D0AE-CF50-4CCE-86A1-CCEC1658C5AD}"/>
              </a:ext>
            </a:extLst>
          </p:cNvPr>
          <p:cNvSpPr/>
          <p:nvPr/>
        </p:nvSpPr>
        <p:spPr>
          <a:xfrm>
            <a:off x="6915216" y="3719002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16603EC-B9A9-4C92-9497-94235B7F451F}"/>
              </a:ext>
            </a:extLst>
          </p:cNvPr>
          <p:cNvSpPr/>
          <p:nvPr/>
        </p:nvSpPr>
        <p:spPr>
          <a:xfrm>
            <a:off x="7314169" y="379594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3,5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6B7196-173B-436A-A261-7D6F6FB63EE6}"/>
              </a:ext>
            </a:extLst>
          </p:cNvPr>
          <p:cNvSpPr/>
          <p:nvPr/>
        </p:nvSpPr>
        <p:spPr>
          <a:xfrm>
            <a:off x="8239138" y="3719002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CE0FC1-3C98-47D5-9E19-A4EADF9EF707}"/>
              </a:ext>
            </a:extLst>
          </p:cNvPr>
          <p:cNvSpPr/>
          <p:nvPr/>
        </p:nvSpPr>
        <p:spPr>
          <a:xfrm>
            <a:off x="8646205" y="379594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2,0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75D4F00-4F81-4580-B683-A144A85B980F}"/>
              </a:ext>
            </a:extLst>
          </p:cNvPr>
          <p:cNvSpPr/>
          <p:nvPr/>
        </p:nvSpPr>
        <p:spPr>
          <a:xfrm>
            <a:off x="2255240" y="3854855"/>
            <a:ext cx="271792" cy="251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D212027-032F-4665-8D0F-4C564F913BA5}"/>
              </a:ext>
            </a:extLst>
          </p:cNvPr>
          <p:cNvSpPr/>
          <p:nvPr/>
        </p:nvSpPr>
        <p:spPr>
          <a:xfrm>
            <a:off x="9559181" y="3719002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F84573-5E7F-47E4-816F-3359F9B80A26}"/>
              </a:ext>
            </a:extLst>
          </p:cNvPr>
          <p:cNvSpPr/>
          <p:nvPr/>
        </p:nvSpPr>
        <p:spPr>
          <a:xfrm>
            <a:off x="9966248" y="379594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5,0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3DF7CA-E801-436D-890D-5AC00EC8A55C}"/>
              </a:ext>
            </a:extLst>
          </p:cNvPr>
          <p:cNvSpPr txBox="1"/>
          <p:nvPr/>
        </p:nvSpPr>
        <p:spPr>
          <a:xfrm>
            <a:off x="3400089" y="3400986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4FDBC1-3A48-43DA-B3AB-5DA08F3DF0D6}"/>
              </a:ext>
            </a:extLst>
          </p:cNvPr>
          <p:cNvSpPr txBox="1"/>
          <p:nvPr/>
        </p:nvSpPr>
        <p:spPr>
          <a:xfrm>
            <a:off x="4726213" y="3400986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17962E-DC02-4BE6-84C3-BB4FA234E886}"/>
              </a:ext>
            </a:extLst>
          </p:cNvPr>
          <p:cNvSpPr txBox="1"/>
          <p:nvPr/>
        </p:nvSpPr>
        <p:spPr>
          <a:xfrm>
            <a:off x="6052337" y="3400986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9706690-73FE-480C-B902-CF43E0D236F3}"/>
              </a:ext>
            </a:extLst>
          </p:cNvPr>
          <p:cNvSpPr txBox="1"/>
          <p:nvPr/>
        </p:nvSpPr>
        <p:spPr>
          <a:xfrm>
            <a:off x="7376260" y="3411395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BCB93-440E-4235-9065-029C17446F33}"/>
              </a:ext>
            </a:extLst>
          </p:cNvPr>
          <p:cNvSpPr txBox="1"/>
          <p:nvPr/>
        </p:nvSpPr>
        <p:spPr>
          <a:xfrm>
            <a:off x="8702384" y="3411395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7B513E0-D807-4522-8D2B-FF73B33F5567}"/>
              </a:ext>
            </a:extLst>
          </p:cNvPr>
          <p:cNvSpPr txBox="1"/>
          <p:nvPr/>
        </p:nvSpPr>
        <p:spPr>
          <a:xfrm>
            <a:off x="10028508" y="3411395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213DA22-9607-4964-BFED-034088BC0C98}"/>
              </a:ext>
            </a:extLst>
          </p:cNvPr>
          <p:cNvSpPr/>
          <p:nvPr/>
        </p:nvSpPr>
        <p:spPr>
          <a:xfrm>
            <a:off x="5195760" y="4605147"/>
            <a:ext cx="2077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err="1">
                <a:solidFill>
                  <a:srgbClr val="002060"/>
                </a:solidFill>
              </a:rPr>
              <a:t>NumPyArray</a:t>
            </a:r>
            <a:endParaRPr lang="pt-BR" sz="2800" b="1" u="sng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125F8B3-00ED-4D74-B02E-14360F5BC6D1}"/>
              </a:ext>
            </a:extLst>
          </p:cNvPr>
          <p:cNvSpPr/>
          <p:nvPr/>
        </p:nvSpPr>
        <p:spPr>
          <a:xfrm>
            <a:off x="532838" y="5340960"/>
            <a:ext cx="1597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notasProva1 + </a:t>
            </a:r>
          </a:p>
          <a:p>
            <a:r>
              <a:rPr lang="en-US" b="1" dirty="0">
                <a:solidFill>
                  <a:srgbClr val="002060"/>
                </a:solidFill>
              </a:rPr>
              <a:t>notasProva2</a:t>
            </a:r>
            <a:endParaRPr lang="pt-BR" dirty="0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4388DFC3-557D-4FC3-8E9E-3AC19BB54858}"/>
              </a:ext>
            </a:extLst>
          </p:cNvPr>
          <p:cNvSpPr/>
          <p:nvPr/>
        </p:nvSpPr>
        <p:spPr>
          <a:xfrm>
            <a:off x="2255240" y="5538368"/>
            <a:ext cx="271792" cy="251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107A5BA-FC09-4E4F-B993-6E5A8D4B1F8D}"/>
              </a:ext>
            </a:extLst>
          </p:cNvPr>
          <p:cNvSpPr/>
          <p:nvPr/>
        </p:nvSpPr>
        <p:spPr>
          <a:xfrm>
            <a:off x="4303984" y="5443848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0DD4D49-285A-4952-8EEA-53997A777087}"/>
              </a:ext>
            </a:extLst>
          </p:cNvPr>
          <p:cNvSpPr/>
          <p:nvPr/>
        </p:nvSpPr>
        <p:spPr>
          <a:xfrm>
            <a:off x="4711051" y="5537962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6,5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40A21BB-536A-401A-AB3C-C9CC48236E40}"/>
              </a:ext>
            </a:extLst>
          </p:cNvPr>
          <p:cNvSpPr/>
          <p:nvPr/>
        </p:nvSpPr>
        <p:spPr>
          <a:xfrm>
            <a:off x="5627907" y="5443848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744E6B-D1BE-4DF3-88B0-22BD4CB69E10}"/>
              </a:ext>
            </a:extLst>
          </p:cNvPr>
          <p:cNvSpPr/>
          <p:nvPr/>
        </p:nvSpPr>
        <p:spPr>
          <a:xfrm>
            <a:off x="6034974" y="5546732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4,5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F68815B-EA7D-4C89-BE89-F79FC332E2BA}"/>
              </a:ext>
            </a:extLst>
          </p:cNvPr>
          <p:cNvSpPr/>
          <p:nvPr/>
        </p:nvSpPr>
        <p:spPr>
          <a:xfrm>
            <a:off x="6951830" y="5443848"/>
            <a:ext cx="1290547" cy="523221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BB05306-DB48-4593-B00B-6AC605856F9B}"/>
              </a:ext>
            </a:extLst>
          </p:cNvPr>
          <p:cNvSpPr/>
          <p:nvPr/>
        </p:nvSpPr>
        <p:spPr>
          <a:xfrm>
            <a:off x="7349123" y="5537962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9,5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DF695B5-F9D6-4552-9F66-02240DD95984}"/>
              </a:ext>
            </a:extLst>
          </p:cNvPr>
          <p:cNvSpPr txBox="1"/>
          <p:nvPr/>
        </p:nvSpPr>
        <p:spPr>
          <a:xfrm>
            <a:off x="4776257" y="5101637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C15F697-6283-43C3-A7E7-7D35836689A6}"/>
              </a:ext>
            </a:extLst>
          </p:cNvPr>
          <p:cNvSpPr txBox="1"/>
          <p:nvPr/>
        </p:nvSpPr>
        <p:spPr>
          <a:xfrm>
            <a:off x="6101936" y="5101637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5A55D61-A460-4815-83E6-31D4BEF7DCC5}"/>
              </a:ext>
            </a:extLst>
          </p:cNvPr>
          <p:cNvSpPr txBox="1"/>
          <p:nvPr/>
        </p:nvSpPr>
        <p:spPr>
          <a:xfrm>
            <a:off x="7414329" y="5101637"/>
            <a:ext cx="346001" cy="40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3E4B36C-2AEE-40A2-A58A-E7DD112C70D7}"/>
              </a:ext>
            </a:extLst>
          </p:cNvPr>
          <p:cNvSpPr txBox="1"/>
          <p:nvPr/>
        </p:nvSpPr>
        <p:spPr>
          <a:xfrm>
            <a:off x="2915207" y="6136203"/>
            <a:ext cx="6676932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solidFill>
                  <a:srgbClr val="C00000"/>
                </a:solidFill>
              </a:rPr>
              <a:t>Obs</a:t>
            </a:r>
            <a:r>
              <a:rPr lang="en-US" sz="2000" b="1" dirty="0">
                <a:solidFill>
                  <a:srgbClr val="C00000"/>
                </a:solidFill>
              </a:rPr>
              <a:t>: Arrays NumPy </a:t>
            </a:r>
            <a:r>
              <a:rPr lang="en-US" sz="2000" b="1" dirty="0" err="1">
                <a:solidFill>
                  <a:srgbClr val="C00000"/>
                </a:solidFill>
              </a:rPr>
              <a:t>devem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ter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todos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elementos</a:t>
            </a:r>
            <a:r>
              <a:rPr lang="en-US" sz="2000" b="1" dirty="0">
                <a:solidFill>
                  <a:srgbClr val="C00000"/>
                </a:solidFill>
              </a:rPr>
              <a:t> do </a:t>
            </a:r>
            <a:r>
              <a:rPr lang="en-US" sz="2000" b="1" dirty="0" err="1">
                <a:solidFill>
                  <a:srgbClr val="C00000"/>
                </a:solidFill>
              </a:rPr>
              <a:t>mesmo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tipo</a:t>
            </a:r>
            <a:r>
              <a:rPr lang="en-US" sz="2000" b="1" dirty="0">
                <a:solidFill>
                  <a:srgbClr val="C00000"/>
                </a:solidFill>
              </a:rPr>
              <a:t> e </a:t>
            </a:r>
            <a:r>
              <a:rPr lang="en-US" sz="2000" b="1" dirty="0" err="1">
                <a:solidFill>
                  <a:srgbClr val="C00000"/>
                </a:solidFill>
              </a:rPr>
              <a:t>estes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podem</a:t>
            </a:r>
            <a:r>
              <a:rPr lang="en-US" sz="2000" b="1" dirty="0">
                <a:solidFill>
                  <a:srgbClr val="C00000"/>
                </a:solidFill>
              </a:rPr>
              <a:t> ser </a:t>
            </a:r>
            <a:r>
              <a:rPr lang="en-US" sz="2000" b="1" dirty="0" err="1">
                <a:solidFill>
                  <a:srgbClr val="C00000"/>
                </a:solidFill>
              </a:rPr>
              <a:t>referenciados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somente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pelo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índice</a:t>
            </a:r>
            <a:r>
              <a:rPr lang="en-US" sz="20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7A2F5C7-F961-47FC-ACCF-81E901536F42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DIFERENÇAS NumPy ARRAY x LISTAS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6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DINÂMICA AULA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79D527-EC2A-40B0-B639-5DC5AE915A9A}"/>
              </a:ext>
            </a:extLst>
          </p:cNvPr>
          <p:cNvGrpSpPr/>
          <p:nvPr/>
        </p:nvGrpSpPr>
        <p:grpSpPr>
          <a:xfrm>
            <a:off x="1479947" y="1547307"/>
            <a:ext cx="7901055" cy="2899800"/>
            <a:chOff x="1479947" y="1547307"/>
            <a:chExt cx="7901055" cy="2899800"/>
          </a:xfrm>
        </p:grpSpPr>
        <p:pic>
          <p:nvPicPr>
            <p:cNvPr id="13" name="Picture 16" descr="Resultado de imagem para professor icon">
              <a:extLst>
                <a:ext uri="{FF2B5EF4-FFF2-40B4-BE49-F238E27FC236}">
                  <a16:creationId xmlns:a16="http://schemas.microsoft.com/office/drawing/2014/main" id="{2A4CCE69-BB82-435B-BEA1-DA4C31D618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9947" y="1547307"/>
              <a:ext cx="4109218" cy="289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Resultado de imagem para STUDY NOTEBOOK ICON">
              <a:extLst>
                <a:ext uri="{FF2B5EF4-FFF2-40B4-BE49-F238E27FC236}">
                  <a16:creationId xmlns:a16="http://schemas.microsoft.com/office/drawing/2014/main" id="{7D58FEDF-F07A-4DA0-AC4E-D533343AE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6395" y="1736480"/>
              <a:ext cx="2564607" cy="2564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933916-D5FE-4B44-93BB-89440AE796D3}"/>
              </a:ext>
            </a:extLst>
          </p:cNvPr>
          <p:cNvGrpSpPr/>
          <p:nvPr/>
        </p:nvGrpSpPr>
        <p:grpSpPr>
          <a:xfrm>
            <a:off x="1391275" y="4560422"/>
            <a:ext cx="8888805" cy="1543079"/>
            <a:chOff x="1372225" y="4447107"/>
            <a:chExt cx="8888805" cy="238251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2FF08A-3DCC-41A9-98FB-542941D1FC71}"/>
                </a:ext>
              </a:extLst>
            </p:cNvPr>
            <p:cNvSpPr txBox="1"/>
            <p:nvPr/>
          </p:nvSpPr>
          <p:spPr>
            <a:xfrm>
              <a:off x="1372225" y="4447107"/>
              <a:ext cx="4324662" cy="2334719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/>
            </a:bodyPr>
            <a:lstStyle/>
            <a:p>
              <a:pPr marL="57150"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Exposição</a:t>
              </a:r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dos </a:t>
              </a:r>
              <a:r>
                <a:rPr lang="en-US" sz="2400" b="1" dirty="0" err="1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Fundamentos</a:t>
              </a:r>
              <a:r>
                <a:rPr lang="en-US" sz="2400" b="1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Teóricos</a:t>
              </a:r>
              <a:r>
                <a:rPr lang="en-US" sz="2400" b="1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 </a:t>
              </a:r>
              <a:r>
                <a:rPr lang="en-US" sz="24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Programação</a:t>
              </a:r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e </a:t>
              </a:r>
              <a:r>
                <a:rPr lang="en-US" sz="24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Ciência</a:t>
              </a:r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 </a:t>
              </a:r>
              <a:r>
                <a:rPr lang="en-US" sz="24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Computação</a:t>
              </a:r>
              <a:endPara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FE6A2D-FDFC-45AC-83D0-892AEE72CFE8}"/>
                </a:ext>
              </a:extLst>
            </p:cNvPr>
            <p:cNvSpPr txBox="1"/>
            <p:nvPr/>
          </p:nvSpPr>
          <p:spPr>
            <a:xfrm>
              <a:off x="5936368" y="4494906"/>
              <a:ext cx="4324662" cy="2334719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/>
            </a:bodyPr>
            <a:lstStyle/>
            <a:p>
              <a:pPr marL="57150"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Prática</a:t>
              </a:r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através</a:t>
              </a:r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do </a:t>
              </a:r>
              <a:r>
                <a:rPr lang="en-US" sz="2400" b="1" dirty="0" err="1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Jupyter</a:t>
              </a:r>
              <a:r>
                <a:rPr lang="en-US" sz="2400" b="1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Notebook </a:t>
              </a:r>
              <a:r>
                <a:rPr lang="en-US" sz="24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disponibilizado</a:t>
              </a:r>
              <a:endPara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45A0AB96-CDA5-43DA-B809-670EFFE6158B}"/>
              </a:ext>
            </a:extLst>
          </p:cNvPr>
          <p:cNvSpPr/>
          <p:nvPr/>
        </p:nvSpPr>
        <p:spPr>
          <a:xfrm rot="5400000" flipV="1">
            <a:off x="5888609" y="264375"/>
            <a:ext cx="414780" cy="2010759"/>
          </a:xfrm>
          <a:prstGeom prst="curv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00">
              <a:solidFill>
                <a:schemeClr val="tx1"/>
              </a:solidFill>
            </a:endParaRPr>
          </a:p>
        </p:txBody>
      </p:sp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EC7507FA-E9D8-4A21-8239-B803FC6950AC}"/>
              </a:ext>
            </a:extLst>
          </p:cNvPr>
          <p:cNvSpPr/>
          <p:nvPr/>
        </p:nvSpPr>
        <p:spPr>
          <a:xfrm rot="5400000" flipH="1">
            <a:off x="5854299" y="5279299"/>
            <a:ext cx="483399" cy="2010757"/>
          </a:xfrm>
          <a:prstGeom prst="curv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98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2251D3C-E99D-FE46-BD76-C42B9E0B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766" y="5575418"/>
            <a:ext cx="0" cy="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589F3F-7358-48F0-BB97-695FFD531147}"/>
              </a:ext>
            </a:extLst>
          </p:cNvPr>
          <p:cNvSpPr/>
          <p:nvPr/>
        </p:nvSpPr>
        <p:spPr>
          <a:xfrm>
            <a:off x="5754789" y="1010245"/>
            <a:ext cx="625992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Biblioteca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2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leitura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análise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2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manipulação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dados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construída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partir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NumPy.</a:t>
            </a: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objetos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Series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que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permitem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realização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operações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 </a:t>
            </a:r>
            <a:r>
              <a:rPr lang="en-US" sz="2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dados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heterogêneos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referências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por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colunas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Permite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carga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dados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através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diferentes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fontes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formatos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CSV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JSON, bases de dados,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Realiza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diversas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operações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facilitam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tratamento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preparação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dos dados: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retirada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nulos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bases, achar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únicos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CA0D1-1A8B-4043-BC07-BFBA867F1CD0}"/>
              </a:ext>
            </a:extLst>
          </p:cNvPr>
          <p:cNvSpPr txBox="1"/>
          <p:nvPr/>
        </p:nvSpPr>
        <p:spPr>
          <a:xfrm>
            <a:off x="599830" y="2521654"/>
            <a:ext cx="461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u="sng" dirty="0">
                <a:solidFill>
                  <a:schemeClr val="bg1">
                    <a:lumMod val="50000"/>
                  </a:schemeClr>
                </a:solidFill>
              </a:rPr>
              <a:t>https://pandas.pydata.org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2CC6BBA-5F3C-4D64-BF25-7CD20D4838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2405D989-95EA-4C33-A853-0A18A91131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AD1A4F-DAB8-4F9E-9602-FC26D58A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8" y="1548699"/>
            <a:ext cx="4836359" cy="10684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AutoShape 4">
            <a:extLst>
              <a:ext uri="{FF2B5EF4-FFF2-40B4-BE49-F238E27FC236}">
                <a16:creationId xmlns:a16="http://schemas.microsoft.com/office/drawing/2014/main" id="{B08049EB-BB12-47EA-B3E8-4A960F5376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F98C8C9F-C92E-4CD7-8D57-FCC0515CB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8" descr="spreadsheet column free icon">
            <a:extLst>
              <a:ext uri="{FF2B5EF4-FFF2-40B4-BE49-F238E27FC236}">
                <a16:creationId xmlns:a16="http://schemas.microsoft.com/office/drawing/2014/main" id="{EFED45AE-7000-4D95-891E-B72719F226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1514" name="Picture 10" descr="Resultado de imagem para data cleaning icon">
            <a:extLst>
              <a:ext uri="{FF2B5EF4-FFF2-40B4-BE49-F238E27FC236}">
                <a16:creationId xmlns:a16="http://schemas.microsoft.com/office/drawing/2014/main" id="{BA924656-E954-4596-9ED2-8FD19B8D8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764" y="4479580"/>
            <a:ext cx="1171021" cy="117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6" name="Picture 12" descr="Resultado de imagem para csv file icon">
            <a:extLst>
              <a:ext uri="{FF2B5EF4-FFF2-40B4-BE49-F238E27FC236}">
                <a16:creationId xmlns:a16="http://schemas.microsoft.com/office/drawing/2014/main" id="{F7FC9D83-95D1-43A2-8780-A8760BF3D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7" y="4479580"/>
            <a:ext cx="1068403" cy="106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0" name="Picture 16">
            <a:extLst>
              <a:ext uri="{FF2B5EF4-FFF2-40B4-BE49-F238E27FC236}">
                <a16:creationId xmlns:a16="http://schemas.microsoft.com/office/drawing/2014/main" id="{08EEF408-37D7-4449-B099-4D757849D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422" y="39111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BA65BB8-B621-41DC-A9C3-66732E6D6D3C}"/>
              </a:ext>
            </a:extLst>
          </p:cNvPr>
          <p:cNvSpPr/>
          <p:nvPr/>
        </p:nvSpPr>
        <p:spPr>
          <a:xfrm>
            <a:off x="1928890" y="6013060"/>
            <a:ext cx="2741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pandas as pd</a:t>
            </a:r>
            <a:endParaRPr lang="pt-BR" sz="2400" dirty="0">
              <a:solidFill>
                <a:srgbClr val="C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17F794-7255-4D89-81DE-823671B27A92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 – PANel DAta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77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6A2111D-1B0E-4DB6-8684-973614149F00}"/>
              </a:ext>
            </a:extLst>
          </p:cNvPr>
          <p:cNvSpPr/>
          <p:nvPr/>
        </p:nvSpPr>
        <p:spPr>
          <a:xfrm>
            <a:off x="596652" y="1214131"/>
            <a:ext cx="10800080" cy="4308858"/>
          </a:xfrm>
          <a:prstGeom prst="roundRect">
            <a:avLst/>
          </a:prstGeom>
          <a:noFill/>
          <a:ln w="412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30CB5D-4B87-4CE6-A339-F56EBECFF938}"/>
              </a:ext>
            </a:extLst>
          </p:cNvPr>
          <p:cNvGrpSpPr/>
          <p:nvPr/>
        </p:nvGrpSpPr>
        <p:grpSpPr>
          <a:xfrm>
            <a:off x="661791" y="1401062"/>
            <a:ext cx="10059373" cy="4055875"/>
            <a:chOff x="647154" y="1338788"/>
            <a:chExt cx="10059373" cy="40558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464109-5854-4519-AD59-4CE44DDB34D9}"/>
                </a:ext>
              </a:extLst>
            </p:cNvPr>
            <p:cNvGrpSpPr/>
            <p:nvPr/>
          </p:nvGrpSpPr>
          <p:grpSpPr>
            <a:xfrm>
              <a:off x="647154" y="1338788"/>
              <a:ext cx="10059373" cy="3692744"/>
              <a:chOff x="382994" y="1138336"/>
              <a:chExt cx="10059373" cy="369274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34FE628-52AA-4966-A667-F8E925643979}"/>
                  </a:ext>
                </a:extLst>
              </p:cNvPr>
              <p:cNvGrpSpPr/>
              <p:nvPr/>
            </p:nvGrpSpPr>
            <p:grpSpPr>
              <a:xfrm>
                <a:off x="1670889" y="1623694"/>
                <a:ext cx="8771478" cy="3207386"/>
                <a:chOff x="2181542" y="1679574"/>
                <a:chExt cx="8771478" cy="3207386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7A173E2E-F5FC-4143-88EF-6EF51A0C77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81542" y="1679574"/>
                  <a:ext cx="8771478" cy="3115946"/>
                </a:xfrm>
                <a:prstGeom prst="rect">
                  <a:avLst/>
                </a:prstGeom>
              </p:spPr>
            </p:pic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2A3FD940-998A-4B1F-B5A9-5F327E1519CF}"/>
                    </a:ext>
                  </a:extLst>
                </p:cNvPr>
                <p:cNvSpPr/>
                <p:nvPr/>
              </p:nvSpPr>
              <p:spPr>
                <a:xfrm>
                  <a:off x="2428240" y="1981200"/>
                  <a:ext cx="2174240" cy="2885440"/>
                </a:xfrm>
                <a:prstGeom prst="roundRect">
                  <a:avLst/>
                </a:pr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9C2A1955-C54A-4285-B476-0B88E83F6532}"/>
                    </a:ext>
                  </a:extLst>
                </p:cNvPr>
                <p:cNvSpPr/>
                <p:nvPr/>
              </p:nvSpPr>
              <p:spPr>
                <a:xfrm>
                  <a:off x="4526550" y="2001520"/>
                  <a:ext cx="2174240" cy="2885440"/>
                </a:xfrm>
                <a:prstGeom prst="roundRect">
                  <a:avLst/>
                </a:pr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4558540D-E4C6-48B7-8E5B-C3AEDF354593}"/>
                    </a:ext>
                  </a:extLst>
                </p:cNvPr>
                <p:cNvSpPr/>
                <p:nvPr/>
              </p:nvSpPr>
              <p:spPr>
                <a:xfrm>
                  <a:off x="6652665" y="1981200"/>
                  <a:ext cx="2174240" cy="2885440"/>
                </a:xfrm>
                <a:prstGeom prst="roundRect">
                  <a:avLst/>
                </a:pr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754BCE63-F709-4E81-B8E1-95C8AD6C90B9}"/>
                    </a:ext>
                  </a:extLst>
                </p:cNvPr>
                <p:cNvSpPr/>
                <p:nvPr/>
              </p:nvSpPr>
              <p:spPr>
                <a:xfrm>
                  <a:off x="8778780" y="1945640"/>
                  <a:ext cx="2174240" cy="2885440"/>
                </a:xfrm>
                <a:prstGeom prst="roundRect">
                  <a:avLst/>
                </a:pr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FE6591C-E7C9-422E-B92F-5C64A9E18C91}"/>
                  </a:ext>
                </a:extLst>
              </p:cNvPr>
              <p:cNvSpPr/>
              <p:nvPr/>
            </p:nvSpPr>
            <p:spPr>
              <a:xfrm>
                <a:off x="382994" y="3105834"/>
                <a:ext cx="12878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EIXO 0</a:t>
                </a:r>
              </a:p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LINHAS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47673D2-614B-422C-8DFC-79A921C54487}"/>
                  </a:ext>
                </a:extLst>
              </p:cNvPr>
              <p:cNvSpPr/>
              <p:nvPr/>
            </p:nvSpPr>
            <p:spPr>
              <a:xfrm>
                <a:off x="5307934" y="1138336"/>
                <a:ext cx="149738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EIXO 1</a:t>
                </a:r>
              </a:p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COLUNAS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4EA5659-5595-4CDE-AA97-CFC4046B7DF7}"/>
                </a:ext>
              </a:extLst>
            </p:cNvPr>
            <p:cNvSpPr/>
            <p:nvPr/>
          </p:nvSpPr>
          <p:spPr>
            <a:xfrm>
              <a:off x="2586955" y="5025331"/>
              <a:ext cx="1287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series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AA695F-738F-4FDF-9E09-81E2D5812F06}"/>
                </a:ext>
              </a:extLst>
            </p:cNvPr>
            <p:cNvSpPr/>
            <p:nvPr/>
          </p:nvSpPr>
          <p:spPr>
            <a:xfrm>
              <a:off x="4723229" y="5025331"/>
              <a:ext cx="1287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series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68729C-5472-4404-AE4A-6B64E23858AA}"/>
                </a:ext>
              </a:extLst>
            </p:cNvPr>
            <p:cNvSpPr/>
            <p:nvPr/>
          </p:nvSpPr>
          <p:spPr>
            <a:xfrm>
              <a:off x="6849344" y="5010915"/>
              <a:ext cx="1287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series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D4E874-1573-41B8-9280-E8453CB13263}"/>
                </a:ext>
              </a:extLst>
            </p:cNvPr>
            <p:cNvSpPr/>
            <p:nvPr/>
          </p:nvSpPr>
          <p:spPr>
            <a:xfrm>
              <a:off x="8975459" y="5021492"/>
              <a:ext cx="1287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series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8012E5C8-7F22-4D54-B975-C83DF20665BD}"/>
              </a:ext>
            </a:extLst>
          </p:cNvPr>
          <p:cNvSpPr/>
          <p:nvPr/>
        </p:nvSpPr>
        <p:spPr>
          <a:xfrm>
            <a:off x="5302256" y="5632120"/>
            <a:ext cx="18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DATAFRAME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618D92-5FC7-45F1-AC6B-ABBF22F7E5B9}"/>
              </a:ext>
            </a:extLst>
          </p:cNvPr>
          <p:cNvSpPr txBox="1"/>
          <p:nvPr/>
        </p:nvSpPr>
        <p:spPr>
          <a:xfrm>
            <a:off x="2915207" y="6136203"/>
            <a:ext cx="6676932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solidFill>
                  <a:srgbClr val="C00000"/>
                </a:solidFill>
              </a:rPr>
              <a:t>Elementos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podem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ter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tipos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distintos</a:t>
            </a:r>
            <a:r>
              <a:rPr lang="en-US" sz="2000" b="1" dirty="0">
                <a:solidFill>
                  <a:srgbClr val="C00000"/>
                </a:solidFill>
              </a:rPr>
              <a:t> e as Series (</a:t>
            </a:r>
            <a:r>
              <a:rPr lang="en-US" sz="2000" b="1" dirty="0" err="1">
                <a:solidFill>
                  <a:srgbClr val="C00000"/>
                </a:solidFill>
              </a:rPr>
              <a:t>colunas</a:t>
            </a:r>
            <a:r>
              <a:rPr lang="en-US" sz="2000" b="1" dirty="0">
                <a:solidFill>
                  <a:srgbClr val="C00000"/>
                </a:solidFill>
              </a:rPr>
              <a:t>) </a:t>
            </a:r>
            <a:r>
              <a:rPr lang="en-US" sz="2000" b="1" dirty="0" err="1">
                <a:solidFill>
                  <a:srgbClr val="C00000"/>
                </a:solidFill>
              </a:rPr>
              <a:t>podem</a:t>
            </a:r>
            <a:r>
              <a:rPr lang="en-US" sz="2000" b="1" dirty="0">
                <a:solidFill>
                  <a:srgbClr val="C00000"/>
                </a:solidFill>
              </a:rPr>
              <a:t> ser </a:t>
            </a:r>
            <a:r>
              <a:rPr lang="en-US" sz="2000" b="1" dirty="0" err="1">
                <a:solidFill>
                  <a:srgbClr val="C00000"/>
                </a:solidFill>
              </a:rPr>
              <a:t>referenciadas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pelo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nome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ou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pelo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índice</a:t>
            </a:r>
            <a:r>
              <a:rPr lang="en-US" sz="2000" b="1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07835E-CE74-45BB-A4CD-1A552BD13060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 – Series e DataFrames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51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EXERCÍCIOS PRÁTICOS - 4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Picture 4" descr="Resultado de imagem para STUDY NOTEBOOK ICON">
            <a:extLst>
              <a:ext uri="{FF2B5EF4-FFF2-40B4-BE49-F238E27FC236}">
                <a16:creationId xmlns:a16="http://schemas.microsoft.com/office/drawing/2014/main" id="{7D58FEDF-F07A-4DA0-AC4E-D533343AE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06" y="2146696"/>
            <a:ext cx="2564607" cy="256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3D880E-9B16-4834-9851-3B4CB9F0AA5E}"/>
              </a:ext>
            </a:extLst>
          </p:cNvPr>
          <p:cNvSpPr/>
          <p:nvPr/>
        </p:nvSpPr>
        <p:spPr>
          <a:xfrm>
            <a:off x="3604413" y="2397947"/>
            <a:ext cx="793036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Agora </a:t>
            </a:r>
            <a:r>
              <a:rPr lang="en-US" sz="20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nós</a:t>
            </a:r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vamos</a:t>
            </a:r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Fazer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operação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num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vetor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NumPy Array)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arquivo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CSV 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Recuperar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informações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um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37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Resultado de imagem para vamos almoÃ§ar">
            <a:extLst>
              <a:ext uri="{FF2B5EF4-FFF2-40B4-BE49-F238E27FC236}">
                <a16:creationId xmlns:a16="http://schemas.microsoft.com/office/drawing/2014/main" id="{E45A4286-EC08-446C-B324-A08BCA7D6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1964" y="526776"/>
            <a:ext cx="4353335" cy="580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32">
            <a:extLst>
              <a:ext uri="{FF2B5EF4-FFF2-40B4-BE49-F238E27FC236}">
                <a16:creationId xmlns:a16="http://schemas.microsoft.com/office/drawing/2014/main" id="{2D250644-D6BC-47B4-8469-ED2501F20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52498" y="30577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92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7DD09F-0B1D-4B3E-9C07-88E587E46B43}"/>
              </a:ext>
            </a:extLst>
          </p:cNvPr>
          <p:cNvSpPr txBox="1"/>
          <p:nvPr/>
        </p:nvSpPr>
        <p:spPr>
          <a:xfrm>
            <a:off x="5139179" y="6436642"/>
            <a:ext cx="5353244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Lista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não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exaustiva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dos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tipos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disponíveis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4A5D17-543A-4F22-8DA8-9BEC86DF29F0}"/>
              </a:ext>
            </a:extLst>
          </p:cNvPr>
          <p:cNvGrpSpPr/>
          <p:nvPr/>
        </p:nvGrpSpPr>
        <p:grpSpPr>
          <a:xfrm>
            <a:off x="1190809" y="6436642"/>
            <a:ext cx="5353244" cy="523221"/>
            <a:chOff x="3957159" y="6271985"/>
            <a:chExt cx="5353244" cy="52322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99865F-C679-4D77-84FC-C36BD936CEEF}"/>
                </a:ext>
              </a:extLst>
            </p:cNvPr>
            <p:cNvSpPr/>
            <p:nvPr/>
          </p:nvSpPr>
          <p:spPr>
            <a:xfrm>
              <a:off x="3965709" y="6488703"/>
              <a:ext cx="95626" cy="89784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FD39FF-4EB9-4BE0-85D7-344CBE660B86}"/>
                </a:ext>
              </a:extLst>
            </p:cNvPr>
            <p:cNvSpPr txBox="1"/>
            <p:nvPr/>
          </p:nvSpPr>
          <p:spPr>
            <a:xfrm>
              <a:off x="3957159" y="6271985"/>
              <a:ext cx="5353244" cy="5232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Tipos</a:t>
              </a:r>
              <a:r>
                <a:rPr lang="en-US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que </a:t>
              </a:r>
              <a:r>
                <a:rPr lang="en-US" sz="16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serão</a:t>
              </a:r>
              <a:r>
                <a:rPr lang="en-US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abordados</a:t>
              </a:r>
              <a:r>
                <a:rPr lang="en-US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neste</a:t>
              </a:r>
              <a:r>
                <a:rPr lang="en-US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material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18CC960-2F60-47A6-80E7-1E9D7A8CE858}"/>
              </a:ext>
            </a:extLst>
          </p:cNvPr>
          <p:cNvGrpSpPr/>
          <p:nvPr/>
        </p:nvGrpSpPr>
        <p:grpSpPr>
          <a:xfrm>
            <a:off x="95852" y="969673"/>
            <a:ext cx="5353245" cy="1808167"/>
            <a:chOff x="95852" y="969673"/>
            <a:chExt cx="5353245" cy="1808167"/>
          </a:xfrm>
        </p:grpSpPr>
        <p:pic>
          <p:nvPicPr>
            <p:cNvPr id="8" name="Picture 2" descr="Resultado de imagem para python logo">
              <a:extLst>
                <a:ext uri="{FF2B5EF4-FFF2-40B4-BE49-F238E27FC236}">
                  <a16:creationId xmlns:a16="http://schemas.microsoft.com/office/drawing/2014/main" id="{459D67AB-FFE1-493F-B977-C77CA83A0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52" y="969673"/>
              <a:ext cx="5353245" cy="1808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AD328A-DCFA-45F9-8072-83FFE9EF6C15}"/>
                </a:ext>
              </a:extLst>
            </p:cNvPr>
            <p:cNvSpPr/>
            <p:nvPr/>
          </p:nvSpPr>
          <p:spPr>
            <a:xfrm>
              <a:off x="1524791" y="2192452"/>
              <a:ext cx="24953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i="1" u="sng" dirty="0">
                  <a:solidFill>
                    <a:schemeClr val="bg1">
                      <a:lumMod val="50000"/>
                    </a:schemeClr>
                  </a:solidFill>
                </a:rPr>
                <a:t>https://www.python.org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CEAFB75-FB2C-47CA-913A-375EA227498A}"/>
              </a:ext>
            </a:extLst>
          </p:cNvPr>
          <p:cNvGrpSpPr/>
          <p:nvPr/>
        </p:nvGrpSpPr>
        <p:grpSpPr>
          <a:xfrm>
            <a:off x="5821467" y="1585390"/>
            <a:ext cx="6302461" cy="4212117"/>
            <a:chOff x="5624964" y="1471422"/>
            <a:chExt cx="6302461" cy="42121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3D2BBB-38E5-4CDC-994C-9878595CB254}"/>
                </a:ext>
              </a:extLst>
            </p:cNvPr>
            <p:cNvSpPr txBox="1"/>
            <p:nvPr/>
          </p:nvSpPr>
          <p:spPr>
            <a:xfrm>
              <a:off x="5624964" y="1471422"/>
              <a:ext cx="6302461" cy="4212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/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b="1" dirty="0" err="1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Tipos</a:t>
              </a:r>
              <a:r>
                <a:rPr lang="en-US" sz="3200" b="1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– </a:t>
              </a:r>
              <a:r>
                <a:rPr lang="en-US" sz="3200" b="1" dirty="0" err="1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Primitivos</a:t>
              </a:r>
              <a:r>
                <a:rPr lang="en-US" sz="3200" b="1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</a:t>
              </a:r>
            </a:p>
            <a:p>
              <a:pPr marL="285750"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200" dirty="0" err="1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Inteiros</a:t>
              </a:r>
              <a:r>
                <a:rPr lang="en-US" sz="32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1, 10, 235, 10.000, </a:t>
              </a:r>
              <a:r>
                <a:rPr lang="en-US" sz="3200" dirty="0" err="1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endParaRPr lang="en-US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Ponto </a:t>
              </a:r>
              <a:r>
                <a:rPr lang="en-US" sz="3200" dirty="0" err="1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flutuante</a:t>
              </a:r>
              <a:r>
                <a:rPr lang="en-US" sz="32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10,51 – 23.000,5</a:t>
              </a:r>
            </a:p>
            <a:p>
              <a:pPr marL="285750"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200" dirty="0" err="1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Booleanos</a:t>
              </a:r>
              <a:r>
                <a:rPr lang="en-US" sz="32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True, False</a:t>
              </a:r>
            </a:p>
            <a:p>
              <a:pPr marL="285750"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Strings</a:t>
              </a:r>
            </a:p>
            <a:p>
              <a:pPr marL="285750"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200" dirty="0" err="1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Números</a:t>
              </a:r>
              <a:r>
                <a:rPr lang="en-US" sz="32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Complexos</a:t>
              </a:r>
              <a:endParaRPr lang="en-US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</a:p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b="1" dirty="0" err="1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Tipos</a:t>
              </a:r>
              <a:r>
                <a:rPr lang="en-US" sz="3200" b="1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- </a:t>
              </a:r>
              <a:r>
                <a:rPr lang="en-US" sz="3200" b="1" dirty="0" err="1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Estruturas</a:t>
              </a:r>
              <a:r>
                <a:rPr lang="en-US" sz="3200" b="1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de Dados*</a:t>
              </a:r>
            </a:p>
            <a:p>
              <a:pPr marL="514350" indent="-4572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Listas</a:t>
              </a:r>
              <a:endPara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514350" indent="-4572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Dicionários</a:t>
              </a:r>
              <a:endPara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514350" indent="-4572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200" dirty="0" err="1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Tuplas</a:t>
              </a:r>
              <a:endParaRPr lang="en-US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514350" indent="-4572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Conjuntos</a:t>
              </a:r>
            </a:p>
            <a:p>
              <a:pPr marL="514350" indent="-4572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5BF929-639B-47AE-9CE2-225FD73AEC96}"/>
                </a:ext>
              </a:extLst>
            </p:cNvPr>
            <p:cNvSpPr/>
            <p:nvPr/>
          </p:nvSpPr>
          <p:spPr>
            <a:xfrm>
              <a:off x="5692434" y="4041377"/>
              <a:ext cx="2574543" cy="587773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790033-06AF-44D2-AA88-4051A5D3C536}"/>
                </a:ext>
              </a:extLst>
            </p:cNvPr>
            <p:cNvSpPr/>
            <p:nvPr/>
          </p:nvSpPr>
          <p:spPr>
            <a:xfrm>
              <a:off x="5692434" y="1828583"/>
              <a:ext cx="4651716" cy="1238467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4D432-2163-42AE-8C67-3E5FC8C271B7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TIPOS DE DADOS EM PYTHON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D07E48-3DEF-4D32-B743-67CC23247D2C}"/>
              </a:ext>
            </a:extLst>
          </p:cNvPr>
          <p:cNvSpPr txBox="1"/>
          <p:nvPr/>
        </p:nvSpPr>
        <p:spPr>
          <a:xfrm>
            <a:off x="646649" y="2994558"/>
            <a:ext cx="4153952" cy="241912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Comportamentos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8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Funcionalidades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Específicos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dados </a:t>
            </a:r>
          </a:p>
        </p:txBody>
      </p:sp>
    </p:spTree>
    <p:extLst>
      <p:ext uri="{BB962C8B-B14F-4D97-AF65-F5344CB8AC3E}">
        <p14:creationId xmlns:p14="http://schemas.microsoft.com/office/powerpoint/2010/main" val="380405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9D224956-87B4-4A21-951D-C34CE573A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820" y="3962401"/>
            <a:ext cx="3595286" cy="277169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2006850-024B-4135-9677-E3893719CDB1}"/>
              </a:ext>
            </a:extLst>
          </p:cNvPr>
          <p:cNvGrpSpPr/>
          <p:nvPr/>
        </p:nvGrpSpPr>
        <p:grpSpPr>
          <a:xfrm>
            <a:off x="1358617" y="927205"/>
            <a:ext cx="3982415" cy="5655501"/>
            <a:chOff x="387067" y="927205"/>
            <a:chExt cx="3982415" cy="5655501"/>
          </a:xfrm>
        </p:grpSpPr>
        <p:pic>
          <p:nvPicPr>
            <p:cNvPr id="7170" name="Picture 2" descr="Resultado de imagem para blank clipboard icon">
              <a:extLst>
                <a:ext uri="{FF2B5EF4-FFF2-40B4-BE49-F238E27FC236}">
                  <a16:creationId xmlns:a16="http://schemas.microsoft.com/office/drawing/2014/main" id="{22A6CD62-23F3-4BA7-A180-2D68441B0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67" y="927205"/>
              <a:ext cx="3982415" cy="565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693E64-E550-4B42-8A03-A8A44C951A21}"/>
                </a:ext>
              </a:extLst>
            </p:cNvPr>
            <p:cNvSpPr txBox="1"/>
            <p:nvPr/>
          </p:nvSpPr>
          <p:spPr>
            <a:xfrm>
              <a:off x="607770" y="1909215"/>
              <a:ext cx="3541007" cy="30437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sz="2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Nome: Jose Silva</a:t>
              </a:r>
            </a:p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sz="26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Idade</a:t>
              </a:r>
              <a:r>
                <a:rPr lang="en-US" sz="2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30</a:t>
              </a:r>
            </a:p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sz="2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Renda: R$ 7.501,50</a:t>
              </a:r>
            </a:p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sz="26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Correntista</a:t>
              </a:r>
              <a:r>
                <a:rPr lang="en-US" sz="2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?: </a:t>
              </a:r>
              <a:r>
                <a:rPr lang="en-US" sz="26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Não</a:t>
              </a:r>
              <a:endPara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ED726F-BAA2-49A6-B2AC-55CD8E16ECA4}"/>
              </a:ext>
            </a:extLst>
          </p:cNvPr>
          <p:cNvCxnSpPr>
            <a:cxnSpLocks/>
          </p:cNvCxnSpPr>
          <p:nvPr/>
        </p:nvCxnSpPr>
        <p:spPr>
          <a:xfrm flipH="1">
            <a:off x="4705952" y="3406675"/>
            <a:ext cx="1162099" cy="69782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F0E3BC-BC06-4577-806D-B26CF769AD60}"/>
              </a:ext>
            </a:extLst>
          </p:cNvPr>
          <p:cNvCxnSpPr>
            <a:cxnSpLocks/>
          </p:cNvCxnSpPr>
          <p:nvPr/>
        </p:nvCxnSpPr>
        <p:spPr>
          <a:xfrm flipH="1">
            <a:off x="4438650" y="2955969"/>
            <a:ext cx="1339615" cy="48627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A641C4-DEC0-4C8F-B373-3F26B3693638}"/>
              </a:ext>
            </a:extLst>
          </p:cNvPr>
          <p:cNvCxnSpPr>
            <a:cxnSpLocks/>
          </p:cNvCxnSpPr>
          <p:nvPr/>
        </p:nvCxnSpPr>
        <p:spPr>
          <a:xfrm flipH="1">
            <a:off x="3400425" y="2495550"/>
            <a:ext cx="2467625" cy="70641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693EE9-AF60-41B7-A3B0-9470FEA99289}"/>
              </a:ext>
            </a:extLst>
          </p:cNvPr>
          <p:cNvCxnSpPr>
            <a:cxnSpLocks/>
          </p:cNvCxnSpPr>
          <p:nvPr/>
        </p:nvCxnSpPr>
        <p:spPr>
          <a:xfrm flipH="1">
            <a:off x="3724275" y="2047875"/>
            <a:ext cx="2053990" cy="539183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VARIÁVEIS - TIPOS PRIMITIVOS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CF8BA5-5BAC-4ECA-838D-0063B74C951C}"/>
              </a:ext>
            </a:extLst>
          </p:cNvPr>
          <p:cNvSpPr/>
          <p:nvPr/>
        </p:nvSpPr>
        <p:spPr>
          <a:xfrm>
            <a:off x="5628216" y="1346300"/>
            <a:ext cx="663773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8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Tipos</a:t>
            </a:r>
            <a:r>
              <a:rPr lang="en-US" sz="2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Primitivos</a:t>
            </a:r>
            <a:r>
              <a:rPr lang="en-US" sz="2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“Avenida </a:t>
            </a:r>
            <a:r>
              <a:rPr lang="en-US" sz="28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Angélica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2318”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Inteiros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1, 10, 235, 10.000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Ponto </a:t>
            </a:r>
            <a:r>
              <a:rPr lang="en-US" sz="28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flutuante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10,51 , 23.000,50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Booleanos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True, False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3B877F-08E6-41E0-88BB-74933818328E}"/>
              </a:ext>
            </a:extLst>
          </p:cNvPr>
          <p:cNvSpPr txBox="1"/>
          <p:nvPr/>
        </p:nvSpPr>
        <p:spPr>
          <a:xfrm>
            <a:off x="6911764" y="4381496"/>
            <a:ext cx="3125398" cy="14574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latin typeface="Consolas" panose="020B0609020204030204" pitchFamily="49" charset="0"/>
              </a:rPr>
              <a:t>nome</a:t>
            </a:r>
            <a:r>
              <a:rPr lang="en-US" sz="2000" b="1" dirty="0">
                <a:latin typeface="Consolas" panose="020B0609020204030204" pitchFamily="49" charset="0"/>
              </a:rPr>
              <a:t> = “Jose Silva”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latin typeface="Consolas" panose="020B0609020204030204" pitchFamily="49" charset="0"/>
              </a:rPr>
              <a:t>idade</a:t>
            </a:r>
            <a:r>
              <a:rPr lang="en-US" sz="2000" b="1" dirty="0">
                <a:latin typeface="Consolas" panose="020B0609020204030204" pitchFamily="49" charset="0"/>
              </a:rPr>
              <a:t> = 30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latin typeface="Consolas" panose="020B0609020204030204" pitchFamily="49" charset="0"/>
              </a:rPr>
              <a:t>renda</a:t>
            </a:r>
            <a:r>
              <a:rPr lang="en-US" sz="2000" b="1" dirty="0">
                <a:latin typeface="Consolas" panose="020B0609020204030204" pitchFamily="49" charset="0"/>
              </a:rPr>
              <a:t> = 7501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latin typeface="Consolas" panose="020B0609020204030204" pitchFamily="49" charset="0"/>
              </a:rPr>
              <a:t>50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latin typeface="Consolas" panose="020B0609020204030204" pitchFamily="49" charset="0"/>
              </a:rPr>
              <a:t>correntista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6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0" name="Picture 18" descr="Resultado de imagem para scroll icon">
            <a:extLst>
              <a:ext uri="{FF2B5EF4-FFF2-40B4-BE49-F238E27FC236}">
                <a16:creationId xmlns:a16="http://schemas.microsoft.com/office/drawing/2014/main" id="{F7A9BE59-2FC9-4219-A4CD-917A14C33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775692"/>
            <a:ext cx="4977408" cy="592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OPERADORES MATEMÁTICOS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225513-9AD6-4F11-8246-356F2864E121}"/>
              </a:ext>
            </a:extLst>
          </p:cNvPr>
          <p:cNvGrpSpPr/>
          <p:nvPr/>
        </p:nvGrpSpPr>
        <p:grpSpPr>
          <a:xfrm>
            <a:off x="1757362" y="1399542"/>
            <a:ext cx="3870695" cy="5028774"/>
            <a:chOff x="1757362" y="1399542"/>
            <a:chExt cx="3870695" cy="5028774"/>
          </a:xfrm>
        </p:grpSpPr>
        <p:pic>
          <p:nvPicPr>
            <p:cNvPr id="8194" name="Picture 2" descr="Resultado de imagem para hp engenharia calculadora">
              <a:extLst>
                <a:ext uri="{FF2B5EF4-FFF2-40B4-BE49-F238E27FC236}">
                  <a16:creationId xmlns:a16="http://schemas.microsoft.com/office/drawing/2014/main" id="{B6104E76-3A89-4564-A1CF-F83A7429D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307" y="1552537"/>
              <a:ext cx="2190750" cy="219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Resultado de imagem para hp 12c">
              <a:extLst>
                <a:ext uri="{FF2B5EF4-FFF2-40B4-BE49-F238E27FC236}">
                  <a16:creationId xmlns:a16="http://schemas.microsoft.com/office/drawing/2014/main" id="{40E65559-1083-48E0-B5DB-8E5F4D8CE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362" y="4237566"/>
              <a:ext cx="3381375" cy="219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0" name="Picture 8" descr="Resultado de imagem para HP 20S">
              <a:extLst>
                <a:ext uri="{FF2B5EF4-FFF2-40B4-BE49-F238E27FC236}">
                  <a16:creationId xmlns:a16="http://schemas.microsoft.com/office/drawing/2014/main" id="{14F83F97-B3CB-446B-9AC3-55C0D36E4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362" y="1399542"/>
              <a:ext cx="1437497" cy="234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3405417-57C7-449C-BED1-4856791A2669}"/>
              </a:ext>
            </a:extLst>
          </p:cNvPr>
          <p:cNvSpPr/>
          <p:nvPr/>
        </p:nvSpPr>
        <p:spPr>
          <a:xfrm>
            <a:off x="7020536" y="1081683"/>
            <a:ext cx="3637939" cy="451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soma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subtração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divisão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multiplicação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menor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maior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&lt;=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menor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igual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&gt;=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maior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igual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==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igual</a:t>
            </a:r>
            <a:endParaRPr lang="en-US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resto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divisão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potência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8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OPERADORES BOOLEANOS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AutoShape 2" descr="Resultado de imagem para logical operators clipart">
            <a:extLst>
              <a:ext uri="{FF2B5EF4-FFF2-40B4-BE49-F238E27FC236}">
                <a16:creationId xmlns:a16="http://schemas.microsoft.com/office/drawing/2014/main" id="{ACF09DE5-33BE-4C1E-8D47-6A988239E9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6670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AutoShape 4" descr="A Media Specialist&amp;Guide to the Internet: Boolean Searches Explained">
            <a:extLst>
              <a:ext uri="{FF2B5EF4-FFF2-40B4-BE49-F238E27FC236}">
                <a16:creationId xmlns:a16="http://schemas.microsoft.com/office/drawing/2014/main" id="{B83D8AB6-B6BB-49F1-8565-AFE03E3D74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6670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C681D-EB2C-4B16-912A-4C24AC6A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77" y="1134916"/>
            <a:ext cx="8251045" cy="2827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B4C50E-7E08-4D53-AD55-1E993E041EEB}"/>
              </a:ext>
            </a:extLst>
          </p:cNvPr>
          <p:cNvSpPr txBox="1"/>
          <p:nvPr/>
        </p:nvSpPr>
        <p:spPr>
          <a:xfrm>
            <a:off x="1818077" y="3667042"/>
            <a:ext cx="2409662" cy="23347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“o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Cliente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comprovantes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renda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(A)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(AND)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residência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aprovação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proposta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F8606-CD80-4967-B760-6EFC79150808}"/>
              </a:ext>
            </a:extLst>
          </p:cNvPr>
          <p:cNvSpPr txBox="1"/>
          <p:nvPr/>
        </p:nvSpPr>
        <p:spPr>
          <a:xfrm>
            <a:off x="4480820" y="3667042"/>
            <a:ext cx="2409662" cy="23347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Necessário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RG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(A)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 (OR) 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CNH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entrar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prédio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997D5-C7C5-471E-B4ED-FFD87E07A4A7}"/>
              </a:ext>
            </a:extLst>
          </p:cNvPr>
          <p:cNvSpPr txBox="1"/>
          <p:nvPr/>
        </p:nvSpPr>
        <p:spPr>
          <a:xfrm>
            <a:off x="7274971" y="3667042"/>
            <a:ext cx="2409662" cy="23347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Operação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permitida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correntistas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banco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(A)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NÃO (NOT)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possuem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imóvel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próprio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79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CONDICIONAIS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314" name="Picture 2" descr="Resultado de imagem para if then else">
            <a:extLst>
              <a:ext uri="{FF2B5EF4-FFF2-40B4-BE49-F238E27FC236}">
                <a16:creationId xmlns:a16="http://schemas.microsoft.com/office/drawing/2014/main" id="{421A7B4A-6B9B-41FE-A360-6BC0A16D7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3" y="1517458"/>
            <a:ext cx="2843955" cy="358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B1564-47A3-4A81-A4B8-C7E7594349ED}"/>
              </a:ext>
            </a:extLst>
          </p:cNvPr>
          <p:cNvSpPr txBox="1"/>
          <p:nvPr/>
        </p:nvSpPr>
        <p:spPr>
          <a:xfrm>
            <a:off x="4926346" y="3819882"/>
            <a:ext cx="5416160" cy="14574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idade</a:t>
            </a:r>
            <a:r>
              <a:rPr lang="en-US" sz="2000" dirty="0">
                <a:latin typeface="Consolas" panose="020B0609020204030204" pitchFamily="49" charset="0"/>
              </a:rPr>
              <a:t> &lt; 18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    print(“</a:t>
            </a:r>
            <a:r>
              <a:rPr lang="en-US" sz="2000" dirty="0" err="1">
                <a:latin typeface="Consolas" panose="020B0609020204030204" pitchFamily="49" charset="0"/>
              </a:rPr>
              <a:t>não</a:t>
            </a:r>
            <a:r>
              <a:rPr lang="en-US" sz="2000" dirty="0">
                <a:latin typeface="Consolas" panose="020B0609020204030204" pitchFamily="49" charset="0"/>
              </a:rPr>
              <a:t> é </a:t>
            </a:r>
            <a:r>
              <a:rPr lang="en-US" sz="2000" dirty="0" err="1">
                <a:latin typeface="Consolas" panose="020B0609020204030204" pitchFamily="49" charset="0"/>
              </a:rPr>
              <a:t>permitida</a:t>
            </a:r>
            <a:r>
              <a:rPr lang="en-US" sz="2000" dirty="0">
                <a:latin typeface="Consolas" panose="020B0609020204030204" pitchFamily="49" charset="0"/>
              </a:rPr>
              <a:t> a entrada”)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    print(“</a:t>
            </a:r>
            <a:r>
              <a:rPr lang="en-US" sz="2000" dirty="0" err="1">
                <a:latin typeface="Consolas" panose="020B0609020204030204" pitchFamily="49" charset="0"/>
              </a:rPr>
              <a:t>acesso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liberado</a:t>
            </a:r>
            <a:r>
              <a:rPr lang="en-US" sz="2000" dirty="0"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0764B-BC83-444A-8E8F-26968FA1209D}"/>
              </a:ext>
            </a:extLst>
          </p:cNvPr>
          <p:cNvSpPr txBox="1"/>
          <p:nvPr/>
        </p:nvSpPr>
        <p:spPr>
          <a:xfrm>
            <a:off x="3075376" y="1618639"/>
            <a:ext cx="8687999" cy="164352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Tradicionalmente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-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utilizam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-se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comandos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condicionais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escrever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regras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negócio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comportamentos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desejados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programa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1F603-FF79-478C-A217-488F2BF02A2B}"/>
              </a:ext>
            </a:extLst>
          </p:cNvPr>
          <p:cNvSpPr txBox="1"/>
          <p:nvPr/>
        </p:nvSpPr>
        <p:spPr>
          <a:xfrm>
            <a:off x="1" y="6392721"/>
            <a:ext cx="8326090" cy="61503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*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programas</a:t>
            </a:r>
            <a:r>
              <a:rPr lang="en-US" sz="1400" dirty="0"/>
              <a:t> de Machine Learning / IA </a:t>
            </a:r>
            <a:r>
              <a:rPr lang="en-US" sz="1400" dirty="0" err="1"/>
              <a:t>podem</a:t>
            </a:r>
            <a:r>
              <a:rPr lang="en-US" sz="1400" dirty="0"/>
              <a:t> ser </a:t>
            </a:r>
            <a:r>
              <a:rPr lang="en-US" sz="1400" dirty="0" err="1"/>
              <a:t>utilizadas</a:t>
            </a:r>
            <a:r>
              <a:rPr lang="en-US" sz="1400" dirty="0"/>
              <a:t> </a:t>
            </a:r>
            <a:r>
              <a:rPr lang="en-US" sz="1400" dirty="0" err="1"/>
              <a:t>outras</a:t>
            </a:r>
            <a:r>
              <a:rPr lang="en-US" sz="1400" dirty="0"/>
              <a:t> </a:t>
            </a:r>
            <a:r>
              <a:rPr lang="en-US" sz="1400" dirty="0" err="1"/>
              <a:t>técnicas</a:t>
            </a:r>
            <a:r>
              <a:rPr lang="en-US" sz="1400" dirty="0"/>
              <a:t> para </a:t>
            </a:r>
            <a:r>
              <a:rPr lang="en-US" sz="1400" dirty="0" err="1"/>
              <a:t>implementação</a:t>
            </a:r>
            <a:r>
              <a:rPr lang="en-US" sz="1400" dirty="0"/>
              <a:t> das </a:t>
            </a:r>
            <a:r>
              <a:rPr lang="en-US" sz="1400" dirty="0" err="1"/>
              <a:t>regras</a:t>
            </a:r>
            <a:r>
              <a:rPr lang="en-US" sz="14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D81018-749A-40BC-A11F-1F55044135F1}"/>
              </a:ext>
            </a:extLst>
          </p:cNvPr>
          <p:cNvSpPr/>
          <p:nvPr/>
        </p:nvSpPr>
        <p:spPr>
          <a:xfrm>
            <a:off x="5067300" y="4230416"/>
            <a:ext cx="514350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E8136-CCF9-4B27-8885-C505532F787F}"/>
              </a:ext>
            </a:extLst>
          </p:cNvPr>
          <p:cNvSpPr/>
          <p:nvPr/>
        </p:nvSpPr>
        <p:spPr>
          <a:xfrm>
            <a:off x="5067300" y="4913272"/>
            <a:ext cx="514350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816F46-00D1-479C-91B4-CDF0B40EA490}"/>
              </a:ext>
            </a:extLst>
          </p:cNvPr>
          <p:cNvGrpSpPr/>
          <p:nvPr/>
        </p:nvGrpSpPr>
        <p:grpSpPr>
          <a:xfrm>
            <a:off x="8326091" y="6392721"/>
            <a:ext cx="3732152" cy="615030"/>
            <a:chOff x="142875" y="5972352"/>
            <a:chExt cx="3732152" cy="6150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70DE01-FC6B-41C7-96E8-2C06526AD7E0}"/>
                </a:ext>
              </a:extLst>
            </p:cNvPr>
            <p:cNvSpPr/>
            <p:nvPr/>
          </p:nvSpPr>
          <p:spPr>
            <a:xfrm>
              <a:off x="142875" y="6183171"/>
              <a:ext cx="514350" cy="2095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132C1E-1CA7-4B01-87E3-FE162A73D3FE}"/>
                </a:ext>
              </a:extLst>
            </p:cNvPr>
            <p:cNvSpPr txBox="1"/>
            <p:nvPr/>
          </p:nvSpPr>
          <p:spPr>
            <a:xfrm>
              <a:off x="576902" y="5972352"/>
              <a:ext cx="3298125" cy="61503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/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/>
                <a:t>- </a:t>
              </a:r>
              <a:r>
                <a:rPr lang="en-US" sz="1400" dirty="0" err="1"/>
                <a:t>Tabulação</a:t>
              </a:r>
              <a:r>
                <a:rPr lang="en-US" sz="1400" dirty="0"/>
                <a:t> (TAB), </a:t>
              </a:r>
              <a:r>
                <a:rPr lang="en-US" sz="1400" dirty="0" err="1"/>
                <a:t>equivalente</a:t>
              </a:r>
              <a:r>
                <a:rPr lang="en-US" sz="1400" dirty="0"/>
                <a:t> a 4 </a:t>
              </a:r>
              <a:r>
                <a:rPr lang="en-US" sz="1400" dirty="0" err="1"/>
                <a:t>espaços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530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EXERCÍCIOS PRÁTICOS - 1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Picture 4" descr="Resultado de imagem para STUDY NOTEBOOK ICON">
            <a:extLst>
              <a:ext uri="{FF2B5EF4-FFF2-40B4-BE49-F238E27FC236}">
                <a16:creationId xmlns:a16="http://schemas.microsoft.com/office/drawing/2014/main" id="{7D58FEDF-F07A-4DA0-AC4E-D533343AE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73" y="1152397"/>
            <a:ext cx="2564607" cy="256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3D880E-9B16-4834-9851-3B4CB9F0AA5E}"/>
              </a:ext>
            </a:extLst>
          </p:cNvPr>
          <p:cNvSpPr/>
          <p:nvPr/>
        </p:nvSpPr>
        <p:spPr>
          <a:xfrm>
            <a:off x="3577780" y="1403648"/>
            <a:ext cx="7930362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Agora nós vamos: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Escrever nosso primeiro programa – </a:t>
            </a:r>
            <a:r>
              <a:rPr lang="en-US" sz="20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 WORLD</a:t>
            </a:r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</a:t>
            </a: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Aprender a </a:t>
            </a:r>
            <a:r>
              <a:rPr lang="en-US" sz="20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Comentar</a:t>
            </a:r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código do programa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Aprender a utilizar </a:t>
            </a:r>
            <a:r>
              <a:rPr lang="en-US" sz="20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Variáveis</a:t>
            </a:r>
            <a:endParaRPr lang="en-US" sz="200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Aprender a capturar </a:t>
            </a:r>
            <a:r>
              <a:rPr lang="en-US" sz="2000" b="1" i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Teclado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Utilizar </a:t>
            </a:r>
            <a:r>
              <a:rPr lang="en-US" sz="20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Condicionais</a:t>
            </a:r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0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Operadores</a:t>
            </a:r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determinar se a pessoa nasceu em um ano bissexto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9D0D3B-AB6A-4F46-8639-494D5EED2C46}"/>
              </a:ext>
            </a:extLst>
          </p:cNvPr>
          <p:cNvGrpSpPr/>
          <p:nvPr/>
        </p:nvGrpSpPr>
        <p:grpSpPr>
          <a:xfrm>
            <a:off x="3577780" y="4710545"/>
            <a:ext cx="4721092" cy="1560946"/>
            <a:chOff x="3735453" y="4507345"/>
            <a:chExt cx="4721092" cy="17241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F0BF94C-8447-44C2-A3D9-897BF4B4D6DA}"/>
                </a:ext>
              </a:extLst>
            </p:cNvPr>
            <p:cNvSpPr/>
            <p:nvPr/>
          </p:nvSpPr>
          <p:spPr>
            <a:xfrm>
              <a:off x="3735453" y="4507345"/>
              <a:ext cx="4721092" cy="1724124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EB455C-883A-468E-BC5D-A1BBD7C18980}"/>
                </a:ext>
              </a:extLst>
            </p:cNvPr>
            <p:cNvSpPr/>
            <p:nvPr/>
          </p:nvSpPr>
          <p:spPr>
            <a:xfrm>
              <a:off x="3735453" y="4667964"/>
              <a:ext cx="4721092" cy="15635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Função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print() –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apresenta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na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tela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texto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2860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Função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input() –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apresenta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uma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janela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para a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captura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de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informações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2860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Função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int() –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converte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tipos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distintos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para INTEIRO</a:t>
              </a:r>
            </a:p>
            <a:p>
              <a:pPr marL="228600" indent="-1714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Função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str() –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converte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tipos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distintos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para STRING</a:t>
              </a:r>
            </a:p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D09885-D093-4C1A-829B-C70BD0DB528C}"/>
              </a:ext>
            </a:extLst>
          </p:cNvPr>
          <p:cNvSpPr txBox="1"/>
          <p:nvPr/>
        </p:nvSpPr>
        <p:spPr>
          <a:xfrm>
            <a:off x="3150867" y="4267633"/>
            <a:ext cx="5353244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1600" u="sng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Algumas</a:t>
            </a:r>
            <a:r>
              <a:rPr lang="en-US" sz="1600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u="sng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funções</a:t>
            </a:r>
            <a:r>
              <a:rPr lang="en-US" sz="1600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</a:t>
            </a:r>
            <a:r>
              <a:rPr lang="en-US" sz="1600" u="sng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usaremos</a:t>
            </a:r>
            <a:r>
              <a:rPr lang="en-US" sz="1600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u="sng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nestes</a:t>
            </a:r>
            <a:r>
              <a:rPr lang="en-US" sz="1600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u="sng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exercícios</a:t>
            </a:r>
            <a:endParaRPr lang="en-US" sz="1600" u="sng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99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6715D-A044-44A6-B22B-EEAB99A6059E}"/>
              </a:ext>
            </a:extLst>
          </p:cNvPr>
          <p:cNvSpPr/>
          <p:nvPr/>
        </p:nvSpPr>
        <p:spPr>
          <a:xfrm>
            <a:off x="271462" y="157764"/>
            <a:ext cx="1164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COMANDOS DE REPETIÇÕES (</a:t>
            </a:r>
            <a:r>
              <a:rPr lang="pt-BR" sz="4400" b="1" i="1" dirty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LOOPS)</a:t>
            </a:r>
            <a:endParaRPr lang="pt-BR" sz="60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290" name="Picture 2" descr="Resultado de imagem para loops for while python">
            <a:extLst>
              <a:ext uri="{FF2B5EF4-FFF2-40B4-BE49-F238E27FC236}">
                <a16:creationId xmlns:a16="http://schemas.microsoft.com/office/drawing/2014/main" id="{9C11C4D0-64CF-4106-A47C-9E5D9692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22" y="976667"/>
            <a:ext cx="2884735" cy="44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Resultado de imagem para loop for python">
            <a:extLst>
              <a:ext uri="{FF2B5EF4-FFF2-40B4-BE49-F238E27FC236}">
                <a16:creationId xmlns:a16="http://schemas.microsoft.com/office/drawing/2014/main" id="{DC46FB0F-8DAF-43E9-84E2-906F911C2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309" y="1392016"/>
            <a:ext cx="3980156" cy="360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F1C21C-C65C-447C-9CC2-0539CE0A289D}"/>
              </a:ext>
            </a:extLst>
          </p:cNvPr>
          <p:cNvSpPr txBox="1"/>
          <p:nvPr/>
        </p:nvSpPr>
        <p:spPr>
          <a:xfrm>
            <a:off x="1482686" y="5575466"/>
            <a:ext cx="3980155" cy="7694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a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repetição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mantém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enquanto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condição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é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verdadeira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8F260-6550-473E-AFA1-C850ECD00932}"/>
              </a:ext>
            </a:extLst>
          </p:cNvPr>
          <p:cNvSpPr txBox="1"/>
          <p:nvPr/>
        </p:nvSpPr>
        <p:spPr>
          <a:xfrm>
            <a:off x="6729159" y="5575466"/>
            <a:ext cx="3980155" cy="7694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a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repetição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percorre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todos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itens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intervalo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valores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8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1312</Words>
  <Application>Microsoft Office PowerPoint</Application>
  <PresentationFormat>Widescreen</PresentationFormat>
  <Paragraphs>252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Open Sans</vt:lpstr>
      <vt:lpstr>Tahoma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Wagner Santos</dc:creator>
  <cp:lastModifiedBy>Wagner Santos</cp:lastModifiedBy>
  <cp:revision>68</cp:revision>
  <dcterms:created xsi:type="dcterms:W3CDTF">2019-08-27T00:37:28Z</dcterms:created>
  <dcterms:modified xsi:type="dcterms:W3CDTF">2019-10-26T02:52:43Z</dcterms:modified>
</cp:coreProperties>
</file>