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3"/>
  </p:notesMasterIdLst>
  <p:sldIdLst>
    <p:sldId id="256" r:id="rId2"/>
    <p:sldId id="284" r:id="rId3"/>
    <p:sldId id="269" r:id="rId4"/>
    <p:sldId id="282" r:id="rId5"/>
    <p:sldId id="266" r:id="rId6"/>
    <p:sldId id="262" r:id="rId7"/>
    <p:sldId id="271" r:id="rId8"/>
    <p:sldId id="286" r:id="rId9"/>
    <p:sldId id="285" r:id="rId10"/>
    <p:sldId id="261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>
      <p:cViewPr>
        <p:scale>
          <a:sx n="70" d="100"/>
          <a:sy n="70" d="100"/>
        </p:scale>
        <p:origin x="-13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AB69C-AE90-4455-8A5B-0C9D9E036051}" type="datetimeFigureOut">
              <a:rPr lang="pt-BR" smtClean="0"/>
              <a:t>20/09/2019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FAE3C-22BE-42A0-851E-07DBF9349A1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6747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FAE3C-22BE-42A0-851E-07DBF9349A11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742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C5A6-BD8C-45A0-832B-2CB261F49FFC}" type="datetimeFigureOut">
              <a:rPr lang="pt-BR" smtClean="0"/>
              <a:t>20/09/2019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56400C1-4808-43CB-AF9A-9B795E5A41C6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C5A6-BD8C-45A0-832B-2CB261F49FFC}" type="datetimeFigureOut">
              <a:rPr lang="pt-BR" smtClean="0"/>
              <a:t>20/09/2019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00C1-4808-43CB-AF9A-9B795E5A41C6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C5A6-BD8C-45A0-832B-2CB261F49FFC}" type="datetimeFigureOut">
              <a:rPr lang="pt-BR" smtClean="0"/>
              <a:t>20/09/2019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00C1-4808-43CB-AF9A-9B795E5A41C6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C5A6-BD8C-45A0-832B-2CB261F49FFC}" type="datetimeFigureOut">
              <a:rPr lang="pt-BR" smtClean="0"/>
              <a:t>20/09/2019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00C1-4808-43CB-AF9A-9B795E5A41C6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C5A6-BD8C-45A0-832B-2CB261F49FFC}" type="datetimeFigureOut">
              <a:rPr lang="pt-BR" smtClean="0"/>
              <a:t>20/09/2019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56400C1-4808-43CB-AF9A-9B795E5A41C6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C5A6-BD8C-45A0-832B-2CB261F49FFC}" type="datetimeFigureOut">
              <a:rPr lang="pt-BR" smtClean="0"/>
              <a:t>20/09/2019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00C1-4808-43CB-AF9A-9B795E5A41C6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C5A6-BD8C-45A0-832B-2CB261F49FFC}" type="datetimeFigureOut">
              <a:rPr lang="pt-BR" smtClean="0"/>
              <a:t>20/09/2019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00C1-4808-43CB-AF9A-9B795E5A41C6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C5A6-BD8C-45A0-832B-2CB261F49FFC}" type="datetimeFigureOut">
              <a:rPr lang="pt-BR" smtClean="0"/>
              <a:t>20/09/2019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00C1-4808-43CB-AF9A-9B795E5A41C6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C5A6-BD8C-45A0-832B-2CB261F49FFC}" type="datetimeFigureOut">
              <a:rPr lang="pt-BR" smtClean="0"/>
              <a:t>20/09/2019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00C1-4808-43CB-AF9A-9B795E5A41C6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C5A6-BD8C-45A0-832B-2CB261F49FFC}" type="datetimeFigureOut">
              <a:rPr lang="pt-BR" smtClean="0"/>
              <a:t>20/09/2019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00C1-4808-43CB-AF9A-9B795E5A41C6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C5A6-BD8C-45A0-832B-2CB261F49FFC}" type="datetimeFigureOut">
              <a:rPr lang="pt-BR" smtClean="0"/>
              <a:t>20/09/2019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56400C1-4808-43CB-AF9A-9B795E5A41C6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dirty="0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2C5C5A6-BD8C-45A0-832B-2CB261F49FFC}" type="datetimeFigureOut">
              <a:rPr lang="pt-BR" smtClean="0"/>
              <a:t>20/09/2019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56400C1-4808-43CB-AF9A-9B795E5A41C6}" type="slidenum">
              <a:rPr lang="pt-BR" smtClean="0"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1340768"/>
            <a:ext cx="8064896" cy="1800200"/>
          </a:xfrm>
        </p:spPr>
        <p:txBody>
          <a:bodyPr>
            <a:normAutofit/>
          </a:bodyPr>
          <a:lstStyle/>
          <a:p>
            <a:r>
              <a:rPr lang="pt-BR" sz="5400" dirty="0" smtClean="0"/>
              <a:t>ESTATÍSTICA – Análise Exploratória</a:t>
            </a:r>
            <a:endParaRPr lang="pt-BR" sz="5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3707904" y="6093296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Prof. Eng. Rodolfo M. de Paiva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405977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3792" y="2330039"/>
            <a:ext cx="7772400" cy="266667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3600" dirty="0" smtClean="0"/>
              <a:t>Embora a Estatística Clássica se fez por conta de conteúdos da  Matemática, hoje em dia sabemos que são </a:t>
            </a:r>
            <a:r>
              <a:rPr lang="pt-BR" sz="3600" b="1" dirty="0" smtClean="0"/>
              <a:t>ciências distintas</a:t>
            </a:r>
            <a:r>
              <a:rPr lang="pt-BR" sz="3600" dirty="0" smtClean="0"/>
              <a:t>, com algumas coisas em interseção.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0648"/>
            <a:ext cx="5904657" cy="139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007983"/>
            <a:ext cx="5904657" cy="139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98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De volta para a Estatística...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2348880"/>
            <a:ext cx="7772400" cy="3670920"/>
          </a:xfrm>
        </p:spPr>
        <p:txBody>
          <a:bodyPr>
            <a:normAutofit/>
          </a:bodyPr>
          <a:lstStyle/>
          <a:p>
            <a:r>
              <a:rPr lang="pt-BR" sz="4000" b="1" dirty="0"/>
              <a:t>Tipos de Dados</a:t>
            </a:r>
          </a:p>
        </p:txBody>
      </p:sp>
    </p:spTree>
    <p:extLst>
      <p:ext uri="{BB962C8B-B14F-4D97-AF65-F5344CB8AC3E}">
        <p14:creationId xmlns:p14="http://schemas.microsoft.com/office/powerpoint/2010/main" val="388586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052736"/>
            <a:ext cx="7772400" cy="4967064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 smtClean="0"/>
              <a:t>Os dados (variáveis), são classificados em dois grupos: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985" y="2157684"/>
            <a:ext cx="6379932" cy="656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89" y="2996952"/>
            <a:ext cx="629602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242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1560" y="476672"/>
            <a:ext cx="8064896" cy="61206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1" dirty="0" smtClean="0"/>
              <a:t>Quantitativo: </a:t>
            </a:r>
            <a:r>
              <a:rPr lang="pt-BR" dirty="0" smtClean="0"/>
              <a:t>Discreto = Números inteiros, contagem, é mensurável</a:t>
            </a:r>
            <a:br>
              <a:rPr lang="pt-BR" dirty="0" smtClean="0"/>
            </a:br>
            <a:r>
              <a:rPr lang="pt-BR" dirty="0" smtClean="0"/>
              <a:t>                         Contínuo = Conjunto dos Reais, também mensurável</a:t>
            </a:r>
            <a:br>
              <a:rPr lang="pt-BR" dirty="0" smtClean="0"/>
            </a:b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b="1" dirty="0"/>
          </a:p>
          <a:p>
            <a:pPr marL="0" indent="0">
              <a:buNone/>
            </a:pPr>
            <a:r>
              <a:rPr lang="pt-BR" b="1" dirty="0" smtClean="0"/>
              <a:t>Qualitativo: </a:t>
            </a:r>
            <a:r>
              <a:rPr lang="pt-BR" dirty="0" smtClean="0"/>
              <a:t>Ordinal = Apresenta hierarquia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                Nominal = Não apresenta hierarquia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78656"/>
            <a:ext cx="5540042" cy="336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05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4000" b="1" dirty="0" smtClean="0"/>
              <a:t>Gráficos Estatísticos para Variáveis Qualitativas e Quantitativas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368815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20446" y="836712"/>
            <a:ext cx="7772400" cy="4572000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 smtClean="0"/>
              <a:t>Gráficos auxiliam de uma forma rápida e prática que entendamos o </a:t>
            </a:r>
            <a:r>
              <a:rPr lang="pt-BR" sz="3200" b="1" dirty="0" smtClean="0"/>
              <a:t>comportamento de um fenômeno</a:t>
            </a:r>
            <a:r>
              <a:rPr lang="pt-BR" sz="3200" dirty="0" smtClean="0"/>
              <a:t>.</a:t>
            </a:r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64904"/>
            <a:ext cx="6317965" cy="3962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98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27584" y="764704"/>
            <a:ext cx="7772400" cy="4572000"/>
          </a:xfrm>
        </p:spPr>
        <p:txBody>
          <a:bodyPr/>
          <a:lstStyle/>
          <a:p>
            <a:r>
              <a:rPr lang="pt-BR" dirty="0" smtClean="0"/>
              <a:t>Gráficos para Variáveis Qualitativas: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50" y="1412776"/>
            <a:ext cx="2952328" cy="3198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284984"/>
            <a:ext cx="4968552" cy="3140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971600" y="4922383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  Gráfico de Setores  </a:t>
            </a:r>
          </a:p>
          <a:p>
            <a:r>
              <a:rPr lang="pt-BR" b="1" dirty="0"/>
              <a:t> </a:t>
            </a:r>
            <a:r>
              <a:rPr lang="pt-BR" b="1" dirty="0" smtClean="0"/>
              <a:t>       ou Circular</a:t>
            </a:r>
            <a:endParaRPr lang="pt-BR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5220072" y="285293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      </a:t>
            </a:r>
            <a:r>
              <a:rPr lang="pt-BR" b="1" dirty="0" smtClean="0"/>
              <a:t>Gráfico de Barras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6507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751806" y="284102"/>
            <a:ext cx="7772400" cy="4572000"/>
          </a:xfrm>
        </p:spPr>
        <p:txBody>
          <a:bodyPr/>
          <a:lstStyle/>
          <a:p>
            <a:r>
              <a:rPr lang="pt-BR" dirty="0" smtClean="0"/>
              <a:t>Gráficos para Variáveis Quantitativas: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40" y="980728"/>
            <a:ext cx="3457064" cy="18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5" y="1004808"/>
            <a:ext cx="3501389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414054"/>
            <a:ext cx="3960780" cy="2313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899592" y="299695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Dotplot</a:t>
            </a:r>
            <a:r>
              <a:rPr lang="pt-BR" dirty="0" smtClean="0"/>
              <a:t> ou </a:t>
            </a:r>
            <a:r>
              <a:rPr lang="pt-BR" b="1" dirty="0" smtClean="0"/>
              <a:t>Strip Chart </a:t>
            </a:r>
            <a:endParaRPr lang="pt-BR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76256" y="390244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Boxplot</a:t>
            </a:r>
            <a:endParaRPr lang="pt-BR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6286687" y="597543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Histograma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8056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2132856"/>
            <a:ext cx="7772400" cy="3886944"/>
          </a:xfrm>
        </p:spPr>
        <p:txBody>
          <a:bodyPr>
            <a:normAutofit/>
          </a:bodyPr>
          <a:lstStyle/>
          <a:p>
            <a:r>
              <a:rPr lang="pt-BR" sz="4000" b="1" dirty="0" smtClean="0"/>
              <a:t>Coleta e Organização de Dados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47559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83568" y="332656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A coleta de dados é uma parte extremamente importante, pois sem dados não existe a possibilidade de ser feito qualquer tipo de estudo estatístico.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Para obter dados, a Estatística utiliza amostragens, que podem ser </a:t>
            </a:r>
            <a:r>
              <a:rPr lang="pt-BR" b="1" dirty="0" smtClean="0"/>
              <a:t>probabilísticas</a:t>
            </a:r>
            <a:r>
              <a:rPr lang="pt-BR" dirty="0" smtClean="0"/>
              <a:t> e </a:t>
            </a:r>
            <a:r>
              <a:rPr lang="pt-BR" b="1" dirty="0" smtClean="0"/>
              <a:t>não probabilísticas</a:t>
            </a:r>
            <a:r>
              <a:rPr lang="pt-BR" dirty="0" smtClean="0"/>
              <a:t>. 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140968"/>
            <a:ext cx="4104456" cy="310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79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4000" b="1" dirty="0" smtClean="0"/>
              <a:t>Um pouco da História da Matemática e da Estatística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88235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1143000"/>
          </a:xfrm>
        </p:spPr>
        <p:txBody>
          <a:bodyPr/>
          <a:lstStyle/>
          <a:p>
            <a:r>
              <a:rPr lang="pt-BR" dirty="0" smtClean="0"/>
              <a:t>          </a:t>
            </a:r>
            <a:r>
              <a:rPr lang="pt-BR" dirty="0" smtClean="0">
                <a:solidFill>
                  <a:schemeClr val="tx1"/>
                </a:solidFill>
              </a:rPr>
              <a:t>Tipos de Amostragem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49552"/>
          </a:xfrm>
        </p:spPr>
        <p:txBody>
          <a:bodyPr>
            <a:normAutofit/>
          </a:bodyPr>
          <a:lstStyle/>
          <a:p>
            <a:r>
              <a:rPr lang="pt-BR" b="1" dirty="0" smtClean="0"/>
              <a:t>Probabilística:</a:t>
            </a:r>
          </a:p>
          <a:p>
            <a:pPr marL="0" indent="0">
              <a:buNone/>
            </a:pPr>
            <a:r>
              <a:rPr lang="pt-BR" dirty="0" smtClean="0"/>
              <a:t>- Aleatória Simples;</a:t>
            </a:r>
          </a:p>
          <a:p>
            <a:pPr marL="0" indent="0">
              <a:buNone/>
            </a:pPr>
            <a:r>
              <a:rPr lang="pt-BR" dirty="0" smtClean="0"/>
              <a:t>- Sistemática;</a:t>
            </a:r>
          </a:p>
          <a:p>
            <a:pPr marL="0" indent="0">
              <a:buNone/>
            </a:pPr>
            <a:r>
              <a:rPr lang="pt-BR" dirty="0" smtClean="0"/>
              <a:t>- Estratificada;</a:t>
            </a:r>
          </a:p>
          <a:p>
            <a:pPr marL="0" indent="0">
              <a:buNone/>
            </a:pPr>
            <a:r>
              <a:rPr lang="pt-BR" dirty="0" smtClean="0"/>
              <a:t>- Conglomerados.</a:t>
            </a:r>
            <a:endParaRPr lang="pt-BR" dirty="0"/>
          </a:p>
          <a:p>
            <a:pPr>
              <a:buFontTx/>
              <a:buChar char="-"/>
            </a:pPr>
            <a:endParaRPr lang="pt-BR" dirty="0" smtClean="0"/>
          </a:p>
          <a:p>
            <a:r>
              <a:rPr lang="pt-BR" b="1" dirty="0" smtClean="0"/>
              <a:t>Não Probabilística:</a:t>
            </a:r>
          </a:p>
          <a:p>
            <a:pPr marL="0" indent="0">
              <a:buNone/>
            </a:pPr>
            <a:r>
              <a:rPr lang="pt-BR" dirty="0" smtClean="0"/>
              <a:t>- Intencional;</a:t>
            </a:r>
          </a:p>
          <a:p>
            <a:pPr marL="0" indent="0">
              <a:buNone/>
            </a:pPr>
            <a:r>
              <a:rPr lang="pt-BR" dirty="0" smtClean="0"/>
              <a:t>- Cotas;</a:t>
            </a:r>
          </a:p>
          <a:p>
            <a:pPr marL="0" indent="0">
              <a:buNone/>
            </a:pPr>
            <a:r>
              <a:rPr lang="pt-BR" dirty="0" smtClean="0"/>
              <a:t>- Conveniência.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083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83568" y="764704"/>
            <a:ext cx="7772400" cy="4572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 smtClean="0"/>
              <a:t>Uma vez os dados coletados, a forma mais prática de organizá-los é por meio de </a:t>
            </a:r>
            <a:r>
              <a:rPr lang="pt-BR" b="1" dirty="0" smtClean="0"/>
              <a:t>tabelas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78727" y="5805264"/>
            <a:ext cx="82089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dirty="0" smtClean="0"/>
              <a:t>Com os dados observados, é possível extrair vários tipos de informações!</a:t>
            </a:r>
            <a:endParaRPr lang="pt-BR" sz="2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5189561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089" y="3563816"/>
            <a:ext cx="4561550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29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836712"/>
            <a:ext cx="7772400" cy="5183088"/>
          </a:xfrm>
        </p:spPr>
        <p:txBody>
          <a:bodyPr/>
          <a:lstStyle/>
          <a:p>
            <a:r>
              <a:rPr lang="pt-BR" b="1" dirty="0" smtClean="0"/>
              <a:t>Frequência Relativa e Frequência Absoluta</a:t>
            </a:r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44734"/>
            <a:ext cx="7058562" cy="470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39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4000" b="1" dirty="0" smtClean="0"/>
              <a:t>Medidas de Tendência Central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295417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27584" y="476672"/>
            <a:ext cx="7772400" cy="6048672"/>
          </a:xfrm>
        </p:spPr>
        <p:txBody>
          <a:bodyPr>
            <a:normAutofit/>
          </a:bodyPr>
          <a:lstStyle/>
          <a:p>
            <a:r>
              <a:rPr lang="pt-BR" b="1" dirty="0" smtClean="0"/>
              <a:t>Média (Esperança):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r>
              <a:rPr lang="pt-BR" b="1" dirty="0" smtClean="0"/>
              <a:t>Moda:</a:t>
            </a:r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r>
              <a:rPr lang="pt-BR" b="1" dirty="0" smtClean="0"/>
              <a:t>Mediana</a:t>
            </a:r>
            <a:r>
              <a:rPr lang="pt-BR" b="1" dirty="0" smtClean="0"/>
              <a:t>:</a:t>
            </a:r>
            <a:br>
              <a:rPr lang="pt-BR" b="1" dirty="0" smtClean="0"/>
            </a:br>
            <a:r>
              <a:rPr lang="pt-BR" dirty="0" smtClean="0"/>
              <a:t>Elemento central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971600" y="2852936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Valor ou classe que mais se repete, podendo ser: Amodal, Unimodal, Bimodal, ... Representada por </a:t>
            </a:r>
            <a:r>
              <a:rPr lang="pt-BR" sz="2400" b="1" dirty="0" smtClean="0"/>
              <a:t>Mo</a:t>
            </a:r>
            <a:endParaRPr lang="pt-BR" sz="24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103" y="4005064"/>
            <a:ext cx="4032449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771" y="1124744"/>
            <a:ext cx="2264463" cy="1211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3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4000" b="1" dirty="0" smtClean="0"/>
              <a:t>Medidas de Dispersão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81482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404664"/>
            <a:ext cx="7772400" cy="5615136"/>
          </a:xfrm>
        </p:spPr>
        <p:txBody>
          <a:bodyPr/>
          <a:lstStyle/>
          <a:p>
            <a:r>
              <a:rPr lang="pt-BR" b="1" dirty="0" smtClean="0"/>
              <a:t>Amplitude: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b="1" dirty="0" smtClean="0"/>
              <a:t>Variância:</a:t>
            </a:r>
            <a:endParaRPr lang="pt-BR" b="1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b="1" dirty="0" smtClean="0"/>
              <a:t>Desvio Padrão (Desvio Médio):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852936"/>
            <a:ext cx="2885463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780928"/>
            <a:ext cx="2947682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200761"/>
            <a:ext cx="1944216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299" y="5028474"/>
            <a:ext cx="1872208" cy="1128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052736"/>
            <a:ext cx="2952328" cy="893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60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27584" y="764704"/>
            <a:ext cx="7772400" cy="4572000"/>
          </a:xfrm>
        </p:spPr>
        <p:txBody>
          <a:bodyPr/>
          <a:lstStyle/>
          <a:p>
            <a:r>
              <a:rPr lang="pt-BR" b="1" dirty="0" smtClean="0"/>
              <a:t>Coeficiente de Variação (CV):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69174"/>
            <a:ext cx="4970892" cy="211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899592" y="5085184"/>
            <a:ext cx="4464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*</a:t>
            </a:r>
            <a:r>
              <a:rPr lang="pt-BR" sz="2000" dirty="0" smtClean="0"/>
              <a:t>Normalmente multiplicamos o resultado por </a:t>
            </a:r>
            <a:r>
              <a:rPr lang="pt-BR" sz="2000" b="1" dirty="0" smtClean="0"/>
              <a:t>100 </a:t>
            </a:r>
            <a:r>
              <a:rPr lang="pt-BR" sz="2000" dirty="0" smtClean="0"/>
              <a:t>para expressá-lo em %.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4367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4000" b="1" dirty="0" smtClean="0"/>
              <a:t>Medidas Separatrizes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385512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34015" y="1556792"/>
            <a:ext cx="8496944" cy="4680520"/>
          </a:xfrm>
        </p:spPr>
        <p:txBody>
          <a:bodyPr>
            <a:normAutofit lnSpcReduction="10000"/>
          </a:bodyPr>
          <a:lstStyle/>
          <a:p>
            <a:r>
              <a:rPr lang="pt-BR" b="1" dirty="0" smtClean="0"/>
              <a:t>Quartis: </a:t>
            </a:r>
            <a:r>
              <a:rPr lang="pt-BR" dirty="0" smtClean="0"/>
              <a:t>Dividem os dados em 4 partes iguais</a:t>
            </a:r>
          </a:p>
          <a:p>
            <a:pPr marL="0" indent="0">
              <a:buNone/>
            </a:pPr>
            <a:endParaRPr lang="pt-BR" b="1" dirty="0" smtClean="0"/>
          </a:p>
          <a:p>
            <a:r>
              <a:rPr lang="pt-BR" b="1" dirty="0" err="1" smtClean="0"/>
              <a:t>Decis</a:t>
            </a:r>
            <a:r>
              <a:rPr lang="pt-BR" b="1" dirty="0" smtClean="0"/>
              <a:t>: </a:t>
            </a:r>
            <a:r>
              <a:rPr lang="pt-BR" dirty="0" smtClean="0"/>
              <a:t>Dividem os dados em 10 partes iguais</a:t>
            </a:r>
          </a:p>
          <a:p>
            <a:endParaRPr lang="pt-BR" b="1" dirty="0"/>
          </a:p>
          <a:p>
            <a:r>
              <a:rPr lang="pt-BR" b="1" dirty="0" err="1" smtClean="0"/>
              <a:t>Centis</a:t>
            </a:r>
            <a:r>
              <a:rPr lang="pt-BR" b="1" dirty="0" smtClean="0"/>
              <a:t>: </a:t>
            </a:r>
            <a:r>
              <a:rPr lang="pt-BR" dirty="0" smtClean="0"/>
              <a:t>Dividem os dados em 100 partes iguais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            Normalmente os quartis são os mais usados.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endParaRPr lang="pt-BR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404664"/>
            <a:ext cx="80648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/>
              <a:t>Valores que dividem os dados em partes iguais: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95905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17132" y="260648"/>
            <a:ext cx="8291264" cy="5112568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A </a:t>
            </a:r>
            <a:r>
              <a:rPr lang="pt-BR" b="1" dirty="0" smtClean="0"/>
              <a:t>Matemática </a:t>
            </a:r>
            <a:r>
              <a:rPr lang="pt-BR" dirty="0" smtClean="0"/>
              <a:t>é uma ciência bem mais antiga do que a </a:t>
            </a:r>
            <a:r>
              <a:rPr lang="pt-BR" b="1" dirty="0" smtClean="0"/>
              <a:t>Estatística</a:t>
            </a:r>
            <a:r>
              <a:rPr lang="pt-BR" dirty="0" smtClean="0"/>
              <a:t> formal que conhecemos hoje.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É fato que só houveram (na origem), descobertas e avanços matemáticos em regiões que tinham a necessidade da </a:t>
            </a:r>
            <a:r>
              <a:rPr lang="pt-BR" b="1" dirty="0"/>
              <a:t>agricultura</a:t>
            </a:r>
            <a:r>
              <a:rPr lang="pt-BR" b="1" dirty="0" smtClean="0"/>
              <a:t>.</a:t>
            </a:r>
          </a:p>
          <a:p>
            <a:pPr marL="0" indent="0">
              <a:buNone/>
            </a:pPr>
            <a:endParaRPr lang="pt-BR" b="1" dirty="0"/>
          </a:p>
          <a:p>
            <a:r>
              <a:rPr lang="pt-BR" dirty="0"/>
              <a:t>Aos poucos, os profissionais das ciências exatas foram surgindo (corda, balança, astros...), e com eles novas necessidades de descobertas junto com o desenvolvimento das cidades. 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 </a:t>
            </a:r>
            <a:r>
              <a:rPr lang="pt-BR" b="1" dirty="0"/>
              <a:t>Matemática Primitiva </a:t>
            </a:r>
            <a:r>
              <a:rPr lang="pt-BR" dirty="0"/>
              <a:t>teve </a:t>
            </a:r>
            <a:r>
              <a:rPr lang="pt-BR" dirty="0" smtClean="0"/>
              <a:t>quatro alicerces: Clima, Agricultura, Comércio e Registro.</a:t>
            </a:r>
            <a:endParaRPr lang="pt-BR" dirty="0"/>
          </a:p>
          <a:p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373216"/>
            <a:ext cx="7468968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504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170892"/>
            <a:ext cx="7772400" cy="4572000"/>
          </a:xfrm>
        </p:spPr>
        <p:txBody>
          <a:bodyPr/>
          <a:lstStyle/>
          <a:p>
            <a:r>
              <a:rPr lang="pt-BR" b="1" dirty="0" smtClean="0"/>
              <a:t>Quartis: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1º Quartil: 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2º Quartil:</a:t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3º Quartil: </a:t>
            </a:r>
            <a:endParaRPr lang="pt-BR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692696"/>
            <a:ext cx="348518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232" y="2060848"/>
            <a:ext cx="3511707" cy="670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232" y="3140968"/>
            <a:ext cx="3498448" cy="69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81128"/>
            <a:ext cx="7602867" cy="187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170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67544" y="764704"/>
            <a:ext cx="8208912" cy="532859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4000" dirty="0" smtClean="0"/>
              <a:t>Com essas ferramentas de análise exploratória de dados da </a:t>
            </a:r>
            <a:r>
              <a:rPr lang="pt-BR" sz="4000" b="1" dirty="0" smtClean="0"/>
              <a:t>Estatística Descritiva </a:t>
            </a:r>
            <a:r>
              <a:rPr lang="pt-BR" sz="4000" dirty="0" smtClean="0"/>
              <a:t>é possível entender o comportamento de diversos fenômenos do dia a dia, basta </a:t>
            </a:r>
            <a:r>
              <a:rPr lang="pt-BR" sz="4000" b="1" dirty="0" smtClean="0"/>
              <a:t>ter</a:t>
            </a:r>
            <a:r>
              <a:rPr lang="pt-BR" sz="4000" dirty="0" smtClean="0"/>
              <a:t> ou </a:t>
            </a:r>
            <a:r>
              <a:rPr lang="pt-BR" sz="4000" b="1" dirty="0" smtClean="0"/>
              <a:t>iniciar</a:t>
            </a:r>
            <a:r>
              <a:rPr lang="pt-BR" sz="4000" dirty="0" smtClean="0"/>
              <a:t> a coleta de dados e na sequência:</a:t>
            </a:r>
            <a:br>
              <a:rPr lang="pt-BR" sz="4000" dirty="0" smtClean="0"/>
            </a:b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b="1" dirty="0" smtClean="0"/>
              <a:t>APLICAR!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25" y="3429000"/>
            <a:ext cx="15621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429000"/>
            <a:ext cx="15621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955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260648"/>
            <a:ext cx="8640960" cy="6336704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pt-BR" sz="4000" b="1" dirty="0"/>
              <a:t>A Ciência Estatal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pPr marL="45720" indent="0">
              <a:buNone/>
            </a:pPr>
            <a:r>
              <a:rPr lang="pt-BR" sz="3000" dirty="0"/>
              <a:t>Esteve presente entre os hebreus, chineses, egípcios, maias,      romanos, hindus, persas e babilônios, povos que se organizaram ao redor de um Estado, que necessitavam de informações censitárias, informações essas que eram colhidas pelo </a:t>
            </a:r>
            <a:r>
              <a:rPr lang="pt-BR" sz="3000" b="1" dirty="0"/>
              <a:t>estadista</a:t>
            </a:r>
            <a:r>
              <a:rPr lang="pt-BR" sz="3000" dirty="0"/>
              <a:t>.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 smtClean="0"/>
          </a:p>
          <a:p>
            <a:pPr marL="45720" indent="0">
              <a:buNone/>
            </a:pPr>
            <a:endParaRPr lang="pt-BR" dirty="0"/>
          </a:p>
          <a:p>
            <a:pPr marL="45720" indent="0">
              <a:buNone/>
            </a:pPr>
            <a:r>
              <a:rPr lang="pt-BR" sz="4000" b="1" dirty="0"/>
              <a:t>A Estatística</a:t>
            </a:r>
            <a:r>
              <a:rPr lang="pt-BR" dirty="0"/>
              <a:t/>
            </a:r>
            <a:br>
              <a:rPr lang="pt-BR" dirty="0"/>
            </a:br>
            <a:r>
              <a:rPr lang="pt-BR" sz="2800" dirty="0"/>
              <a:t/>
            </a:r>
            <a:br>
              <a:rPr lang="pt-BR" sz="2800" dirty="0"/>
            </a:br>
            <a:r>
              <a:rPr lang="pt-BR" sz="3200" dirty="0"/>
              <a:t>1858 – Florence Nightingale, com o trabalho:</a:t>
            </a:r>
            <a:br>
              <a:rPr lang="pt-BR" sz="3200" dirty="0"/>
            </a:br>
            <a:r>
              <a:rPr lang="pt-BR" sz="3200" dirty="0"/>
              <a:t/>
            </a:r>
            <a:br>
              <a:rPr lang="pt-BR" sz="3200" dirty="0"/>
            </a:br>
            <a:r>
              <a:rPr lang="pt-BR" sz="3200" dirty="0" smtClean="0"/>
              <a:t>    “</a:t>
            </a:r>
            <a:r>
              <a:rPr lang="pt-BR" sz="3200" dirty="0"/>
              <a:t>Notas sobre os Assuntos que Afetam a Eficiência da   </a:t>
            </a:r>
          </a:p>
          <a:p>
            <a:pPr marL="45720" indent="0">
              <a:buNone/>
            </a:pPr>
            <a:r>
              <a:rPr lang="pt-BR" sz="3200" dirty="0"/>
              <a:t> Saúde e Administração Hospitalar do Exército Britânico”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011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476672"/>
            <a:ext cx="8712968" cy="4572000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 smtClean="0"/>
              <a:t>      Nascida </a:t>
            </a:r>
            <a:r>
              <a:rPr lang="pt-BR" sz="2800" dirty="0"/>
              <a:t>em 12 de Maio de 1820, Florence </a:t>
            </a:r>
            <a:r>
              <a:rPr lang="pt-BR" sz="2800" dirty="0" smtClean="0"/>
              <a:t>Nightingale </a:t>
            </a:r>
            <a:r>
              <a:rPr lang="pt-BR" sz="2800" dirty="0"/>
              <a:t>era </a:t>
            </a:r>
            <a:r>
              <a:rPr lang="pt-BR" sz="2800" dirty="0" smtClean="0"/>
              <a:t> </a:t>
            </a:r>
          </a:p>
          <a:p>
            <a:pPr marL="0" indent="0">
              <a:buNone/>
            </a:pPr>
            <a:r>
              <a:rPr lang="pt-BR" sz="2800" dirty="0"/>
              <a:t> </a:t>
            </a:r>
            <a:r>
              <a:rPr lang="pt-BR" sz="2800" dirty="0" smtClean="0"/>
              <a:t>                                   enfermeira </a:t>
            </a:r>
            <a:r>
              <a:rPr lang="pt-BR" sz="2800" dirty="0"/>
              <a:t>britânica.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7" y="1737749"/>
            <a:ext cx="3456384" cy="48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0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9512" y="260648"/>
            <a:ext cx="8712968" cy="64087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800" dirty="0"/>
              <a:t>Com o passar do tempo a Estatística foi tomando forma, com os avanços de outros conteúdos matemáticos: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sz="2800" dirty="0"/>
              <a:t>Tendo a atenção de estudiosos como: Christian Huygens, Pierre Fermat, Blaise Pascal, John Graunt, Jacques Bernoulli, Thomas Bayes, Poisson, Mary Somerville, entre outros...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305" y="1268760"/>
            <a:ext cx="5260429" cy="354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3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260648"/>
            <a:ext cx="8640960" cy="6336704"/>
          </a:xfrm>
        </p:spPr>
        <p:txBody>
          <a:bodyPr/>
          <a:lstStyle/>
          <a:p>
            <a:pPr marL="0" indent="0">
              <a:buNone/>
            </a:pP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smtClean="0"/>
              <a:t>No </a:t>
            </a:r>
            <a:r>
              <a:rPr lang="pt-BR" sz="2400" dirty="0"/>
              <a:t>final do século XIX, com Francis Galton, Francis Ysidro Edgeworth, Karl Pearson e George Udny Yule, a Estatística ganhou sua aplicabilidade e operacionalidade, além do visual moderno.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76872"/>
            <a:ext cx="1840822" cy="259228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3" y="3068960"/>
            <a:ext cx="1861929" cy="25922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068960"/>
            <a:ext cx="2012236" cy="259228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428587"/>
            <a:ext cx="1840822" cy="259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7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Importância: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Tomada de decisão;</a:t>
            </a:r>
          </a:p>
          <a:p>
            <a:r>
              <a:rPr lang="pt-BR" sz="2800" dirty="0" smtClean="0"/>
              <a:t>Quantificar incerteza;</a:t>
            </a:r>
          </a:p>
          <a:p>
            <a:r>
              <a:rPr lang="pt-BR" sz="2800" dirty="0" smtClean="0"/>
              <a:t>Levantamento de dados;</a:t>
            </a:r>
          </a:p>
          <a:p>
            <a:r>
              <a:rPr lang="pt-BR" sz="2800" dirty="0" smtClean="0"/>
              <a:t>Entendimento de um fenômeno;</a:t>
            </a:r>
          </a:p>
          <a:p>
            <a:r>
              <a:rPr lang="pt-BR" sz="2800" dirty="0" smtClean="0"/>
              <a:t>Etc...</a:t>
            </a:r>
            <a:endParaRPr lang="pt-BR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501008"/>
            <a:ext cx="331296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79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Áreas de aplicação: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800" dirty="0" smtClean="0"/>
              <a:t>Bioestatística;</a:t>
            </a:r>
          </a:p>
          <a:p>
            <a:r>
              <a:rPr lang="pt-BR" sz="2800" dirty="0" smtClean="0"/>
              <a:t>Ciência Atuarial;</a:t>
            </a:r>
          </a:p>
          <a:p>
            <a:r>
              <a:rPr lang="pt-BR" sz="2800" dirty="0" smtClean="0"/>
              <a:t>Demografia;</a:t>
            </a:r>
          </a:p>
          <a:p>
            <a:r>
              <a:rPr lang="pt-BR" sz="2800" dirty="0" smtClean="0"/>
              <a:t>Econometria;</a:t>
            </a:r>
          </a:p>
          <a:p>
            <a:r>
              <a:rPr lang="pt-BR" sz="2800" dirty="0" smtClean="0"/>
              <a:t>Epidemologia;</a:t>
            </a:r>
          </a:p>
          <a:p>
            <a:r>
              <a:rPr lang="pt-BR" sz="2800" dirty="0" smtClean="0"/>
              <a:t>Geoestatística;</a:t>
            </a:r>
          </a:p>
          <a:p>
            <a:r>
              <a:rPr lang="pt-BR" sz="2800" dirty="0" smtClean="0"/>
              <a:t>Controle da Qualidade;</a:t>
            </a:r>
          </a:p>
          <a:p>
            <a:r>
              <a:rPr lang="pt-BR" sz="2800" dirty="0" smtClean="0"/>
              <a:t>Data Science;</a:t>
            </a:r>
          </a:p>
          <a:p>
            <a:r>
              <a:rPr lang="pt-BR" sz="2800" dirty="0" smtClean="0"/>
              <a:t>B.I.;</a:t>
            </a:r>
          </a:p>
          <a:p>
            <a:r>
              <a:rPr lang="pt-BR" sz="2800" dirty="0" smtClean="0"/>
              <a:t>Etc...</a:t>
            </a:r>
            <a:endParaRPr lang="pt-BR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054" y="2687662"/>
            <a:ext cx="4389372" cy="311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795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 Próprio">
  <a:themeElements>
    <a:clrScheme name="Capital Própri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l Própri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l Própri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332</TotalTime>
  <Words>624</Words>
  <Application>Microsoft Office PowerPoint</Application>
  <PresentationFormat>Apresentação na tela (4:3)</PresentationFormat>
  <Paragraphs>126</Paragraphs>
  <Slides>31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Capital Próprio</vt:lpstr>
      <vt:lpstr>ESTATÍSTICA – Análise Exploratória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Importância:</vt:lpstr>
      <vt:lpstr>Áreas de aplicação:</vt:lpstr>
      <vt:lpstr>Apresentação do PowerPoint</vt:lpstr>
      <vt:lpstr>De volta para a Estatística...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         Tipos de Amostragem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INICIAÇÃO À ESTATÍSTICA</dc:title>
  <dc:creator>Rodolfo</dc:creator>
  <cp:lastModifiedBy>Rodolfo</cp:lastModifiedBy>
  <cp:revision>43</cp:revision>
  <dcterms:created xsi:type="dcterms:W3CDTF">2018-05-21T16:47:08Z</dcterms:created>
  <dcterms:modified xsi:type="dcterms:W3CDTF">2019-09-21T01:54:19Z</dcterms:modified>
</cp:coreProperties>
</file>