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4"/>
    <p:sldMasterId id="2147483846" r:id="rId5"/>
  </p:sldMasterIdLst>
  <p:notesMasterIdLst>
    <p:notesMasterId r:id="rId29"/>
  </p:notesMasterIdLst>
  <p:handoutMasterIdLst>
    <p:handoutMasterId r:id="rId30"/>
  </p:handoutMasterIdLst>
  <p:sldIdLst>
    <p:sldId id="265" r:id="rId6"/>
    <p:sldId id="284" r:id="rId7"/>
    <p:sldId id="286" r:id="rId8"/>
    <p:sldId id="306" r:id="rId9"/>
    <p:sldId id="293" r:id="rId10"/>
    <p:sldId id="320" r:id="rId11"/>
    <p:sldId id="322" r:id="rId12"/>
    <p:sldId id="285" r:id="rId13"/>
    <p:sldId id="287" r:id="rId14"/>
    <p:sldId id="291" r:id="rId15"/>
    <p:sldId id="292" r:id="rId16"/>
    <p:sldId id="294" r:id="rId17"/>
    <p:sldId id="297" r:id="rId18"/>
    <p:sldId id="301" r:id="rId19"/>
    <p:sldId id="314" r:id="rId20"/>
    <p:sldId id="315" r:id="rId21"/>
    <p:sldId id="323" r:id="rId22"/>
    <p:sldId id="326" r:id="rId23"/>
    <p:sldId id="325" r:id="rId24"/>
    <p:sldId id="324" r:id="rId25"/>
    <p:sldId id="316" r:id="rId26"/>
    <p:sldId id="318" r:id="rId27"/>
    <p:sldId id="317" r:id="rId2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gonçalves" initials="L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 autoAdjust="0"/>
    <p:restoredTop sz="76298" autoAdjust="0"/>
  </p:normalViewPr>
  <p:slideViewPr>
    <p:cSldViewPr snapToGrid="0" showGuides="1">
      <p:cViewPr varScale="1">
        <p:scale>
          <a:sx n="62" d="100"/>
          <a:sy n="62" d="100"/>
        </p:scale>
        <p:origin x="13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0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40699-5DBD-42E2-9B13-E56A38D80B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FA17BC3F-581B-40AF-ADEF-E8E50A5D6568}">
      <dgm:prSet phldrT="[Text]"/>
      <dgm:spPr/>
      <dgm:t>
        <a:bodyPr/>
        <a:lstStyle/>
        <a:p>
          <a:r>
            <a:rPr lang="pt-PT" noProof="0" dirty="0"/>
            <a:t>Mobilidade</a:t>
          </a:r>
        </a:p>
      </dgm:t>
    </dgm:pt>
    <dgm:pt modelId="{B36ED96B-30C2-4549-B351-B34E4CAD7185}" type="parTrans" cxnId="{C50B949C-C290-4476-A4B2-82CE77F27294}">
      <dgm:prSet/>
      <dgm:spPr/>
      <dgm:t>
        <a:bodyPr/>
        <a:lstStyle/>
        <a:p>
          <a:endParaRPr lang="pt-PT"/>
        </a:p>
      </dgm:t>
    </dgm:pt>
    <dgm:pt modelId="{452B1A5C-12BB-4547-AE58-AAD800AA340F}" type="sibTrans" cxnId="{C50B949C-C290-4476-A4B2-82CE77F27294}">
      <dgm:prSet/>
      <dgm:spPr/>
      <dgm:t>
        <a:bodyPr/>
        <a:lstStyle/>
        <a:p>
          <a:endParaRPr lang="pt-PT"/>
        </a:p>
      </dgm:t>
    </dgm:pt>
    <dgm:pt modelId="{13AB5D08-D67E-490F-8AE5-05D805EE8FC7}">
      <dgm:prSet phldrT="[Text]"/>
      <dgm:spPr/>
      <dgm:t>
        <a:bodyPr/>
        <a:lstStyle/>
        <a:p>
          <a:r>
            <a:rPr lang="pt-PT" noProof="0" dirty="0"/>
            <a:t>Tempo perdido em trânsito</a:t>
          </a:r>
          <a:endParaRPr lang="pt-PT" b="0" noProof="0" dirty="0"/>
        </a:p>
      </dgm:t>
    </dgm:pt>
    <dgm:pt modelId="{BA19C1E2-D238-47A8-AFAE-B54561BDAB9B}" type="parTrans" cxnId="{3215B225-CB56-41E2-A8AB-EF83A8732111}">
      <dgm:prSet/>
      <dgm:spPr/>
      <dgm:t>
        <a:bodyPr/>
        <a:lstStyle/>
        <a:p>
          <a:endParaRPr lang="pt-PT"/>
        </a:p>
      </dgm:t>
    </dgm:pt>
    <dgm:pt modelId="{EC39FDC2-A36A-40D9-BF9E-46EAD9A77A0C}" type="sibTrans" cxnId="{3215B225-CB56-41E2-A8AB-EF83A8732111}">
      <dgm:prSet/>
      <dgm:spPr/>
      <dgm:t>
        <a:bodyPr/>
        <a:lstStyle/>
        <a:p>
          <a:endParaRPr lang="pt-PT"/>
        </a:p>
      </dgm:t>
    </dgm:pt>
    <dgm:pt modelId="{EBC7307B-3F21-417B-8A01-019CAC7298A5}">
      <dgm:prSet phldrT="[Text]"/>
      <dgm:spPr/>
      <dgm:t>
        <a:bodyPr/>
        <a:lstStyle/>
        <a:p>
          <a:r>
            <a:rPr lang="pt-PT" noProof="0" dirty="0"/>
            <a:t>Meio ambiente</a:t>
          </a:r>
        </a:p>
      </dgm:t>
    </dgm:pt>
    <dgm:pt modelId="{A0939212-5F61-4D44-AB76-CFE2DB0D80FD}" type="parTrans" cxnId="{5775097C-C604-4C73-8448-BDB8DA9305F2}">
      <dgm:prSet/>
      <dgm:spPr/>
      <dgm:t>
        <a:bodyPr/>
        <a:lstStyle/>
        <a:p>
          <a:endParaRPr lang="pt-PT"/>
        </a:p>
      </dgm:t>
    </dgm:pt>
    <dgm:pt modelId="{E0048808-F2DB-4904-B82B-16E9C714F2C5}" type="sibTrans" cxnId="{5775097C-C604-4C73-8448-BDB8DA9305F2}">
      <dgm:prSet/>
      <dgm:spPr/>
      <dgm:t>
        <a:bodyPr/>
        <a:lstStyle/>
        <a:p>
          <a:endParaRPr lang="pt-PT"/>
        </a:p>
      </dgm:t>
    </dgm:pt>
    <dgm:pt modelId="{91ECFD0D-0EEF-4DB1-99C7-40384AB82244}">
      <dgm:prSet phldrT="[Text]"/>
      <dgm:spPr/>
      <dgm:t>
        <a:bodyPr/>
        <a:lstStyle/>
        <a:p>
          <a:r>
            <a:rPr lang="pt-PT" noProof="0" dirty="0"/>
            <a:t>Emissão de gases pelos veículos parados no trânsito</a:t>
          </a:r>
        </a:p>
      </dgm:t>
    </dgm:pt>
    <dgm:pt modelId="{4A4C98A4-B065-49AF-93B5-2591C7704786}" type="parTrans" cxnId="{122201E0-B383-4A20-B987-0081AFFF07BA}">
      <dgm:prSet/>
      <dgm:spPr/>
      <dgm:t>
        <a:bodyPr/>
        <a:lstStyle/>
        <a:p>
          <a:endParaRPr lang="pt-PT"/>
        </a:p>
      </dgm:t>
    </dgm:pt>
    <dgm:pt modelId="{6280DABA-268F-4E5E-9C06-6CDE5961126C}" type="sibTrans" cxnId="{122201E0-B383-4A20-B987-0081AFFF07BA}">
      <dgm:prSet/>
      <dgm:spPr/>
      <dgm:t>
        <a:bodyPr/>
        <a:lstStyle/>
        <a:p>
          <a:endParaRPr lang="pt-PT"/>
        </a:p>
      </dgm:t>
    </dgm:pt>
    <dgm:pt modelId="{B0C5931A-12C6-4F3B-B3A8-D422956F171B}">
      <dgm:prSet phldrT="[Text]"/>
      <dgm:spPr/>
      <dgm:t>
        <a:bodyPr/>
        <a:lstStyle/>
        <a:p>
          <a:r>
            <a:rPr lang="pt-PT" noProof="0" dirty="0"/>
            <a:t>Segurança rodoviária</a:t>
          </a:r>
        </a:p>
      </dgm:t>
    </dgm:pt>
    <dgm:pt modelId="{B77FD525-F96B-46A9-9E13-A8EE5020924C}" type="parTrans" cxnId="{4AFCF43C-5B77-49E4-BE19-F106D18D2E4E}">
      <dgm:prSet/>
      <dgm:spPr/>
      <dgm:t>
        <a:bodyPr/>
        <a:lstStyle/>
        <a:p>
          <a:endParaRPr lang="pt-PT"/>
        </a:p>
      </dgm:t>
    </dgm:pt>
    <dgm:pt modelId="{DA106FEF-AF85-496B-B623-1E9FCC163A7F}" type="sibTrans" cxnId="{4AFCF43C-5B77-49E4-BE19-F106D18D2E4E}">
      <dgm:prSet/>
      <dgm:spPr/>
      <dgm:t>
        <a:bodyPr/>
        <a:lstStyle/>
        <a:p>
          <a:endParaRPr lang="pt-PT"/>
        </a:p>
      </dgm:t>
    </dgm:pt>
    <dgm:pt modelId="{488EBDE2-F4BA-404A-B74B-FCA4C7D2666D}">
      <dgm:prSet phldrT="[Text]"/>
      <dgm:spPr/>
      <dgm:t>
        <a:bodyPr/>
        <a:lstStyle/>
        <a:p>
          <a:r>
            <a:rPr lang="pt-PT" b="0" noProof="0" dirty="0"/>
            <a:t>34416 de acidentes de viação em Portugal no ano 2017</a:t>
          </a:r>
          <a:endParaRPr lang="pt-PT" dirty="0"/>
        </a:p>
      </dgm:t>
    </dgm:pt>
    <dgm:pt modelId="{F901CCE4-25E3-4C07-8EC0-1B54FA943380}" type="parTrans" cxnId="{79F52FD1-0A4B-4ED6-8813-DD3CDB2F02CF}">
      <dgm:prSet/>
      <dgm:spPr/>
      <dgm:t>
        <a:bodyPr/>
        <a:lstStyle/>
        <a:p>
          <a:endParaRPr lang="pt-PT"/>
        </a:p>
      </dgm:t>
    </dgm:pt>
    <dgm:pt modelId="{D5AA4DC5-03A2-4A06-9C84-2F0EB8CABFFB}" type="sibTrans" cxnId="{79F52FD1-0A4B-4ED6-8813-DD3CDB2F02CF}">
      <dgm:prSet/>
      <dgm:spPr/>
      <dgm:t>
        <a:bodyPr/>
        <a:lstStyle/>
        <a:p>
          <a:endParaRPr lang="pt-PT"/>
        </a:p>
      </dgm:t>
    </dgm:pt>
    <dgm:pt modelId="{128E042B-A1FD-41F2-BAFE-42405AF3F7B3}">
      <dgm:prSet/>
      <dgm:spPr/>
      <dgm:t>
        <a:bodyPr/>
        <a:lstStyle/>
        <a:p>
          <a:r>
            <a:rPr lang="pt-PT" b="0" noProof="0" dirty="0"/>
            <a:t>44496 vítimas</a:t>
          </a:r>
          <a:endParaRPr lang="pt-PT" b="0" noProof="0" dirty="0">
            <a:effectLst/>
          </a:endParaRPr>
        </a:p>
      </dgm:t>
    </dgm:pt>
    <dgm:pt modelId="{F26DE4F4-7D0F-44C3-B2B1-4F5FC67229DA}" type="parTrans" cxnId="{6125A165-7D86-42D5-A845-5B5D15AD77B1}">
      <dgm:prSet/>
      <dgm:spPr/>
      <dgm:t>
        <a:bodyPr/>
        <a:lstStyle/>
        <a:p>
          <a:endParaRPr lang="pt-PT"/>
        </a:p>
      </dgm:t>
    </dgm:pt>
    <dgm:pt modelId="{3ACC2304-AD1D-423F-82F1-926319150468}" type="sibTrans" cxnId="{6125A165-7D86-42D5-A845-5B5D15AD77B1}">
      <dgm:prSet/>
      <dgm:spPr/>
      <dgm:t>
        <a:bodyPr/>
        <a:lstStyle/>
        <a:p>
          <a:endParaRPr lang="pt-PT"/>
        </a:p>
      </dgm:t>
    </dgm:pt>
    <dgm:pt modelId="{37134BE3-5877-4648-8730-A4A7BDD30FD7}">
      <dgm:prSet/>
      <dgm:spPr/>
      <dgm:t>
        <a:bodyPr/>
        <a:lstStyle/>
        <a:p>
          <a:r>
            <a:rPr lang="pt-PT" b="0" noProof="0" dirty="0">
              <a:effectLst/>
            </a:rPr>
            <a:t>2198 feridos graves</a:t>
          </a:r>
        </a:p>
      </dgm:t>
    </dgm:pt>
    <dgm:pt modelId="{1AACE027-9DB8-43C5-A76E-45058D7F99E3}" type="parTrans" cxnId="{4DB7782D-E131-40EE-B47D-60C0C1364D60}">
      <dgm:prSet/>
      <dgm:spPr/>
      <dgm:t>
        <a:bodyPr/>
        <a:lstStyle/>
        <a:p>
          <a:endParaRPr lang="en-GB"/>
        </a:p>
      </dgm:t>
    </dgm:pt>
    <dgm:pt modelId="{CC8AB383-11CD-4F2A-9F8F-A369EBCF96ED}" type="sibTrans" cxnId="{4DB7782D-E131-40EE-B47D-60C0C1364D60}">
      <dgm:prSet/>
      <dgm:spPr/>
      <dgm:t>
        <a:bodyPr/>
        <a:lstStyle/>
        <a:p>
          <a:endParaRPr lang="en-GB"/>
        </a:p>
      </dgm:t>
    </dgm:pt>
    <dgm:pt modelId="{BC289139-3957-4908-AE93-211540EBF382}">
      <dgm:prSet/>
      <dgm:spPr/>
      <dgm:t>
        <a:bodyPr/>
        <a:lstStyle/>
        <a:p>
          <a:r>
            <a:rPr lang="pt-PT" b="0" noProof="0" dirty="0">
              <a:effectLst/>
            </a:rPr>
            <a:t>510 vítimas mortais</a:t>
          </a:r>
        </a:p>
      </dgm:t>
    </dgm:pt>
    <dgm:pt modelId="{28F9A69F-585F-4350-A251-6861B1794972}" type="parTrans" cxnId="{177E726C-A70F-4CE2-A49C-C74BD291FCD2}">
      <dgm:prSet/>
      <dgm:spPr/>
      <dgm:t>
        <a:bodyPr/>
        <a:lstStyle/>
        <a:p>
          <a:endParaRPr lang="en-GB"/>
        </a:p>
      </dgm:t>
    </dgm:pt>
    <dgm:pt modelId="{1D1315E3-CBCC-4936-8BA9-ECE32BA014D6}" type="sibTrans" cxnId="{177E726C-A70F-4CE2-A49C-C74BD291FCD2}">
      <dgm:prSet/>
      <dgm:spPr/>
      <dgm:t>
        <a:bodyPr/>
        <a:lstStyle/>
        <a:p>
          <a:endParaRPr lang="en-GB"/>
        </a:p>
      </dgm:t>
    </dgm:pt>
    <dgm:pt modelId="{70105493-34F1-41BC-BE02-63F92C648B37}" type="pres">
      <dgm:prSet presAssocID="{90F40699-5DBD-42E2-9B13-E56A38D80B35}" presName="linear" presStyleCnt="0">
        <dgm:presLayoutVars>
          <dgm:animLvl val="lvl"/>
          <dgm:resizeHandles val="exact"/>
        </dgm:presLayoutVars>
      </dgm:prSet>
      <dgm:spPr/>
    </dgm:pt>
    <dgm:pt modelId="{F4FD9CDB-056A-4086-9962-744B3E274D08}" type="pres">
      <dgm:prSet presAssocID="{FA17BC3F-581B-40AF-ADEF-E8E50A5D65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4A54E3-86AE-44E5-85EA-49018AA15D36}" type="pres">
      <dgm:prSet presAssocID="{FA17BC3F-581B-40AF-ADEF-E8E50A5D6568}" presName="childText" presStyleLbl="revTx" presStyleIdx="0" presStyleCnt="3">
        <dgm:presLayoutVars>
          <dgm:bulletEnabled val="1"/>
        </dgm:presLayoutVars>
      </dgm:prSet>
      <dgm:spPr/>
    </dgm:pt>
    <dgm:pt modelId="{F2CFA0DF-5DA0-4B0A-BD79-8333C13065D5}" type="pres">
      <dgm:prSet presAssocID="{EBC7307B-3F21-417B-8A01-019CAC7298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E44199-730C-4A1F-85F1-1D483ECD60F3}" type="pres">
      <dgm:prSet presAssocID="{EBC7307B-3F21-417B-8A01-019CAC7298A5}" presName="childText" presStyleLbl="revTx" presStyleIdx="1" presStyleCnt="3">
        <dgm:presLayoutVars>
          <dgm:bulletEnabled val="1"/>
        </dgm:presLayoutVars>
      </dgm:prSet>
      <dgm:spPr/>
    </dgm:pt>
    <dgm:pt modelId="{A5573413-2C15-4CBA-A5DB-01BACC2B75C0}" type="pres">
      <dgm:prSet presAssocID="{B0C5931A-12C6-4F3B-B3A8-D422956F17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7E17EA9-F0C5-45A9-A785-BC2875E07353}" type="pres">
      <dgm:prSet presAssocID="{B0C5931A-12C6-4F3B-B3A8-D422956F171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9804707-0179-46CE-8366-C3AE989A248E}" type="presOf" srcId="{BC289139-3957-4908-AE93-211540EBF382}" destId="{07E17EA9-F0C5-45A9-A785-BC2875E07353}" srcOrd="0" destOrd="3" presId="urn:microsoft.com/office/officeart/2005/8/layout/vList2"/>
    <dgm:cxn modelId="{E787BA14-24E8-47E9-8F08-AC0DFE9596D7}" type="presOf" srcId="{128E042B-A1FD-41F2-BAFE-42405AF3F7B3}" destId="{07E17EA9-F0C5-45A9-A785-BC2875E07353}" srcOrd="0" destOrd="1" presId="urn:microsoft.com/office/officeart/2005/8/layout/vList2"/>
    <dgm:cxn modelId="{3215B225-CB56-41E2-A8AB-EF83A8732111}" srcId="{FA17BC3F-581B-40AF-ADEF-E8E50A5D6568}" destId="{13AB5D08-D67E-490F-8AE5-05D805EE8FC7}" srcOrd="0" destOrd="0" parTransId="{BA19C1E2-D238-47A8-AFAE-B54561BDAB9B}" sibTransId="{EC39FDC2-A36A-40D9-BF9E-46EAD9A77A0C}"/>
    <dgm:cxn modelId="{4DB7782D-E131-40EE-B47D-60C0C1364D60}" srcId="{B0C5931A-12C6-4F3B-B3A8-D422956F171B}" destId="{37134BE3-5877-4648-8730-A4A7BDD30FD7}" srcOrd="2" destOrd="0" parTransId="{1AACE027-9DB8-43C5-A76E-45058D7F99E3}" sibTransId="{CC8AB383-11CD-4F2A-9F8F-A369EBCF96ED}"/>
    <dgm:cxn modelId="{4AFCF43C-5B77-49E4-BE19-F106D18D2E4E}" srcId="{90F40699-5DBD-42E2-9B13-E56A38D80B35}" destId="{B0C5931A-12C6-4F3B-B3A8-D422956F171B}" srcOrd="2" destOrd="0" parTransId="{B77FD525-F96B-46A9-9E13-A8EE5020924C}" sibTransId="{DA106FEF-AF85-496B-B623-1E9FCC163A7F}"/>
    <dgm:cxn modelId="{6125A165-7D86-42D5-A845-5B5D15AD77B1}" srcId="{B0C5931A-12C6-4F3B-B3A8-D422956F171B}" destId="{128E042B-A1FD-41F2-BAFE-42405AF3F7B3}" srcOrd="1" destOrd="0" parTransId="{F26DE4F4-7D0F-44C3-B2B1-4F5FC67229DA}" sibTransId="{3ACC2304-AD1D-423F-82F1-926319150468}"/>
    <dgm:cxn modelId="{177E726C-A70F-4CE2-A49C-C74BD291FCD2}" srcId="{B0C5931A-12C6-4F3B-B3A8-D422956F171B}" destId="{BC289139-3957-4908-AE93-211540EBF382}" srcOrd="3" destOrd="0" parTransId="{28F9A69F-585F-4350-A251-6861B1794972}" sibTransId="{1D1315E3-CBCC-4936-8BA9-ECE32BA014D6}"/>
    <dgm:cxn modelId="{D393E154-606C-4C07-A33C-1873C5A134EA}" type="presOf" srcId="{91ECFD0D-0EEF-4DB1-99C7-40384AB82244}" destId="{B0E44199-730C-4A1F-85F1-1D483ECD60F3}" srcOrd="0" destOrd="0" presId="urn:microsoft.com/office/officeart/2005/8/layout/vList2"/>
    <dgm:cxn modelId="{712D2657-4AD7-42A3-BAC0-19335D6B44C1}" type="presOf" srcId="{13AB5D08-D67E-490F-8AE5-05D805EE8FC7}" destId="{BD4A54E3-86AE-44E5-85EA-49018AA15D36}" srcOrd="0" destOrd="0" presId="urn:microsoft.com/office/officeart/2005/8/layout/vList2"/>
    <dgm:cxn modelId="{5775097C-C604-4C73-8448-BDB8DA9305F2}" srcId="{90F40699-5DBD-42E2-9B13-E56A38D80B35}" destId="{EBC7307B-3F21-417B-8A01-019CAC7298A5}" srcOrd="1" destOrd="0" parTransId="{A0939212-5F61-4D44-AB76-CFE2DB0D80FD}" sibTransId="{E0048808-F2DB-4904-B82B-16E9C714F2C5}"/>
    <dgm:cxn modelId="{F98DD18C-2304-43A1-89AE-6C024C69DB9F}" type="presOf" srcId="{37134BE3-5877-4648-8730-A4A7BDD30FD7}" destId="{07E17EA9-F0C5-45A9-A785-BC2875E07353}" srcOrd="0" destOrd="2" presId="urn:microsoft.com/office/officeart/2005/8/layout/vList2"/>
    <dgm:cxn modelId="{B45A1190-9481-46DA-8C17-F09765851CDB}" type="presOf" srcId="{EBC7307B-3F21-417B-8A01-019CAC7298A5}" destId="{F2CFA0DF-5DA0-4B0A-BD79-8333C13065D5}" srcOrd="0" destOrd="0" presId="urn:microsoft.com/office/officeart/2005/8/layout/vList2"/>
    <dgm:cxn modelId="{5FD9BE90-0244-4500-B971-E0CC4889B96B}" type="presOf" srcId="{488EBDE2-F4BA-404A-B74B-FCA4C7D2666D}" destId="{07E17EA9-F0C5-45A9-A785-BC2875E07353}" srcOrd="0" destOrd="0" presId="urn:microsoft.com/office/officeart/2005/8/layout/vList2"/>
    <dgm:cxn modelId="{C50B949C-C290-4476-A4B2-82CE77F27294}" srcId="{90F40699-5DBD-42E2-9B13-E56A38D80B35}" destId="{FA17BC3F-581B-40AF-ADEF-E8E50A5D6568}" srcOrd="0" destOrd="0" parTransId="{B36ED96B-30C2-4549-B351-B34E4CAD7185}" sibTransId="{452B1A5C-12BB-4547-AE58-AAD800AA340F}"/>
    <dgm:cxn modelId="{127C76A2-1ECD-4CEA-B1D9-032989B5ACAA}" type="presOf" srcId="{90F40699-5DBD-42E2-9B13-E56A38D80B35}" destId="{70105493-34F1-41BC-BE02-63F92C648B37}" srcOrd="0" destOrd="0" presId="urn:microsoft.com/office/officeart/2005/8/layout/vList2"/>
    <dgm:cxn modelId="{3A27F4A9-C2EC-45B9-9ECB-1ABA6D578AF1}" type="presOf" srcId="{FA17BC3F-581B-40AF-ADEF-E8E50A5D6568}" destId="{F4FD9CDB-056A-4086-9962-744B3E274D08}" srcOrd="0" destOrd="0" presId="urn:microsoft.com/office/officeart/2005/8/layout/vList2"/>
    <dgm:cxn modelId="{79F52FD1-0A4B-4ED6-8813-DD3CDB2F02CF}" srcId="{B0C5931A-12C6-4F3B-B3A8-D422956F171B}" destId="{488EBDE2-F4BA-404A-B74B-FCA4C7D2666D}" srcOrd="0" destOrd="0" parTransId="{F901CCE4-25E3-4C07-8EC0-1B54FA943380}" sibTransId="{D5AA4DC5-03A2-4A06-9C84-2F0EB8CABFFB}"/>
    <dgm:cxn modelId="{122201E0-B383-4A20-B987-0081AFFF07BA}" srcId="{EBC7307B-3F21-417B-8A01-019CAC7298A5}" destId="{91ECFD0D-0EEF-4DB1-99C7-40384AB82244}" srcOrd="0" destOrd="0" parTransId="{4A4C98A4-B065-49AF-93B5-2591C7704786}" sibTransId="{6280DABA-268F-4E5E-9C06-6CDE5961126C}"/>
    <dgm:cxn modelId="{C4CDCCEC-B7A7-4480-AEC3-95EE1AEB8940}" type="presOf" srcId="{B0C5931A-12C6-4F3B-B3A8-D422956F171B}" destId="{A5573413-2C15-4CBA-A5DB-01BACC2B75C0}" srcOrd="0" destOrd="0" presId="urn:microsoft.com/office/officeart/2005/8/layout/vList2"/>
    <dgm:cxn modelId="{3C748D72-3496-4A99-B471-0F192838C568}" type="presParOf" srcId="{70105493-34F1-41BC-BE02-63F92C648B37}" destId="{F4FD9CDB-056A-4086-9962-744B3E274D08}" srcOrd="0" destOrd="0" presId="urn:microsoft.com/office/officeart/2005/8/layout/vList2"/>
    <dgm:cxn modelId="{063A9BDD-89A0-467A-862D-1DA7B8F52875}" type="presParOf" srcId="{70105493-34F1-41BC-BE02-63F92C648B37}" destId="{BD4A54E3-86AE-44E5-85EA-49018AA15D36}" srcOrd="1" destOrd="0" presId="urn:microsoft.com/office/officeart/2005/8/layout/vList2"/>
    <dgm:cxn modelId="{7CA4EDA6-264C-463C-BDB5-FFC0927EF827}" type="presParOf" srcId="{70105493-34F1-41BC-BE02-63F92C648B37}" destId="{F2CFA0DF-5DA0-4B0A-BD79-8333C13065D5}" srcOrd="2" destOrd="0" presId="urn:microsoft.com/office/officeart/2005/8/layout/vList2"/>
    <dgm:cxn modelId="{5416EB9A-C84D-4457-8C83-E8CAED53A9DE}" type="presParOf" srcId="{70105493-34F1-41BC-BE02-63F92C648B37}" destId="{B0E44199-730C-4A1F-85F1-1D483ECD60F3}" srcOrd="3" destOrd="0" presId="urn:microsoft.com/office/officeart/2005/8/layout/vList2"/>
    <dgm:cxn modelId="{1F46DD44-7CCE-45A3-81FF-13C7AC4A11A8}" type="presParOf" srcId="{70105493-34F1-41BC-BE02-63F92C648B37}" destId="{A5573413-2C15-4CBA-A5DB-01BACC2B75C0}" srcOrd="4" destOrd="0" presId="urn:microsoft.com/office/officeart/2005/8/layout/vList2"/>
    <dgm:cxn modelId="{95032AB7-1BA3-4468-A352-784387C61421}" type="presParOf" srcId="{70105493-34F1-41BC-BE02-63F92C648B37}" destId="{07E17EA9-F0C5-45A9-A785-BC2875E0735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E3AC99-0A88-4DF4-941E-022586AB24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14B9F8A-1DB8-4CA5-A9AE-5E30D8A2CEB8}">
      <dgm:prSet phldrT="[Text]"/>
      <dgm:spPr/>
      <dgm:t>
        <a:bodyPr/>
        <a:lstStyle/>
        <a:p>
          <a:r>
            <a:rPr lang="pt-PT" dirty="0"/>
            <a:t>Passiva</a:t>
          </a:r>
        </a:p>
      </dgm:t>
    </dgm:pt>
    <dgm:pt modelId="{372BA12F-AED6-49F4-A11A-9307ECE10622}" type="parTrans" cxnId="{39D6B543-37AB-4C30-80EC-921213F83AD3}">
      <dgm:prSet/>
      <dgm:spPr/>
      <dgm:t>
        <a:bodyPr/>
        <a:lstStyle/>
        <a:p>
          <a:endParaRPr lang="pt-PT"/>
        </a:p>
      </dgm:t>
    </dgm:pt>
    <dgm:pt modelId="{14B5E6B4-CDF5-4296-8F24-DF05442FDB47}" type="sibTrans" cxnId="{39D6B543-37AB-4C30-80EC-921213F83AD3}">
      <dgm:prSet/>
      <dgm:spPr/>
      <dgm:t>
        <a:bodyPr/>
        <a:lstStyle/>
        <a:p>
          <a:endParaRPr lang="pt-PT"/>
        </a:p>
      </dgm:t>
    </dgm:pt>
    <dgm:pt modelId="{0CF7514C-FC53-464A-8C90-3EFE8C8DEB64}">
      <dgm:prSet phldrT="[Text]"/>
      <dgm:spPr/>
      <dgm:t>
        <a:bodyPr/>
        <a:lstStyle/>
        <a:p>
          <a:r>
            <a:rPr lang="pt-PT" dirty="0"/>
            <a:t>Ativa</a:t>
          </a:r>
        </a:p>
      </dgm:t>
    </dgm:pt>
    <dgm:pt modelId="{CF0338D1-A063-4C64-A9AC-5C0A79D70FA6}" type="parTrans" cxnId="{7FFE9FCE-BF5B-4B80-96BD-75F45E676E06}">
      <dgm:prSet/>
      <dgm:spPr/>
      <dgm:t>
        <a:bodyPr/>
        <a:lstStyle/>
        <a:p>
          <a:endParaRPr lang="pt-PT"/>
        </a:p>
      </dgm:t>
    </dgm:pt>
    <dgm:pt modelId="{8ADB1CFC-1601-4272-A06D-B3CE6BA008F9}" type="sibTrans" cxnId="{7FFE9FCE-BF5B-4B80-96BD-75F45E676E06}">
      <dgm:prSet/>
      <dgm:spPr/>
      <dgm:t>
        <a:bodyPr/>
        <a:lstStyle/>
        <a:p>
          <a:endParaRPr lang="pt-PT"/>
        </a:p>
      </dgm:t>
    </dgm:pt>
    <dgm:pt modelId="{3068769A-FC93-4995-BEE5-F31DADFF0095}">
      <dgm:prSet phldrT="[Text]"/>
      <dgm:spPr/>
      <dgm:t>
        <a:bodyPr/>
        <a:lstStyle/>
        <a:p>
          <a:r>
            <a:rPr lang="pt-PT" dirty="0"/>
            <a:t>Proativa</a:t>
          </a:r>
        </a:p>
      </dgm:t>
    </dgm:pt>
    <dgm:pt modelId="{68A32C16-3C41-489B-B39B-A7A43487572D}" type="parTrans" cxnId="{8400E908-1F64-4D00-8BE1-EFAE016B7155}">
      <dgm:prSet/>
      <dgm:spPr/>
      <dgm:t>
        <a:bodyPr/>
        <a:lstStyle/>
        <a:p>
          <a:endParaRPr lang="pt-PT"/>
        </a:p>
      </dgm:t>
    </dgm:pt>
    <dgm:pt modelId="{2227D93D-218F-4A8E-B254-3FBE0D730D01}" type="sibTrans" cxnId="{8400E908-1F64-4D00-8BE1-EFAE016B7155}">
      <dgm:prSet/>
      <dgm:spPr/>
      <dgm:t>
        <a:bodyPr/>
        <a:lstStyle/>
        <a:p>
          <a:endParaRPr lang="pt-PT"/>
        </a:p>
      </dgm:t>
    </dgm:pt>
    <dgm:pt modelId="{34DB829A-BF6A-4081-BDF2-43C4C2BD4367}" type="pres">
      <dgm:prSet presAssocID="{16E3AC99-0A88-4DF4-941E-022586AB243A}" presName="CompostProcess" presStyleCnt="0">
        <dgm:presLayoutVars>
          <dgm:dir/>
          <dgm:resizeHandles val="exact"/>
        </dgm:presLayoutVars>
      </dgm:prSet>
      <dgm:spPr/>
    </dgm:pt>
    <dgm:pt modelId="{BEE74129-9879-446D-BE27-738D4DFF60E4}" type="pres">
      <dgm:prSet presAssocID="{16E3AC99-0A88-4DF4-941E-022586AB243A}" presName="arrow" presStyleLbl="bgShp" presStyleIdx="0" presStyleCnt="1"/>
      <dgm:spPr/>
    </dgm:pt>
    <dgm:pt modelId="{978C844C-4371-4977-833D-2FD79936CE65}" type="pres">
      <dgm:prSet presAssocID="{16E3AC99-0A88-4DF4-941E-022586AB243A}" presName="linearProcess" presStyleCnt="0"/>
      <dgm:spPr/>
    </dgm:pt>
    <dgm:pt modelId="{4903A5E9-24C0-4EA5-9594-58CBDFE4554E}" type="pres">
      <dgm:prSet presAssocID="{F14B9F8A-1DB8-4CA5-A9AE-5E30D8A2CEB8}" presName="textNode" presStyleLbl="node1" presStyleIdx="0" presStyleCnt="3">
        <dgm:presLayoutVars>
          <dgm:bulletEnabled val="1"/>
        </dgm:presLayoutVars>
      </dgm:prSet>
      <dgm:spPr/>
    </dgm:pt>
    <dgm:pt modelId="{EEF2DC39-48D0-4441-9A76-8DE88CFC5542}" type="pres">
      <dgm:prSet presAssocID="{14B5E6B4-CDF5-4296-8F24-DF05442FDB47}" presName="sibTrans" presStyleCnt="0"/>
      <dgm:spPr/>
    </dgm:pt>
    <dgm:pt modelId="{F3FDA263-D2D6-4582-8D54-854AE8F6BB38}" type="pres">
      <dgm:prSet presAssocID="{0CF7514C-FC53-464A-8C90-3EFE8C8DEB64}" presName="textNode" presStyleLbl="node1" presStyleIdx="1" presStyleCnt="3">
        <dgm:presLayoutVars>
          <dgm:bulletEnabled val="1"/>
        </dgm:presLayoutVars>
      </dgm:prSet>
      <dgm:spPr/>
    </dgm:pt>
    <dgm:pt modelId="{56FB8C81-5F35-4892-AA59-8BE8758F5762}" type="pres">
      <dgm:prSet presAssocID="{8ADB1CFC-1601-4272-A06D-B3CE6BA008F9}" presName="sibTrans" presStyleCnt="0"/>
      <dgm:spPr/>
    </dgm:pt>
    <dgm:pt modelId="{6D7EAF8E-8A9B-4207-BE15-93B347A91B66}" type="pres">
      <dgm:prSet presAssocID="{3068769A-FC93-4995-BEE5-F31DADFF0095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400E908-1F64-4D00-8BE1-EFAE016B7155}" srcId="{16E3AC99-0A88-4DF4-941E-022586AB243A}" destId="{3068769A-FC93-4995-BEE5-F31DADFF0095}" srcOrd="2" destOrd="0" parTransId="{68A32C16-3C41-489B-B39B-A7A43487572D}" sibTransId="{2227D93D-218F-4A8E-B254-3FBE0D730D01}"/>
    <dgm:cxn modelId="{09FD2231-BCA0-4547-944D-63E282A0FCBE}" type="presOf" srcId="{F14B9F8A-1DB8-4CA5-A9AE-5E30D8A2CEB8}" destId="{4903A5E9-24C0-4EA5-9594-58CBDFE4554E}" srcOrd="0" destOrd="0" presId="urn:microsoft.com/office/officeart/2005/8/layout/hProcess9"/>
    <dgm:cxn modelId="{03712A3D-80A9-48F7-A45F-D7A1340E6B94}" type="presOf" srcId="{0CF7514C-FC53-464A-8C90-3EFE8C8DEB64}" destId="{F3FDA263-D2D6-4582-8D54-854AE8F6BB38}" srcOrd="0" destOrd="0" presId="urn:microsoft.com/office/officeart/2005/8/layout/hProcess9"/>
    <dgm:cxn modelId="{39D6B543-37AB-4C30-80EC-921213F83AD3}" srcId="{16E3AC99-0A88-4DF4-941E-022586AB243A}" destId="{F14B9F8A-1DB8-4CA5-A9AE-5E30D8A2CEB8}" srcOrd="0" destOrd="0" parTransId="{372BA12F-AED6-49F4-A11A-9307ECE10622}" sibTransId="{14B5E6B4-CDF5-4296-8F24-DF05442FDB47}"/>
    <dgm:cxn modelId="{3153E04F-FF12-487D-828C-9AFF2CF587E7}" type="presOf" srcId="{16E3AC99-0A88-4DF4-941E-022586AB243A}" destId="{34DB829A-BF6A-4081-BDF2-43C4C2BD4367}" srcOrd="0" destOrd="0" presId="urn:microsoft.com/office/officeart/2005/8/layout/hProcess9"/>
    <dgm:cxn modelId="{7FFE9FCE-BF5B-4B80-96BD-75F45E676E06}" srcId="{16E3AC99-0A88-4DF4-941E-022586AB243A}" destId="{0CF7514C-FC53-464A-8C90-3EFE8C8DEB64}" srcOrd="1" destOrd="0" parTransId="{CF0338D1-A063-4C64-A9AC-5C0A79D70FA6}" sibTransId="{8ADB1CFC-1601-4272-A06D-B3CE6BA008F9}"/>
    <dgm:cxn modelId="{DACF59E0-1982-4CF3-838F-109E677A22E8}" type="presOf" srcId="{3068769A-FC93-4995-BEE5-F31DADFF0095}" destId="{6D7EAF8E-8A9B-4207-BE15-93B347A91B66}" srcOrd="0" destOrd="0" presId="urn:microsoft.com/office/officeart/2005/8/layout/hProcess9"/>
    <dgm:cxn modelId="{F673D74E-A224-42F6-BA87-EC94A49EE102}" type="presParOf" srcId="{34DB829A-BF6A-4081-BDF2-43C4C2BD4367}" destId="{BEE74129-9879-446D-BE27-738D4DFF60E4}" srcOrd="0" destOrd="0" presId="urn:microsoft.com/office/officeart/2005/8/layout/hProcess9"/>
    <dgm:cxn modelId="{F48EB91C-4EF8-4E3E-A954-C5FF72284878}" type="presParOf" srcId="{34DB829A-BF6A-4081-BDF2-43C4C2BD4367}" destId="{978C844C-4371-4977-833D-2FD79936CE65}" srcOrd="1" destOrd="0" presId="urn:microsoft.com/office/officeart/2005/8/layout/hProcess9"/>
    <dgm:cxn modelId="{69AB6F90-3507-4157-8E54-7F4A3D751F84}" type="presParOf" srcId="{978C844C-4371-4977-833D-2FD79936CE65}" destId="{4903A5E9-24C0-4EA5-9594-58CBDFE4554E}" srcOrd="0" destOrd="0" presId="urn:microsoft.com/office/officeart/2005/8/layout/hProcess9"/>
    <dgm:cxn modelId="{E4A63788-F498-4D3A-8D84-1618EFCF496F}" type="presParOf" srcId="{978C844C-4371-4977-833D-2FD79936CE65}" destId="{EEF2DC39-48D0-4441-9A76-8DE88CFC5542}" srcOrd="1" destOrd="0" presId="urn:microsoft.com/office/officeart/2005/8/layout/hProcess9"/>
    <dgm:cxn modelId="{C330E364-A1E3-46FF-B54B-45B23FB92F28}" type="presParOf" srcId="{978C844C-4371-4977-833D-2FD79936CE65}" destId="{F3FDA263-D2D6-4582-8D54-854AE8F6BB38}" srcOrd="2" destOrd="0" presId="urn:microsoft.com/office/officeart/2005/8/layout/hProcess9"/>
    <dgm:cxn modelId="{BD884484-1A95-436C-B334-529EE44EDA64}" type="presParOf" srcId="{978C844C-4371-4977-833D-2FD79936CE65}" destId="{56FB8C81-5F35-4892-AA59-8BE8758F5762}" srcOrd="3" destOrd="0" presId="urn:microsoft.com/office/officeart/2005/8/layout/hProcess9"/>
    <dgm:cxn modelId="{6E04B197-7FD0-46FA-A157-7BF480A9448B}" type="presParOf" srcId="{978C844C-4371-4977-833D-2FD79936CE65}" destId="{6D7EAF8E-8A9B-4207-BE15-93B347A91B6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4C485-7F40-4449-A48E-AC18FC6AD9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1F5C5D11-9A41-4357-AA3A-BB664B046D48}">
      <dgm:prSet phldrT="[Text]" custT="1"/>
      <dgm:spPr/>
      <dgm:t>
        <a:bodyPr/>
        <a:lstStyle/>
        <a:p>
          <a:r>
            <a:rPr lang="pt-PT" sz="3600" dirty="0"/>
            <a:t>Solução PKI Europeia proposta pela ETSI</a:t>
          </a:r>
          <a:endParaRPr lang="pt-PT" sz="3900" dirty="0"/>
        </a:p>
      </dgm:t>
    </dgm:pt>
    <dgm:pt modelId="{57601D6C-0DB9-4AA3-8E21-DB915BE9043B}" type="parTrans" cxnId="{8974DFFF-354D-40CA-A999-DF3ED4C31455}">
      <dgm:prSet/>
      <dgm:spPr/>
      <dgm:t>
        <a:bodyPr/>
        <a:lstStyle/>
        <a:p>
          <a:endParaRPr lang="pt-PT"/>
        </a:p>
      </dgm:t>
    </dgm:pt>
    <dgm:pt modelId="{2468D1E9-BDB2-4D1C-BD86-DE2017CA932B}" type="sibTrans" cxnId="{8974DFFF-354D-40CA-A999-DF3ED4C31455}">
      <dgm:prSet/>
      <dgm:spPr/>
      <dgm:t>
        <a:bodyPr/>
        <a:lstStyle/>
        <a:p>
          <a:endParaRPr lang="pt-PT"/>
        </a:p>
      </dgm:t>
    </dgm:pt>
    <dgm:pt modelId="{7BD8931C-2A36-456D-8B57-BC5B2CA944A0}">
      <dgm:prSet phldrT="[Text]" phldr="1"/>
      <dgm:spPr/>
      <dgm:t>
        <a:bodyPr/>
        <a:lstStyle/>
        <a:p>
          <a:endParaRPr lang="pt-PT" dirty="0"/>
        </a:p>
      </dgm:t>
    </dgm:pt>
    <dgm:pt modelId="{E908B02A-45D3-409A-820C-97CA1F07145C}" type="parTrans" cxnId="{E89CDB8A-9511-468B-B898-B40608888AAE}">
      <dgm:prSet/>
      <dgm:spPr/>
      <dgm:t>
        <a:bodyPr/>
        <a:lstStyle/>
        <a:p>
          <a:endParaRPr lang="pt-PT"/>
        </a:p>
      </dgm:t>
    </dgm:pt>
    <dgm:pt modelId="{113F640C-CE3E-4796-94E2-D8BC7B7C5318}" type="sibTrans" cxnId="{E89CDB8A-9511-468B-B898-B40608888AAE}">
      <dgm:prSet/>
      <dgm:spPr/>
      <dgm:t>
        <a:bodyPr/>
        <a:lstStyle/>
        <a:p>
          <a:endParaRPr lang="pt-PT"/>
        </a:p>
      </dgm:t>
    </dgm:pt>
    <dgm:pt modelId="{D0A88587-8D1A-4D7F-8334-132D9B62BBEE}">
      <dgm:prSet phldrT="[Text]" custT="1"/>
      <dgm:spPr/>
      <dgm:t>
        <a:bodyPr/>
        <a:lstStyle/>
        <a:p>
          <a:r>
            <a:rPr lang="pt-PT" sz="3600" dirty="0"/>
            <a:t>Estandardização de mensagens e certificados </a:t>
          </a:r>
        </a:p>
      </dgm:t>
    </dgm:pt>
    <dgm:pt modelId="{2B318905-0969-4CC2-BA52-C1F230BD162C}" type="parTrans" cxnId="{F3BE428B-400F-4EF4-B33C-72B54FEB62D9}">
      <dgm:prSet/>
      <dgm:spPr/>
      <dgm:t>
        <a:bodyPr/>
        <a:lstStyle/>
        <a:p>
          <a:endParaRPr lang="pt-PT"/>
        </a:p>
      </dgm:t>
    </dgm:pt>
    <dgm:pt modelId="{D818EC24-6619-4F91-9959-9114E35AAB82}" type="sibTrans" cxnId="{F3BE428B-400F-4EF4-B33C-72B54FEB62D9}">
      <dgm:prSet/>
      <dgm:spPr/>
      <dgm:t>
        <a:bodyPr/>
        <a:lstStyle/>
        <a:p>
          <a:endParaRPr lang="pt-PT"/>
        </a:p>
      </dgm:t>
    </dgm:pt>
    <dgm:pt modelId="{C971C799-B413-4148-8406-48134D7D8B90}">
      <dgm:prSet phldrT="[Text]" phldr="1"/>
      <dgm:spPr/>
      <dgm:t>
        <a:bodyPr/>
        <a:lstStyle/>
        <a:p>
          <a:endParaRPr lang="pt-PT"/>
        </a:p>
      </dgm:t>
    </dgm:pt>
    <dgm:pt modelId="{9461BA16-B3B3-445E-A68B-BB12592816C4}" type="parTrans" cxnId="{85B99846-40AE-4B66-9F23-257885BF9433}">
      <dgm:prSet/>
      <dgm:spPr/>
      <dgm:t>
        <a:bodyPr/>
        <a:lstStyle/>
        <a:p>
          <a:endParaRPr lang="pt-PT"/>
        </a:p>
      </dgm:t>
    </dgm:pt>
    <dgm:pt modelId="{B5E3F870-0702-4C76-8A7F-4AE58D8C2CB5}" type="sibTrans" cxnId="{85B99846-40AE-4B66-9F23-257885BF9433}">
      <dgm:prSet/>
      <dgm:spPr/>
      <dgm:t>
        <a:bodyPr/>
        <a:lstStyle/>
        <a:p>
          <a:endParaRPr lang="pt-PT"/>
        </a:p>
      </dgm:t>
    </dgm:pt>
    <dgm:pt modelId="{A7C9EB92-1850-4D0D-B73B-C2FE4B690181}" type="pres">
      <dgm:prSet presAssocID="{4774C485-7F40-4449-A48E-AC18FC6AD9F3}" presName="linear" presStyleCnt="0">
        <dgm:presLayoutVars>
          <dgm:animLvl val="lvl"/>
          <dgm:resizeHandles val="exact"/>
        </dgm:presLayoutVars>
      </dgm:prSet>
      <dgm:spPr/>
    </dgm:pt>
    <dgm:pt modelId="{AE6FC753-0730-41CC-9CAC-D8ECB6EA7C23}" type="pres">
      <dgm:prSet presAssocID="{1F5C5D11-9A41-4357-AA3A-BB664B046D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D1B7AC-18C5-4492-AE36-2BECA59DC8CA}" type="pres">
      <dgm:prSet presAssocID="{1F5C5D11-9A41-4357-AA3A-BB664B046D48}" presName="childText" presStyleLbl="revTx" presStyleIdx="0" presStyleCnt="2">
        <dgm:presLayoutVars>
          <dgm:bulletEnabled val="1"/>
        </dgm:presLayoutVars>
      </dgm:prSet>
      <dgm:spPr/>
    </dgm:pt>
    <dgm:pt modelId="{0654460C-79A6-4410-8964-121E05DB0F1D}" type="pres">
      <dgm:prSet presAssocID="{D0A88587-8D1A-4D7F-8334-132D9B62BBE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6E07C4-13AE-4C3D-87BA-BFFFC30CFC68}" type="pres">
      <dgm:prSet presAssocID="{D0A88587-8D1A-4D7F-8334-132D9B62BBE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5B99846-40AE-4B66-9F23-257885BF9433}" srcId="{D0A88587-8D1A-4D7F-8334-132D9B62BBEE}" destId="{C971C799-B413-4148-8406-48134D7D8B90}" srcOrd="0" destOrd="0" parTransId="{9461BA16-B3B3-445E-A68B-BB12592816C4}" sibTransId="{B5E3F870-0702-4C76-8A7F-4AE58D8C2CB5}"/>
    <dgm:cxn modelId="{E89CDB8A-9511-468B-B898-B40608888AAE}" srcId="{1F5C5D11-9A41-4357-AA3A-BB664B046D48}" destId="{7BD8931C-2A36-456D-8B57-BC5B2CA944A0}" srcOrd="0" destOrd="0" parTransId="{E908B02A-45D3-409A-820C-97CA1F07145C}" sibTransId="{113F640C-CE3E-4796-94E2-D8BC7B7C5318}"/>
    <dgm:cxn modelId="{F3BE428B-400F-4EF4-B33C-72B54FEB62D9}" srcId="{4774C485-7F40-4449-A48E-AC18FC6AD9F3}" destId="{D0A88587-8D1A-4D7F-8334-132D9B62BBEE}" srcOrd="1" destOrd="0" parTransId="{2B318905-0969-4CC2-BA52-C1F230BD162C}" sibTransId="{D818EC24-6619-4F91-9959-9114E35AAB82}"/>
    <dgm:cxn modelId="{3377D2AA-9E0A-4DF4-90AE-D2701359D198}" type="presOf" srcId="{4774C485-7F40-4449-A48E-AC18FC6AD9F3}" destId="{A7C9EB92-1850-4D0D-B73B-C2FE4B690181}" srcOrd="0" destOrd="0" presId="urn:microsoft.com/office/officeart/2005/8/layout/vList2"/>
    <dgm:cxn modelId="{BFC0DEAC-4CA6-4FD6-BD03-D804BA828B20}" type="presOf" srcId="{1F5C5D11-9A41-4357-AA3A-BB664B046D48}" destId="{AE6FC753-0730-41CC-9CAC-D8ECB6EA7C23}" srcOrd="0" destOrd="0" presId="urn:microsoft.com/office/officeart/2005/8/layout/vList2"/>
    <dgm:cxn modelId="{61F6CDAF-CB92-4EE0-AB64-7558B67CA975}" type="presOf" srcId="{7BD8931C-2A36-456D-8B57-BC5B2CA944A0}" destId="{CCD1B7AC-18C5-4492-AE36-2BECA59DC8CA}" srcOrd="0" destOrd="0" presId="urn:microsoft.com/office/officeart/2005/8/layout/vList2"/>
    <dgm:cxn modelId="{83D3FBD0-63DE-4386-8C80-EE710C3A1E23}" type="presOf" srcId="{C971C799-B413-4148-8406-48134D7D8B90}" destId="{C16E07C4-13AE-4C3D-87BA-BFFFC30CFC68}" srcOrd="0" destOrd="0" presId="urn:microsoft.com/office/officeart/2005/8/layout/vList2"/>
    <dgm:cxn modelId="{6692C5E3-4166-4A24-BA4A-4934DF459FC4}" type="presOf" srcId="{D0A88587-8D1A-4D7F-8334-132D9B62BBEE}" destId="{0654460C-79A6-4410-8964-121E05DB0F1D}" srcOrd="0" destOrd="0" presId="urn:microsoft.com/office/officeart/2005/8/layout/vList2"/>
    <dgm:cxn modelId="{8974DFFF-354D-40CA-A999-DF3ED4C31455}" srcId="{4774C485-7F40-4449-A48E-AC18FC6AD9F3}" destId="{1F5C5D11-9A41-4357-AA3A-BB664B046D48}" srcOrd="0" destOrd="0" parTransId="{57601D6C-0DB9-4AA3-8E21-DB915BE9043B}" sibTransId="{2468D1E9-BDB2-4D1C-BD86-DE2017CA932B}"/>
    <dgm:cxn modelId="{A4B28EBA-51D1-4F81-A1A4-03E69F4BB1BE}" type="presParOf" srcId="{A7C9EB92-1850-4D0D-B73B-C2FE4B690181}" destId="{AE6FC753-0730-41CC-9CAC-D8ECB6EA7C23}" srcOrd="0" destOrd="0" presId="urn:microsoft.com/office/officeart/2005/8/layout/vList2"/>
    <dgm:cxn modelId="{FFA6DCD2-91A6-4969-BB8F-B4A7AE264DE9}" type="presParOf" srcId="{A7C9EB92-1850-4D0D-B73B-C2FE4B690181}" destId="{CCD1B7AC-18C5-4492-AE36-2BECA59DC8CA}" srcOrd="1" destOrd="0" presId="urn:microsoft.com/office/officeart/2005/8/layout/vList2"/>
    <dgm:cxn modelId="{A6D14F2E-403C-4D18-9915-AA34D5B1D6D2}" type="presParOf" srcId="{A7C9EB92-1850-4D0D-B73B-C2FE4B690181}" destId="{0654460C-79A6-4410-8964-121E05DB0F1D}" srcOrd="2" destOrd="0" presId="urn:microsoft.com/office/officeart/2005/8/layout/vList2"/>
    <dgm:cxn modelId="{0F44758D-6690-4DF4-853F-9B9A9F2B96A2}" type="presParOf" srcId="{A7C9EB92-1850-4D0D-B73B-C2FE4B690181}" destId="{C16E07C4-13AE-4C3D-87BA-BFFFC30CFC6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D9CDB-056A-4086-9962-744B3E274D08}">
      <dsp:nvSpPr>
        <dsp:cNvPr id="0" name=""/>
        <dsp:cNvSpPr/>
      </dsp:nvSpPr>
      <dsp:spPr>
        <a:xfrm>
          <a:off x="0" y="65125"/>
          <a:ext cx="83693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Mobilidade</a:t>
          </a:r>
        </a:p>
      </dsp:txBody>
      <dsp:txXfrm>
        <a:off x="32784" y="97909"/>
        <a:ext cx="8303732" cy="606012"/>
      </dsp:txXfrm>
    </dsp:sp>
    <dsp:sp modelId="{BD4A54E3-86AE-44E5-85EA-49018AA15D36}">
      <dsp:nvSpPr>
        <dsp:cNvPr id="0" name=""/>
        <dsp:cNvSpPr/>
      </dsp:nvSpPr>
      <dsp:spPr>
        <a:xfrm>
          <a:off x="0" y="736705"/>
          <a:ext cx="83693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200" kern="1200" noProof="0" dirty="0"/>
            <a:t>Tempo perdido em trânsito</a:t>
          </a:r>
          <a:endParaRPr lang="pt-PT" sz="2200" b="0" kern="1200" noProof="0" dirty="0"/>
        </a:p>
      </dsp:txBody>
      <dsp:txXfrm>
        <a:off x="0" y="736705"/>
        <a:ext cx="8369300" cy="463680"/>
      </dsp:txXfrm>
    </dsp:sp>
    <dsp:sp modelId="{F2CFA0DF-5DA0-4B0A-BD79-8333C13065D5}">
      <dsp:nvSpPr>
        <dsp:cNvPr id="0" name=""/>
        <dsp:cNvSpPr/>
      </dsp:nvSpPr>
      <dsp:spPr>
        <a:xfrm>
          <a:off x="0" y="1200386"/>
          <a:ext cx="83693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Meio ambiente</a:t>
          </a:r>
        </a:p>
      </dsp:txBody>
      <dsp:txXfrm>
        <a:off x="32784" y="1233170"/>
        <a:ext cx="8303732" cy="606012"/>
      </dsp:txXfrm>
    </dsp:sp>
    <dsp:sp modelId="{B0E44199-730C-4A1F-85F1-1D483ECD60F3}">
      <dsp:nvSpPr>
        <dsp:cNvPr id="0" name=""/>
        <dsp:cNvSpPr/>
      </dsp:nvSpPr>
      <dsp:spPr>
        <a:xfrm>
          <a:off x="0" y="1871966"/>
          <a:ext cx="83693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200" kern="1200" noProof="0" dirty="0"/>
            <a:t>Emissão de gases pelos veículos parados no trânsito</a:t>
          </a:r>
        </a:p>
      </dsp:txBody>
      <dsp:txXfrm>
        <a:off x="0" y="1871966"/>
        <a:ext cx="8369300" cy="463680"/>
      </dsp:txXfrm>
    </dsp:sp>
    <dsp:sp modelId="{A5573413-2C15-4CBA-A5DB-01BACC2B75C0}">
      <dsp:nvSpPr>
        <dsp:cNvPr id="0" name=""/>
        <dsp:cNvSpPr/>
      </dsp:nvSpPr>
      <dsp:spPr>
        <a:xfrm>
          <a:off x="0" y="2335646"/>
          <a:ext cx="83693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 noProof="0" dirty="0"/>
            <a:t>Segurança rodoviária</a:t>
          </a:r>
        </a:p>
      </dsp:txBody>
      <dsp:txXfrm>
        <a:off x="32784" y="2368430"/>
        <a:ext cx="8303732" cy="606012"/>
      </dsp:txXfrm>
    </dsp:sp>
    <dsp:sp modelId="{07E17EA9-F0C5-45A9-A785-BC2875E07353}">
      <dsp:nvSpPr>
        <dsp:cNvPr id="0" name=""/>
        <dsp:cNvSpPr/>
      </dsp:nvSpPr>
      <dsp:spPr>
        <a:xfrm>
          <a:off x="0" y="3007226"/>
          <a:ext cx="8369300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72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200" b="0" kern="1200" noProof="0" dirty="0"/>
            <a:t>34416 de acidentes de viação em Portugal no ano 2017</a:t>
          </a:r>
          <a:endParaRPr lang="pt-PT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200" b="0" kern="1200" noProof="0" dirty="0"/>
            <a:t>44496 vítimas</a:t>
          </a:r>
          <a:endParaRPr lang="pt-PT" sz="2200" b="0" kern="1200" noProof="0" dirty="0">
            <a:effectLst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200" b="0" kern="1200" noProof="0" dirty="0">
              <a:effectLst/>
            </a:rPr>
            <a:t>2198 feridos graves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200" b="0" kern="1200" noProof="0" dirty="0">
              <a:effectLst/>
            </a:rPr>
            <a:t>510 vítimas mortais</a:t>
          </a:r>
        </a:p>
      </dsp:txBody>
      <dsp:txXfrm>
        <a:off x="0" y="3007226"/>
        <a:ext cx="8369300" cy="150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74129-9879-446D-BE27-738D4DFF60E4}">
      <dsp:nvSpPr>
        <dsp:cNvPr id="0" name=""/>
        <dsp:cNvSpPr/>
      </dsp:nvSpPr>
      <dsp:spPr>
        <a:xfrm>
          <a:off x="355609" y="0"/>
          <a:ext cx="4030246" cy="150730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3A5E9-24C0-4EA5-9594-58CBDFE4554E}">
      <dsp:nvSpPr>
        <dsp:cNvPr id="0" name=""/>
        <dsp:cNvSpPr/>
      </dsp:nvSpPr>
      <dsp:spPr>
        <a:xfrm>
          <a:off x="117610" y="452191"/>
          <a:ext cx="1422439" cy="602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Passiva</a:t>
          </a:r>
        </a:p>
      </dsp:txBody>
      <dsp:txXfrm>
        <a:off x="147042" y="481623"/>
        <a:ext cx="1363575" cy="544058"/>
      </dsp:txXfrm>
    </dsp:sp>
    <dsp:sp modelId="{F3FDA263-D2D6-4582-8D54-854AE8F6BB38}">
      <dsp:nvSpPr>
        <dsp:cNvPr id="0" name=""/>
        <dsp:cNvSpPr/>
      </dsp:nvSpPr>
      <dsp:spPr>
        <a:xfrm>
          <a:off x="1659513" y="452191"/>
          <a:ext cx="1422439" cy="602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Ativa</a:t>
          </a:r>
        </a:p>
      </dsp:txBody>
      <dsp:txXfrm>
        <a:off x="1688945" y="481623"/>
        <a:ext cx="1363575" cy="544058"/>
      </dsp:txXfrm>
    </dsp:sp>
    <dsp:sp modelId="{6D7EAF8E-8A9B-4207-BE15-93B347A91B66}">
      <dsp:nvSpPr>
        <dsp:cNvPr id="0" name=""/>
        <dsp:cNvSpPr/>
      </dsp:nvSpPr>
      <dsp:spPr>
        <a:xfrm>
          <a:off x="3201415" y="452191"/>
          <a:ext cx="1422439" cy="602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Proativa</a:t>
          </a:r>
        </a:p>
      </dsp:txBody>
      <dsp:txXfrm>
        <a:off x="3230847" y="481623"/>
        <a:ext cx="1363575" cy="544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FC753-0730-41CC-9CAC-D8ECB6EA7C23}">
      <dsp:nvSpPr>
        <dsp:cNvPr id="0" name=""/>
        <dsp:cNvSpPr/>
      </dsp:nvSpPr>
      <dsp:spPr>
        <a:xfrm>
          <a:off x="0" y="13343"/>
          <a:ext cx="6604000" cy="1426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/>
            <a:t>Solução PKI Europeia proposta pela ETSI</a:t>
          </a:r>
          <a:endParaRPr lang="pt-PT" sz="3900" kern="1200" dirty="0"/>
        </a:p>
      </dsp:txBody>
      <dsp:txXfrm>
        <a:off x="69623" y="82966"/>
        <a:ext cx="6464754" cy="1286983"/>
      </dsp:txXfrm>
    </dsp:sp>
    <dsp:sp modelId="{CCD1B7AC-18C5-4492-AE36-2BECA59DC8CA}">
      <dsp:nvSpPr>
        <dsp:cNvPr id="0" name=""/>
        <dsp:cNvSpPr/>
      </dsp:nvSpPr>
      <dsp:spPr>
        <a:xfrm>
          <a:off x="0" y="1439573"/>
          <a:ext cx="66040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77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PT" sz="3600" kern="1200" dirty="0"/>
        </a:p>
      </dsp:txBody>
      <dsp:txXfrm>
        <a:off x="0" y="1439573"/>
        <a:ext cx="6604000" cy="761760"/>
      </dsp:txXfrm>
    </dsp:sp>
    <dsp:sp modelId="{0654460C-79A6-4410-8964-121E05DB0F1D}">
      <dsp:nvSpPr>
        <dsp:cNvPr id="0" name=""/>
        <dsp:cNvSpPr/>
      </dsp:nvSpPr>
      <dsp:spPr>
        <a:xfrm>
          <a:off x="0" y="2201333"/>
          <a:ext cx="6604000" cy="1426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dirty="0"/>
            <a:t>Estandardização de mensagens e certificados </a:t>
          </a:r>
        </a:p>
      </dsp:txBody>
      <dsp:txXfrm>
        <a:off x="69623" y="2270956"/>
        <a:ext cx="6464754" cy="1286983"/>
      </dsp:txXfrm>
    </dsp:sp>
    <dsp:sp modelId="{C16E07C4-13AE-4C3D-87BA-BFFFC30CFC68}">
      <dsp:nvSpPr>
        <dsp:cNvPr id="0" name=""/>
        <dsp:cNvSpPr/>
      </dsp:nvSpPr>
      <dsp:spPr>
        <a:xfrm>
          <a:off x="0" y="3627563"/>
          <a:ext cx="66040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77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PT" sz="3600" kern="1200"/>
        </a:p>
      </dsp:txBody>
      <dsp:txXfrm>
        <a:off x="0" y="3627563"/>
        <a:ext cx="6604000" cy="76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EE0D8B-80F2-428D-B233-D7ABAA2FD72E}" type="datetime1">
              <a:rPr lang="pt-PT" smtClean="0"/>
              <a:t>20/11/2019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EC8EFB-6364-4830-B8AD-FDEF93D0A777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Comunicação entre veículos e coisas,  este termo refere-se à transferência de informação entre veículos e qualquer outra entidade que os possa afetar. Por exemplo, outros veículos, sinalização de estrada, pedestres etc. Esta tese pretende estudar o estado da arte da tecnologia de um ponto de vista da vista </a:t>
            </a:r>
            <a:r>
              <a:rPr lang="pt-PT" dirty="0" err="1"/>
              <a:t>cibersegurança</a:t>
            </a:r>
            <a:r>
              <a:rPr lang="pt-PT" dirty="0"/>
              <a:t> e desenvolver um sistema V2X.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PT" smtClean="0"/>
              <a:t>1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760F36-952B-4F25-8911-BA3D0EAD37F9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251B549E-6955-4931-9BFF-E17D23088975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8B96E83-CB15-4636-866E-47288BE1A4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99981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Um</a:t>
            </a:r>
            <a:r>
              <a:rPr lang="pt-PT" baseline="0" dirty="0"/>
              <a:t> dos principais temas é garantir a privacidade dos utilizadores.</a:t>
            </a:r>
          </a:p>
          <a:p>
            <a:endParaRPr lang="pt-PT" baseline="0" dirty="0"/>
          </a:p>
          <a:p>
            <a:r>
              <a:rPr lang="pt-PT" baseline="0" dirty="0"/>
              <a:t>Os certificados utilizados para V2X não podem conter informação que identifique o veiculo ou condutor. Ou seja certificados pseudónimos </a:t>
            </a:r>
          </a:p>
          <a:p>
            <a:endParaRPr lang="pt-PT" baseline="0" dirty="0"/>
          </a:p>
          <a:p>
            <a:r>
              <a:rPr lang="pt-PT" baseline="0" dirty="0"/>
              <a:t>Para dificultar a vida a possíveis atacantes, os veículos guardam um conjunto de certificados pseudónimos, e depois à medida que vão andando vão trocando de certificado para autenticar as suas mensagens.  </a:t>
            </a:r>
          </a:p>
          <a:p>
            <a:endParaRPr lang="pt-PT" baseline="0" dirty="0"/>
          </a:p>
          <a:p>
            <a:endParaRPr lang="pt-PT" baseline="0" dirty="0"/>
          </a:p>
          <a:p>
            <a:r>
              <a:rPr lang="pt-PT" baseline="0" dirty="0"/>
              <a:t>Assim mesmo que um atacante consiga mapear um pseudónimo a um veículo só consegue seguir o rasto enquanto o veículo usa esse certificado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10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2966557-354B-4BBF-B190-22587A15BCB5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E0837B7B-50B3-447C-AB28-C778F46489C0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92EC76E-7E30-49F2-8461-C4DD9AAE28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36768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Agora vamos ver de formas </a:t>
            </a:r>
            <a:r>
              <a:rPr lang="pt-PT" baseline="0" dirty="0"/>
              <a:t>geral funcionamento da PKI </a:t>
            </a:r>
            <a:r>
              <a:rPr lang="pt-PT" baseline="0" dirty="0" err="1"/>
              <a:t>Europeira</a:t>
            </a:r>
            <a:r>
              <a:rPr lang="pt-PT" baseline="0" dirty="0"/>
              <a:t> e também das mensagens V2X já estandardizadas pela ETSI na europa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11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B2A1A1F-6510-4EF4-8385-9424CFB99BB5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7A62F29F-AD1A-4E2D-829D-45A2583248A3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B0BF8E6-0FC6-4409-88AE-1370CA559E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41908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Na PKI da ETSI </a:t>
            </a:r>
          </a:p>
          <a:p>
            <a:r>
              <a:rPr lang="pt-PT" dirty="0"/>
              <a:t>Primeiro assumimos que só temos o veiculo</a:t>
            </a:r>
            <a:r>
              <a:rPr lang="pt-PT" baseline="0" dirty="0"/>
              <a:t>, o veículo tem que ser inicializado com toda a informação da PKI, que será a sua base de confiança, e identificadores únicos para que consiga fazer pedidos de certificados</a:t>
            </a:r>
          </a:p>
          <a:p>
            <a:endParaRPr lang="pt-PT" u="sng" baseline="0" dirty="0"/>
          </a:p>
          <a:p>
            <a:r>
              <a:rPr lang="pt-PT" baseline="0" dirty="0"/>
              <a:t>Com o veiculo inicializado é possível fazer o pedido de registo enviado o seu identificador para a EA.</a:t>
            </a:r>
          </a:p>
          <a:p>
            <a:endParaRPr lang="pt-PT" baseline="0" dirty="0"/>
          </a:p>
          <a:p>
            <a:r>
              <a:rPr lang="pt-PT" baseline="0" dirty="0"/>
              <a:t>Com o seu certificado de registo o veículo já pode pedir os seus certificados </a:t>
            </a:r>
            <a:r>
              <a:rPr lang="pt-PT" baseline="0" dirty="0" err="1"/>
              <a:t>pseudonimos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12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F0B65A5-D587-41B5-A451-EAF69F42B55D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5D1277F6-C3F8-457E-9987-B7D0EEDBB384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7B8158-072F-4F3A-BE3D-F37480230F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17798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/>
              <a:t>Existem 2 tipos de mensagens v2x que já estão definidas pelos standards da ETSI.</a:t>
            </a:r>
          </a:p>
          <a:p>
            <a:r>
              <a:rPr lang="pt-PT" baseline="0" dirty="0" err="1"/>
              <a:t>Cooeprative</a:t>
            </a:r>
            <a:r>
              <a:rPr lang="pt-PT" baseline="0" dirty="0"/>
              <a:t> </a:t>
            </a:r>
            <a:r>
              <a:rPr lang="pt-PT" baseline="0" dirty="0" err="1"/>
              <a:t>awarenss</a:t>
            </a:r>
            <a:r>
              <a:rPr lang="pt-PT" baseline="0" dirty="0"/>
              <a:t> </a:t>
            </a:r>
            <a:r>
              <a:rPr lang="pt-PT" baseline="0" dirty="0" err="1"/>
              <a:t>messages</a:t>
            </a:r>
            <a:r>
              <a:rPr lang="pt-PT" baseline="0" dirty="0"/>
              <a:t> funcionam como uma espécie de radar</a:t>
            </a:r>
          </a:p>
          <a:p>
            <a:r>
              <a:rPr lang="pt-PT" baseline="0" dirty="0"/>
              <a:t>Cada veiculo envia periodicamente uma CAM para todos os veículos na sua proximidade contento a sua velocidade, tamanho, posição e outros fatores dinâmicos relacionados coma sua presença na estrada</a:t>
            </a:r>
          </a:p>
          <a:p>
            <a:r>
              <a:rPr lang="pt-PT" baseline="0" dirty="0" err="1"/>
              <a:t>Decentralized</a:t>
            </a:r>
            <a:r>
              <a:rPr lang="pt-PT" baseline="0" dirty="0"/>
              <a:t> </a:t>
            </a:r>
            <a:r>
              <a:rPr lang="pt-PT" baseline="0" dirty="0" err="1"/>
              <a:t>environmental</a:t>
            </a:r>
            <a:r>
              <a:rPr lang="pt-PT" baseline="0" dirty="0"/>
              <a:t> </a:t>
            </a:r>
            <a:r>
              <a:rPr lang="pt-PT" baseline="0" dirty="0" err="1"/>
              <a:t>notification</a:t>
            </a:r>
            <a:r>
              <a:rPr lang="pt-PT" baseline="0" dirty="0"/>
              <a:t> são mensagens assíncronas que enviadas pelos veículos quando encontram algum perigo na estrada (ex. acidente).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13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9A1AAD-7770-4676-B3EE-5E5B7A3D2AF0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A9DDB812-B548-4522-B7DC-3910EAD926B6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D96320-863E-4DE2-8B65-CD8B07794C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21884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Vamos entrar agora no nosso sistema desenvolvido, vamos começar pela sua arquitetura</a:t>
            </a:r>
          </a:p>
          <a:p>
            <a:r>
              <a:rPr lang="pt-PT" dirty="0"/>
              <a:t>Como podemos ver pela imagem ele pode ser dividido em 2 partes, o PKI Manager como servidor e o </a:t>
            </a:r>
            <a:r>
              <a:rPr lang="pt-PT" dirty="0" err="1"/>
              <a:t>vehicle</a:t>
            </a:r>
            <a:r>
              <a:rPr lang="pt-PT" dirty="0"/>
              <a:t> Manager como cliente.</a:t>
            </a:r>
          </a:p>
          <a:p>
            <a:endParaRPr lang="pt-PT" dirty="0"/>
          </a:p>
          <a:p>
            <a:r>
              <a:rPr lang="pt-PT" dirty="0"/>
              <a:t>O Servidor contém um </a:t>
            </a:r>
            <a:r>
              <a:rPr lang="pt-PT" dirty="0" err="1"/>
              <a:t>backoffice</a:t>
            </a:r>
            <a:r>
              <a:rPr lang="pt-PT" dirty="0"/>
              <a:t> que é uma aplicação web que permite a um administrador criar uma PKI veicular através da criação de chaves, certificados e Cas. A PKI é baseada na PKI Europeia e contem </a:t>
            </a:r>
            <a:r>
              <a:rPr lang="pt-PT" dirty="0" err="1"/>
              <a:t>Roots</a:t>
            </a:r>
            <a:r>
              <a:rPr lang="pt-PT" dirty="0"/>
              <a:t>, </a:t>
            </a:r>
            <a:r>
              <a:rPr lang="pt-PT" dirty="0" err="1"/>
              <a:t>enrollment</a:t>
            </a:r>
            <a:r>
              <a:rPr lang="pt-PT" dirty="0"/>
              <a:t> Cas e </a:t>
            </a:r>
            <a:r>
              <a:rPr lang="pt-PT" dirty="0" err="1"/>
              <a:t>authorization</a:t>
            </a:r>
            <a:r>
              <a:rPr lang="pt-PT" dirty="0"/>
              <a:t> Cas.   Esta PKI está ligada a uma base de dados e a um </a:t>
            </a:r>
            <a:r>
              <a:rPr lang="pt-PT" dirty="0" err="1"/>
              <a:t>keystore</a:t>
            </a:r>
            <a:r>
              <a:rPr lang="pt-PT" dirty="0"/>
              <a:t> para garantir a </a:t>
            </a:r>
            <a:r>
              <a:rPr lang="pt-PT" dirty="0" err="1"/>
              <a:t>presistencia</a:t>
            </a:r>
            <a:r>
              <a:rPr lang="pt-PT" dirty="0"/>
              <a:t> dos seus dados.</a:t>
            </a:r>
          </a:p>
          <a:p>
            <a:r>
              <a:rPr lang="pt-PT" dirty="0"/>
              <a:t>Para que o </a:t>
            </a:r>
            <a:r>
              <a:rPr lang="pt-PT" dirty="0" err="1"/>
              <a:t>backoffice</a:t>
            </a:r>
            <a:r>
              <a:rPr lang="pt-PT" dirty="0"/>
              <a:t> consiga efetivamente gerar PKI de acordo com os standards da ETSI, ele está ligado à V2X </a:t>
            </a:r>
            <a:r>
              <a:rPr lang="pt-PT" dirty="0" err="1"/>
              <a:t>Library</a:t>
            </a:r>
            <a:r>
              <a:rPr lang="pt-PT" dirty="0"/>
              <a:t> que é o componente que implementa os standards. Esta biblioteca é baseada num projeto já existente, no qual nós atualizamos para ficar de acordo com as versões mais recentes.</a:t>
            </a:r>
          </a:p>
          <a:p>
            <a:r>
              <a:rPr lang="pt-PT" dirty="0"/>
              <a:t>Depois temos o RA </a:t>
            </a:r>
            <a:r>
              <a:rPr lang="pt-PT" dirty="0" err="1"/>
              <a:t>service</a:t>
            </a:r>
            <a:r>
              <a:rPr lang="pt-PT" dirty="0"/>
              <a:t> que é API do servidor. É através deste componente que os veículos comunicam com a PKI para pedirem certificados, através dos serviços de </a:t>
            </a:r>
            <a:r>
              <a:rPr lang="pt-PT" dirty="0" err="1"/>
              <a:t>configuration</a:t>
            </a:r>
            <a:r>
              <a:rPr lang="pt-PT" dirty="0"/>
              <a:t>, </a:t>
            </a:r>
            <a:r>
              <a:rPr lang="pt-PT" dirty="0" err="1"/>
              <a:t>enollment</a:t>
            </a:r>
            <a:r>
              <a:rPr lang="pt-PT" dirty="0"/>
              <a:t> e </a:t>
            </a:r>
            <a:r>
              <a:rPr lang="pt-PT" dirty="0" err="1"/>
              <a:t>authorization</a:t>
            </a:r>
            <a:r>
              <a:rPr lang="pt-PT" dirty="0"/>
              <a:t>.</a:t>
            </a:r>
          </a:p>
          <a:p>
            <a:r>
              <a:rPr lang="pt-PT" dirty="0"/>
              <a:t>Finalmente no </a:t>
            </a:r>
            <a:r>
              <a:rPr lang="pt-PT" dirty="0" err="1"/>
              <a:t>Vehicle</a:t>
            </a:r>
            <a:r>
              <a:rPr lang="pt-PT" dirty="0"/>
              <a:t> Manager, aqui temos a geração de veículos que depois no modulo de V2X </a:t>
            </a:r>
            <a:r>
              <a:rPr lang="pt-PT" dirty="0" err="1"/>
              <a:t>communication</a:t>
            </a:r>
            <a:r>
              <a:rPr lang="pt-PT" dirty="0"/>
              <a:t> pedem os certificados através de HTTS e comunicam entre si. </a:t>
            </a:r>
          </a:p>
          <a:p>
            <a:r>
              <a:rPr lang="pt-PT" dirty="0"/>
              <a:t>(a V2X </a:t>
            </a:r>
            <a:r>
              <a:rPr lang="pt-PT" dirty="0" err="1"/>
              <a:t>library</a:t>
            </a:r>
            <a:r>
              <a:rPr lang="pt-PT" dirty="0"/>
              <a:t> é usada pelos veículos para gerar chaves , pedidos de certificados e mensagens V2X)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rtl="0"/>
            <a:fld id="{DFEC8EFB-6364-4830-B8AD-FDEF93D0A777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PT" noProof="0" smtClean="0"/>
              <a:t>14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56418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Agora que já vimos as componentes do sistema vamos ver o protocolo. Ou seja, do ponto de vista dos veículos como é que eles pedem certificados através do nosso RA </a:t>
            </a:r>
            <a:r>
              <a:rPr lang="pt-PT" dirty="0" err="1"/>
              <a:t>Service</a:t>
            </a:r>
            <a:r>
              <a:rPr lang="pt-PT" dirty="0"/>
              <a:t>.</a:t>
            </a:r>
            <a:endParaRPr lang="pt-PT" u="sng" dirty="0"/>
          </a:p>
          <a:p>
            <a:r>
              <a:rPr lang="pt-PT" u="sng" dirty="0"/>
              <a:t>Vamos começar com o </a:t>
            </a:r>
            <a:r>
              <a:rPr lang="pt-PT" u="sng" dirty="0" err="1"/>
              <a:t>primerio</a:t>
            </a:r>
            <a:r>
              <a:rPr lang="pt-PT" u="sng" dirty="0"/>
              <a:t> serviço que é a configuração</a:t>
            </a:r>
            <a:r>
              <a:rPr lang="pt-PT" u="none" dirty="0"/>
              <a:t>:</a:t>
            </a:r>
          </a:p>
          <a:p>
            <a:r>
              <a:rPr lang="pt-PT" u="none" dirty="0"/>
              <a:t> Este pedido tem 2 objetivos configurar o veículo com os dados da PKI (que será a sua base da confiança) e configurar a RA com os dados do veículo (para o registar no servidor )</a:t>
            </a:r>
          </a:p>
          <a:p>
            <a:r>
              <a:rPr lang="pt-PT" u="none" dirty="0"/>
              <a:t>O veículo começa por gerar este pedido, ele contem a chave publica canónica, e o indentificador que juntos identificam o veículo.  Ele é enviado para a RA que guarda a informação do veículo na BD e mapeia o seu tipo num perfil especifico que contém informação relevante à emissão de certificados  como validades para certificados, quantidade de pseudónimos etc.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pedido é cifrado pelo veículo de forma a que só a EA é capaz de o decifrar… falar da cifra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Depois do processo de </a:t>
            </a:r>
            <a:r>
              <a:rPr lang="pt-PT" dirty="0" err="1"/>
              <a:t>configuration</a:t>
            </a:r>
            <a:r>
              <a:rPr lang="pt-PT" dirty="0"/>
              <a:t> o veículo já pode começar o processo de </a:t>
            </a:r>
            <a:r>
              <a:rPr lang="pt-PT" dirty="0" err="1"/>
              <a:t>enrollment</a:t>
            </a:r>
            <a:r>
              <a:rPr lang="pt-PT" dirty="0"/>
              <a:t> 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15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F0B65A5-D587-41B5-A451-EAF69F42B55D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5D1277F6-C3F8-457E-9987-B7D0EEDBB384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7B8158-072F-4F3A-BE3D-F37480230F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905844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última fase do protocolo é a </a:t>
            </a:r>
            <a:r>
              <a:rPr lang="pt-PT" dirty="0" err="1"/>
              <a:t>authorization</a:t>
            </a:r>
            <a:r>
              <a:rPr lang="pt-PT" dirty="0"/>
              <a:t> para o veículo obter os seus pseudónimos. De fora geral esta fase é composta por vários pedidos, cada um para um certificado pseudónimo. Para um veículo ter certificados </a:t>
            </a:r>
            <a:r>
              <a:rPr lang="pt-PT" dirty="0" err="1"/>
              <a:t>pdeusónimos</a:t>
            </a:r>
            <a:r>
              <a:rPr lang="pt-PT" dirty="0"/>
              <a:t> o seu </a:t>
            </a:r>
            <a:r>
              <a:rPr lang="pt-PT" dirty="0" err="1"/>
              <a:t>enrollment</a:t>
            </a:r>
            <a:r>
              <a:rPr lang="pt-PT" dirty="0"/>
              <a:t> tem que ser verificado. </a:t>
            </a:r>
          </a:p>
          <a:p>
            <a:r>
              <a:rPr lang="pt-PT" dirty="0"/>
              <a:t>O primeiro pedido deste conjunto segue o primeiro fluxo, onde o seu </a:t>
            </a:r>
            <a:r>
              <a:rPr lang="pt-PT" dirty="0" err="1"/>
              <a:t>enrollment</a:t>
            </a:r>
            <a:r>
              <a:rPr lang="pt-PT" dirty="0"/>
              <a:t> é validado. Nos restantes pedidos é utilizado o segundo fluxo que assume que o veículo já está </a:t>
            </a:r>
            <a:r>
              <a:rPr lang="pt-PT" dirty="0" err="1"/>
              <a:t>enrolled</a:t>
            </a:r>
            <a:r>
              <a:rPr lang="pt-PT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Nós não estamos a validar o </a:t>
            </a:r>
            <a:r>
              <a:rPr lang="pt-PT" dirty="0" err="1"/>
              <a:t>enrollment</a:t>
            </a:r>
            <a:r>
              <a:rPr lang="pt-PT" dirty="0"/>
              <a:t> para todos os peidos de </a:t>
            </a:r>
            <a:r>
              <a:rPr lang="pt-PT" dirty="0" err="1"/>
              <a:t>authorization</a:t>
            </a:r>
            <a:r>
              <a:rPr lang="pt-PT" dirty="0"/>
              <a:t>, esta foi uma decisão tomada para aproveitarmos RA e agilizarmos o processo de </a:t>
            </a:r>
            <a:r>
              <a:rPr lang="pt-PT" dirty="0" err="1"/>
              <a:t>Authorization</a:t>
            </a:r>
            <a:r>
              <a:rPr lang="pt-PT" dirty="0"/>
              <a:t> como um todo. 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16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F0B65A5-D587-41B5-A451-EAF69F42B55D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5D1277F6-C3F8-457E-9987-B7D0EEDBB384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7B8158-072F-4F3A-BE3D-F37480230F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9709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/>
              <a:t>Utiliza </a:t>
            </a:r>
            <a:r>
              <a:rPr lang="pt-PT" baseline="0" dirty="0" err="1"/>
              <a:t>PostgreSQL</a:t>
            </a:r>
            <a:r>
              <a:rPr lang="pt-PT" baseline="0" dirty="0"/>
              <a:t> como sistema </a:t>
            </a:r>
            <a:r>
              <a:rPr lang="pt-PT" baseline="0" dirty="0" err="1"/>
              <a:t>gestore</a:t>
            </a:r>
            <a:r>
              <a:rPr lang="pt-PT" baseline="0" dirty="0"/>
              <a:t> de base de dados</a:t>
            </a:r>
          </a:p>
          <a:p>
            <a:r>
              <a:rPr lang="pt-PT" baseline="0" dirty="0"/>
              <a:t>Como o RA </a:t>
            </a:r>
            <a:r>
              <a:rPr lang="pt-PT" baseline="0" dirty="0" err="1"/>
              <a:t>Service</a:t>
            </a:r>
            <a:r>
              <a:rPr lang="pt-PT" baseline="0" dirty="0"/>
              <a:t> é uma API </a:t>
            </a:r>
            <a:r>
              <a:rPr lang="pt-PT" baseline="0" dirty="0" err="1"/>
              <a:t>Rest</a:t>
            </a:r>
            <a:r>
              <a:rPr lang="pt-PT" baseline="0" dirty="0"/>
              <a:t> os pedidos chegam e vão em formato JSON, por isso este componente também tem a responsabilidade de transformar os JSON em objetos da biblioteca V2X para terem mais utilizada para o </a:t>
            </a:r>
            <a:r>
              <a:rPr lang="pt-PT" baseline="0" dirty="0" err="1"/>
              <a:t>backend</a:t>
            </a:r>
            <a:r>
              <a:rPr lang="pt-PT" baseline="0" dirty="0"/>
              <a:t>  (PKI)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18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9A1AAD-7770-4676-B3EE-5E5B7A3D2AF0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A9DDB812-B548-4522-B7DC-3910EAD926B6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D96320-863E-4DE2-8B65-CD8B07794C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77546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/>
              <a:t>Passando para o </a:t>
            </a:r>
            <a:r>
              <a:rPr lang="pt-PT" baseline="0" dirty="0" err="1"/>
              <a:t>Vehicle</a:t>
            </a:r>
            <a:r>
              <a:rPr lang="pt-PT" baseline="0" dirty="0"/>
              <a:t> Manager, ele corre num processo separado do </a:t>
            </a:r>
            <a:r>
              <a:rPr lang="pt-PT" baseline="0" dirty="0" err="1"/>
              <a:t>do</a:t>
            </a:r>
            <a:r>
              <a:rPr lang="pt-PT" baseline="0" dirty="0"/>
              <a:t> servidor,</a:t>
            </a:r>
          </a:p>
          <a:p>
            <a:r>
              <a:rPr lang="pt-PT" baseline="0" dirty="0"/>
              <a:t>É um processo </a:t>
            </a:r>
            <a:r>
              <a:rPr lang="pt-PT" baseline="0" dirty="0" err="1"/>
              <a:t>multi-threaded</a:t>
            </a:r>
            <a:r>
              <a:rPr lang="pt-PT" baseline="0" dirty="0"/>
              <a:t> em que cada </a:t>
            </a:r>
            <a:r>
              <a:rPr lang="pt-PT" baseline="0" dirty="0" err="1"/>
              <a:t>thread</a:t>
            </a:r>
            <a:r>
              <a:rPr lang="pt-PT" baseline="0" dirty="0"/>
              <a:t> corresponde a um veículo</a:t>
            </a:r>
          </a:p>
          <a:p>
            <a:r>
              <a:rPr lang="pt-PT" baseline="0" dirty="0"/>
              <a:t>Visão centrada num único veículo da simulação onde conseguimos </a:t>
            </a:r>
            <a:r>
              <a:rPr lang="pt-PT" baseline="0" dirty="0" err="1"/>
              <a:t>ve-lo</a:t>
            </a:r>
            <a:r>
              <a:rPr lang="pt-PT" baseline="0" dirty="0"/>
              <a:t> </a:t>
            </a:r>
            <a:r>
              <a:rPr lang="pt-PT" baseline="0" dirty="0" err="1"/>
              <a:t>apedir</a:t>
            </a:r>
            <a:r>
              <a:rPr lang="pt-PT" baseline="0" dirty="0"/>
              <a:t> certificados, conseguimos ver a enviar mensagens V2X e o </a:t>
            </a:r>
            <a:r>
              <a:rPr lang="pt-PT" baseline="0" dirty="0" err="1"/>
              <a:t>peusdónimo</a:t>
            </a:r>
            <a:r>
              <a:rPr lang="pt-PT" baseline="0" dirty="0"/>
              <a:t> </a:t>
            </a:r>
            <a:r>
              <a:rPr lang="pt-PT" baseline="0" dirty="0" err="1"/>
              <a:t>utiizado</a:t>
            </a:r>
            <a:endParaRPr lang="pt-PT" baseline="0" dirty="0"/>
          </a:p>
          <a:p>
            <a:r>
              <a:rPr lang="pt-PT" baseline="0" dirty="0"/>
              <a:t>Para além disso também conseguimos ver as mensagens que recebe, os correspondentes pseudónimos, e validação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19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9A1AAD-7770-4676-B3EE-5E5B7A3D2AF0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A9DDB812-B548-4522-B7DC-3910EAD926B6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D96320-863E-4DE2-8B65-CD8B07794C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75143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avaliação ao nosso sistema foi feita em 3 vertentes: a performance do servidor, segurança do protocolo  e privacidade dos veículos.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EC8EFB-6364-4830-B8AD-FDEF93D0A777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PT" noProof="0" smtClean="0"/>
              <a:t>20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2542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/>
              <a:t>Vamos começar por ver o que motiva este trabalho.</a:t>
            </a:r>
          </a:p>
          <a:p>
            <a:r>
              <a:rPr lang="pt-PT" baseline="0" dirty="0"/>
              <a:t>Um dos temas é mobilidade, nomeadamente reduzir o tempo que perdemos no trânsito todos os dias</a:t>
            </a:r>
          </a:p>
          <a:p>
            <a:r>
              <a:rPr lang="pt-PT" baseline="0" dirty="0"/>
              <a:t>Para além de ser incomodo para nós, o transito também é mau para o meio ambiente devido as emissões de gases dos veículos</a:t>
            </a:r>
          </a:p>
          <a:p>
            <a:endParaRPr lang="pt-PT" baseline="0" dirty="0"/>
          </a:p>
          <a:p>
            <a:r>
              <a:rPr lang="pt-PT" baseline="0" dirty="0"/>
              <a:t>Provavelmente a maior motivação para este trabalho é a segurança rodoviária;</a:t>
            </a:r>
          </a:p>
          <a:p>
            <a:r>
              <a:rPr lang="pt-PT" baseline="0" dirty="0"/>
              <a:t>Neste slide podemos ver alguns dados estatísticos para os acidentes em Portugal em 2017</a:t>
            </a:r>
          </a:p>
          <a:p>
            <a:r>
              <a:rPr lang="pt-PT" baseline="0" noProof="0" dirty="0"/>
              <a:t>É tempo para uma tecnologia entrevir ajudar a melhor a segurança nas estradas</a:t>
            </a:r>
            <a:endParaRPr lang="pt-PT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2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91D25D3-F9FF-493C-9C2C-C812DCDF895B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FCE92342-6B8C-42A1-B6F5-A1DC674F0B26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A4DAF3D-FCBF-4300-AAA0-CA12988099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299132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 que toca à performance: </a:t>
            </a:r>
          </a:p>
          <a:p>
            <a:r>
              <a:rPr lang="pt-PT" dirty="0"/>
              <a:t>Fizemos testes com diferentes números de utilizadores a fazerem pedidos simultaneamente aos mesmos </a:t>
            </a:r>
            <a:r>
              <a:rPr lang="pt-PT" dirty="0" err="1"/>
              <a:t>end-points</a:t>
            </a:r>
            <a:r>
              <a:rPr lang="pt-PT" dirty="0"/>
              <a:t> da RA </a:t>
            </a:r>
            <a:r>
              <a:rPr lang="pt-PT" dirty="0" err="1"/>
              <a:t>Service</a:t>
            </a:r>
            <a:r>
              <a:rPr lang="pt-PT" dirty="0"/>
              <a:t>. Os resultados mais interessantes foram no </a:t>
            </a:r>
            <a:r>
              <a:rPr lang="pt-PT" dirty="0" err="1"/>
              <a:t>end-point</a:t>
            </a:r>
            <a:r>
              <a:rPr lang="pt-PT" dirty="0"/>
              <a:t> de </a:t>
            </a:r>
            <a:r>
              <a:rPr lang="pt-PT" dirty="0" err="1"/>
              <a:t>authorization</a:t>
            </a:r>
            <a:r>
              <a:rPr lang="pt-PT" dirty="0"/>
              <a:t>, </a:t>
            </a:r>
            <a:r>
              <a:rPr lang="pt-PT" u="none" dirty="0"/>
              <a:t>onde</a:t>
            </a:r>
            <a:r>
              <a:rPr lang="pt-PT" dirty="0"/>
              <a:t> comparamos o nosso fluxo com o já existente. </a:t>
            </a:r>
          </a:p>
          <a:p>
            <a:r>
              <a:rPr lang="pt-PT" dirty="0"/>
              <a:t>Como podemos ver nos gráficos o nosso fluxo em média é mais rápido</a:t>
            </a:r>
            <a:r>
              <a:rPr lang="pt-PT" u="sng" dirty="0"/>
              <a:t> o que significa muito visto que este fluxo é usado na grande parte do processo de </a:t>
            </a:r>
            <a:r>
              <a:rPr lang="pt-PT" u="sng" dirty="0" err="1"/>
              <a:t>authorization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21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F0B65A5-D587-41B5-A451-EAF69F42B55D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5D1277F6-C3F8-457E-9987-B7D0EEDBB384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7B8158-072F-4F3A-BE3D-F37480230F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69543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2" indent="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None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que toca à privacidade fizemos um estudo sobre a reutilização de pseudónimos contra o uso único</a:t>
            </a:r>
          </a:p>
          <a:p>
            <a:pPr marL="457200" lvl="2" indent="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None/>
            </a:pPr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2" indent="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None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Concluímos que a reutilização poupa recursos a custo da privacidade. Quanto mais pseudónimos um veículo tem disponível menor é a reutilização e maior é a privacidade</a:t>
            </a:r>
          </a:p>
          <a:p>
            <a:pPr marL="457200" lvl="2" indent="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None/>
            </a:pPr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2" indent="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None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fundo, a reutilização é vulnerável quando o atacante consegue mapear vários certificados ao mesmo veículo. Por exemplo com instalando radares que capturam as mensagens em diferentes pontos do país.</a:t>
            </a:r>
          </a:p>
          <a:p>
            <a:pPr marL="457200" lvl="2" indent="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None/>
            </a:pPr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2" indent="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None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entanto, veículos possuem milhares de pseudónimos para reduzir o poder do atacante de seguir o rasto dos veículos com base nas suas comunicações V2X</a:t>
            </a:r>
          </a:p>
          <a:p>
            <a:pPr marL="74295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22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14264AE-47CF-4180-8EF3-32E50703723E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081DED2C-DEDD-4745-B329-AB6C16BC1E9A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70B63F-9AFB-4C76-A5B9-854329F0AF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51266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Para </a:t>
            </a:r>
            <a:r>
              <a:rPr lang="en-GB" sz="1200" dirty="0" err="1"/>
              <a:t>concluir</a:t>
            </a: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V2X </a:t>
            </a:r>
            <a:r>
              <a:rPr lang="en-GB" sz="1200" dirty="0" err="1"/>
              <a:t>tem</a:t>
            </a:r>
            <a:r>
              <a:rPr lang="en-GB" sz="1200" dirty="0"/>
              <a:t> a </a:t>
            </a:r>
            <a:r>
              <a:rPr lang="en-GB" sz="1200" dirty="0" err="1"/>
              <a:t>capacidade</a:t>
            </a:r>
            <a:r>
              <a:rPr lang="en-GB" sz="1200" dirty="0"/>
              <a:t> de </a:t>
            </a:r>
            <a:r>
              <a:rPr lang="en-GB" sz="1200" dirty="0" err="1"/>
              <a:t>melhorar</a:t>
            </a:r>
            <a:r>
              <a:rPr lang="en-GB" sz="1200" dirty="0"/>
              <a:t> a </a:t>
            </a:r>
            <a:r>
              <a:rPr lang="en-GB" sz="1200" dirty="0" err="1"/>
              <a:t>segurança</a:t>
            </a:r>
            <a:r>
              <a:rPr lang="en-GB" sz="1200" dirty="0"/>
              <a:t> </a:t>
            </a:r>
            <a:r>
              <a:rPr lang="en-GB" sz="1200" dirty="0" err="1"/>
              <a:t>rodoviária</a:t>
            </a:r>
            <a:r>
              <a:rPr lang="en-GB" sz="12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No </a:t>
            </a:r>
            <a:r>
              <a:rPr lang="en-GB" sz="1200" dirty="0" err="1"/>
              <a:t>entanto</a:t>
            </a:r>
            <a:r>
              <a:rPr lang="en-GB" sz="1200" dirty="0"/>
              <a:t> </a:t>
            </a:r>
            <a:r>
              <a:rPr lang="en-GB" sz="1200" dirty="0" err="1"/>
              <a:t>existem</a:t>
            </a:r>
            <a:r>
              <a:rPr lang="en-GB" sz="1200" dirty="0"/>
              <a:t> fortes requisites de </a:t>
            </a:r>
            <a:r>
              <a:rPr lang="en-GB" sz="1200" dirty="0" err="1"/>
              <a:t>cibersegurança</a:t>
            </a:r>
            <a:r>
              <a:rPr lang="en-GB" sz="1200" dirty="0"/>
              <a:t> e </a:t>
            </a:r>
            <a:r>
              <a:rPr lang="en-GB" sz="1200" dirty="0" err="1"/>
              <a:t>privacidade</a:t>
            </a: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/>
              <a:t>Proposta</a:t>
            </a:r>
            <a:r>
              <a:rPr lang="en-GB" sz="1200" dirty="0"/>
              <a:t> do </a:t>
            </a:r>
            <a:r>
              <a:rPr lang="en-GB" sz="1200" dirty="0" err="1"/>
              <a:t>nosso</a:t>
            </a:r>
            <a:r>
              <a:rPr lang="en-GB" sz="1200" dirty="0"/>
              <a:t> </a:t>
            </a:r>
            <a:r>
              <a:rPr lang="en-GB" sz="1200" dirty="0" err="1"/>
              <a:t>sistem</a:t>
            </a:r>
            <a:r>
              <a:rPr lang="en-GB" sz="1200" dirty="0"/>
              <a:t> V2X </a:t>
            </a:r>
            <a:r>
              <a:rPr lang="en-GB" sz="1200" dirty="0" err="1"/>
              <a:t>baseando</a:t>
            </a:r>
            <a:r>
              <a:rPr lang="en-GB" sz="1200" dirty="0"/>
              <a:t>-se </a:t>
            </a:r>
            <a:r>
              <a:rPr lang="en-GB" sz="1200" dirty="0" err="1"/>
              <a:t>na</a:t>
            </a:r>
            <a:r>
              <a:rPr lang="en-GB" sz="1200" dirty="0"/>
              <a:t> PKI da Europa e standards da ETSI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/>
              <a:t>Conseguimos</a:t>
            </a:r>
            <a:r>
              <a:rPr lang="en-GB" sz="1200" dirty="0"/>
              <a:t> </a:t>
            </a:r>
            <a:r>
              <a:rPr lang="en-GB" sz="1200" dirty="0" err="1"/>
              <a:t>mellhorar</a:t>
            </a:r>
            <a:r>
              <a:rPr lang="en-GB" sz="1200" dirty="0"/>
              <a:t> o </a:t>
            </a:r>
            <a:r>
              <a:rPr lang="en-GB" sz="1200" dirty="0" err="1"/>
              <a:t>processo</a:t>
            </a:r>
            <a:r>
              <a:rPr lang="en-GB" sz="1200" dirty="0"/>
              <a:t> de authorization dos </a:t>
            </a:r>
            <a:r>
              <a:rPr lang="en-GB" sz="1200" dirty="0" err="1"/>
              <a:t>veículos</a:t>
            </a:r>
            <a:r>
              <a:rPr lang="en-GB" sz="1200" dirty="0"/>
              <a:t> </a:t>
            </a:r>
            <a:r>
              <a:rPr lang="en-GB" sz="1200" dirty="0" err="1"/>
              <a:t>através</a:t>
            </a:r>
            <a:r>
              <a:rPr lang="en-GB" sz="1200" dirty="0"/>
              <a:t> da </a:t>
            </a:r>
            <a:r>
              <a:rPr lang="en-GB" sz="1200" dirty="0" err="1"/>
              <a:t>introdução</a:t>
            </a:r>
            <a:r>
              <a:rPr lang="en-GB" sz="1200" dirty="0"/>
              <a:t> do </a:t>
            </a:r>
            <a:r>
              <a:rPr lang="en-GB" sz="1200" dirty="0" err="1"/>
              <a:t>nosso</a:t>
            </a:r>
            <a:r>
              <a:rPr lang="en-GB" sz="1200" dirty="0"/>
              <a:t> RA 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/>
              <a:t>Existe</a:t>
            </a:r>
            <a:r>
              <a:rPr lang="en-GB" sz="1200" dirty="0"/>
              <a:t> </a:t>
            </a:r>
            <a:r>
              <a:rPr lang="en-GB" sz="1200" dirty="0" err="1"/>
              <a:t>também</a:t>
            </a:r>
            <a:r>
              <a:rPr lang="en-GB" sz="1200" dirty="0"/>
              <a:t> </a:t>
            </a:r>
            <a:r>
              <a:rPr lang="en-GB" sz="1200" dirty="0" err="1"/>
              <a:t>trabalho</a:t>
            </a:r>
            <a:r>
              <a:rPr lang="en-GB" sz="1200" dirty="0"/>
              <a:t> future no </a:t>
            </a:r>
            <a:r>
              <a:rPr lang="en-GB" sz="1200" dirty="0" err="1"/>
              <a:t>nosso</a:t>
            </a:r>
            <a:r>
              <a:rPr lang="en-GB" sz="1200"/>
              <a:t> Sistema: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23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14264AE-47CF-4180-8EF3-32E50703723E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081DED2C-DEDD-4745-B329-AB6C16BC1E9A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70B63F-9AFB-4C76-A5B9-854329F0AF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10905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noProof="0" dirty="0"/>
              <a:t>Vamos ver agora possíveis aplicações da V2X no nosso dia-à-dia. Ela pode ser utilizada por exemplo para cobrir o angulo morto de um veículo…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u="sng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3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369CDC-2437-4781-B1A6-92C71712EECE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97B6FE38-5059-4372-8A87-BF7A0689BD64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DA71DA0-870F-4AAF-9DA3-807B37E4A7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9206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O nosso trabalho tem como objetivo conceber e implementar um sistema V2X que respeite a privacidade dos veículos.</a:t>
            </a:r>
          </a:p>
          <a:p>
            <a:endParaRPr lang="pt-PT" noProof="0" dirty="0"/>
          </a:p>
          <a:p>
            <a:r>
              <a:rPr lang="pt-PT" noProof="0" dirty="0"/>
              <a:t>A ideia básica é utilizar certificados digitais para</a:t>
            </a:r>
            <a:r>
              <a:rPr lang="pt-PT" baseline="0" noProof="0" dirty="0"/>
              <a:t> assinar as mensagens v2x, o que implica a utilização de uma PKI. Basicamente todos os veículos equipados com esta tecnologia têm que estar registados com a PKI, só com certificados válidos eles conseguem enviar mensagens que serão confiadas pelos outros veículos na estrada.</a:t>
            </a:r>
          </a:p>
          <a:p>
            <a:endParaRPr lang="pt-PT" baseline="0" noProof="0" dirty="0"/>
          </a:p>
          <a:p>
            <a:r>
              <a:rPr lang="pt-PT" baseline="0" noProof="0" dirty="0"/>
              <a:t>Queremos implementar tal sistema de acordo com os standards Europeus e seguindo os seguintes os requisitos: 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/>
              <a:t>Privacidade: Não deve ser possível reconstruir</a:t>
            </a:r>
            <a:r>
              <a:rPr lang="pt-PT" baseline="0" dirty="0"/>
              <a:t> a rota de um veículo, através da analise das suas mensagens </a:t>
            </a:r>
          </a:p>
          <a:p>
            <a:r>
              <a:rPr lang="pt-PT" baseline="0" noProof="0" dirty="0"/>
              <a:t>-  Confidencialidade:  Os pedidos de certificados de um veículo devem ser protegido contra acessos indevidos </a:t>
            </a:r>
          </a:p>
          <a:p>
            <a:r>
              <a:rPr lang="pt-PT" baseline="0" noProof="0" dirty="0"/>
              <a:t>-  Autenticidade: Quando um veículo recebe uma mensagem deve conseguir verificar se esta é autentica</a:t>
            </a:r>
          </a:p>
          <a:p>
            <a:endParaRPr lang="pt-PT" noProof="0" dirty="0"/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4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14264AE-47CF-4180-8EF3-32E50703723E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081DED2C-DEDD-4745-B329-AB6C16BC1E9A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70B63F-9AFB-4C76-A5B9-854329F0AF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6871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solução PKI Europeia</a:t>
            </a:r>
            <a:r>
              <a:rPr lang="pt-PT" baseline="0" dirty="0"/>
              <a:t> </a:t>
            </a:r>
            <a:r>
              <a:rPr lang="pt-PT" dirty="0"/>
              <a:t>usa 2</a:t>
            </a:r>
            <a:r>
              <a:rPr lang="pt-PT" baseline="0" dirty="0"/>
              <a:t> tipos de certificados para os veículos,  os certificados de longo termo de registo e os certificados pseudónimos que são de curta duração. Os certificados de registo servem para autenticar o veiculo dentro da PKI, e os certificados pseudónimos servem para os veículos autenticarem as suas mensagens v2x; De modo geral a arquitetura parece-se com isto:</a:t>
            </a:r>
          </a:p>
          <a:p>
            <a:r>
              <a:rPr lang="pt-PT" baseline="0" dirty="0"/>
              <a:t>- temos uma </a:t>
            </a:r>
            <a:r>
              <a:rPr lang="pt-PT" baseline="0" dirty="0" err="1"/>
              <a:t>root</a:t>
            </a:r>
            <a:r>
              <a:rPr lang="pt-PT" baseline="0" dirty="0"/>
              <a:t> CA aqui topo hierarquia</a:t>
            </a:r>
          </a:p>
          <a:p>
            <a:r>
              <a:rPr lang="pt-PT" baseline="0" dirty="0"/>
              <a:t>- uma </a:t>
            </a:r>
            <a:r>
              <a:rPr lang="pt-PT" baseline="0" dirty="0" err="1"/>
              <a:t>enrollment</a:t>
            </a:r>
            <a:r>
              <a:rPr lang="pt-PT" baseline="0" dirty="0"/>
              <a:t> </a:t>
            </a:r>
            <a:r>
              <a:rPr lang="pt-PT" baseline="0" dirty="0" err="1"/>
              <a:t>authority</a:t>
            </a:r>
            <a:r>
              <a:rPr lang="pt-PT" baseline="0" dirty="0"/>
              <a:t> que emite os certificados de registo para os veículos</a:t>
            </a:r>
          </a:p>
          <a:p>
            <a:r>
              <a:rPr lang="pt-PT" baseline="0" dirty="0"/>
              <a:t>- E uma </a:t>
            </a:r>
            <a:r>
              <a:rPr lang="pt-PT" baseline="0" dirty="0" err="1"/>
              <a:t>authorization</a:t>
            </a:r>
            <a:r>
              <a:rPr lang="pt-PT" baseline="0" dirty="0"/>
              <a:t> </a:t>
            </a:r>
            <a:r>
              <a:rPr lang="pt-PT" baseline="0" dirty="0" err="1"/>
              <a:t>authority</a:t>
            </a:r>
            <a:r>
              <a:rPr lang="pt-PT" baseline="0" dirty="0"/>
              <a:t> que emite os certificados pseudónimos para os veículos </a:t>
            </a:r>
            <a:endParaRPr lang="pt-PT" dirty="0"/>
          </a:p>
          <a:p>
            <a:pPr marL="0" indent="0">
              <a:buFontTx/>
              <a:buNone/>
            </a:pPr>
            <a:endParaRPr lang="pt-PT" baseline="0" dirty="0"/>
          </a:p>
          <a:p>
            <a:pPr marL="0" indent="0">
              <a:buFontTx/>
              <a:buNone/>
            </a:pPr>
            <a:r>
              <a:rPr lang="pt-PT" baseline="0" dirty="0"/>
              <a:t>Esta solução de PKI é boa, mas apenas é um conceito geral e por isso deixa muitas coisas em aberto. Já existe também uma biblioteca que implementa os formatos das mensagens V2X e certificados conforme os standards da ETSI. No entanto, esta não esta atualizada com a versão mais recente.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5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4CA2E8-0D1D-423D-B66D-57F3D2F83803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1520B185-BAF1-4D58-ACCF-FB5FA4BBD0A6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1CAD5B-491F-46F7-91FF-31A5F90CDE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9178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sistema que estamos propor consiste num PKI veicular e um simulador Java</a:t>
            </a:r>
          </a:p>
          <a:p>
            <a:r>
              <a:rPr lang="pt-PT" dirty="0"/>
              <a:t>Este sistema permite a criação de uma PKI que vai emitir certificados para os veículos</a:t>
            </a:r>
          </a:p>
          <a:p>
            <a:r>
              <a:rPr lang="pt-PT" dirty="0"/>
              <a:t>O simulador permite a criação de um conjunto de veículos que se ligam à PKI e cominuam entre si (V2X)</a:t>
            </a:r>
          </a:p>
          <a:p>
            <a:r>
              <a:rPr lang="pt-PT" dirty="0"/>
              <a:t>Queremos aqui estudar como a V2X afeta a privacidade dos veículos participantes</a:t>
            </a:r>
          </a:p>
          <a:p>
            <a:r>
              <a:rPr lang="pt-PT" dirty="0"/>
              <a:t>No que toca à avaliação do protótipo os resultados foram satisfatórios e conseguimos melhorar a forma com que os veículos pedem certificados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EC8EFB-6364-4830-B8AD-FDEF93D0A777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PT" noProof="0" smtClean="0"/>
              <a:t>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4755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EC8EFB-6364-4830-B8AD-FDEF93D0A777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pt-PT" noProof="0" smtClean="0"/>
              <a:t>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13494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veículos com esta tecnologia conseguem ter uma perceção do ambiente que os rodeia</a:t>
            </a:r>
          </a:p>
          <a:p>
            <a:r>
              <a:rPr lang="pt-PT" dirty="0"/>
              <a:t>Cada veículo consegue ver outros veículos e obstáculos dora do campo de visão do condutor</a:t>
            </a:r>
          </a:p>
          <a:p>
            <a:r>
              <a:rPr lang="pt-PT" dirty="0"/>
              <a:t>Visão 360 graus </a:t>
            </a:r>
          </a:p>
          <a:p>
            <a:r>
              <a:rPr lang="pt-PT" dirty="0"/>
              <a:t>Esta tecnologia tem a capacidade de evitar acidentes avisando o condutor previamente de situações perigosas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8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6D6272-3C77-4FF7-8647-DBF4916AE44F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6EE26B25-7F27-4929-870E-FF4CB7884E4B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397AA3-67C0-46F4-BA14-D2E087AEC1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67749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Veículos a comunicarem com outros veículos</a:t>
            </a:r>
            <a:r>
              <a:rPr lang="pt-PT" baseline="0" dirty="0"/>
              <a:t> e infraestrutura da estrada criam uma rede descentralizada conhecida como VANET.</a:t>
            </a:r>
          </a:p>
          <a:p>
            <a:r>
              <a:rPr lang="pt-PT" baseline="0" dirty="0"/>
              <a:t>A tecnologia de comunicação pode ser feita com DSRC limitando o alcance das mensagens ou através da rede móvel com a evolução natural para G5.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FF710-CAB8-4904-A3F9-E04A5A794327}" type="slidenum">
              <a:rPr lang="pt-PT" smtClean="0"/>
              <a:pPr>
                <a:defRPr/>
              </a:pPr>
              <a:t>9</a:t>
            </a:fld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B35D02-DC20-4C21-BCDE-7CCF2DD1B535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rtl="0"/>
            <a:fld id="{DF31910B-977D-46A5-AF34-CE6A26A619AE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739028E-245D-4212-9326-6186A493F6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4176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B1845D-20C1-409D-9804-E69A79544358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0217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A43894-EDB3-4AF8-BC1F-0A9AE6C9A00E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073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F8AADD-5179-45C6-BBCB-A7503ABE1418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465655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8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272854-1595-44C9-AB75-EEFE70B1A8C5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90FA62E-3B19-4EF6-AE9E-E7C5C756DC9D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78892D-901E-472C-A744-6254125AB243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281642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880598-DC92-4A7F-9ADA-F29797B2A248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B66C3A-B97B-40B8-9D79-6C5EA4AE2B76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8472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F0E414-0E7B-42D4-A940-B777D7A93DC3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699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33B62B-8011-47D2-9008-9FAF4FDCD584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491498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383F88-81B2-4F3A-902D-63883FA36F1B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551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E72168-AB54-4885-A0A2-2A28258DC978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5053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1103B6CF-EA27-4B02-A97D-014F5EF29CEA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737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0B6471-BEBE-4A28-8153-E81FBE874021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818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58465D-60D8-474E-824C-F0D4F11F7A34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410740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FDA539-C27B-418D-9807-788AC5DDA464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852844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Tex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01237" y="1268760"/>
            <a:ext cx="10989529" cy="5040560"/>
          </a:xfrm>
        </p:spPr>
        <p:txBody>
          <a:bodyPr/>
          <a:lstStyle>
            <a:lvl1pPr marL="0" indent="0">
              <a:buNone/>
              <a:defRPr lang="pt-PT" sz="18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lang="pt-PT" dirty="0" smtClean="0"/>
            </a:lvl2pPr>
            <a:lvl3pPr marL="914400" indent="0">
              <a:buNone/>
              <a:defRPr lang="pt-PT" dirty="0" smtClean="0"/>
            </a:lvl3pPr>
            <a:lvl4pPr marL="1371600" indent="0">
              <a:buNone/>
              <a:defRPr lang="pt-PT" dirty="0" smtClean="0"/>
            </a:lvl4pPr>
            <a:lvl5pPr marL="1828800" indent="0">
              <a:buNone/>
              <a:defRPr lang="pt-PT" dirty="0"/>
            </a:lvl5pPr>
          </a:lstStyle>
          <a:p>
            <a:pPr lvl="0"/>
            <a:r>
              <a:rPr lang="pt-PT" dirty="0"/>
              <a:t>Texto</a:t>
            </a:r>
          </a:p>
        </p:txBody>
      </p:sp>
      <p:sp>
        <p:nvSpPr>
          <p:cNvPr id="10" name="Marcador de Posição do Número do Diapositivo 5"/>
          <p:cNvSpPr>
            <a:spLocks noGrp="1"/>
          </p:cNvSpPr>
          <p:nvPr>
            <p:ph type="sldNum" sz="quarter" idx="15"/>
          </p:nvPr>
        </p:nvSpPr>
        <p:spPr>
          <a:xfrm>
            <a:off x="10513647" y="6356350"/>
            <a:ext cx="1150815" cy="312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43F75-57BD-4DC8-B054-84BB1EBCABA8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DC8E-2633-4010-9050-246B809D2160}" type="datetime1">
              <a:rPr lang="pt-PT" smtClean="0"/>
              <a:t>20/11/2019</a:t>
            </a:fld>
            <a:endParaRPr lang="pt-PT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4494" y="6356351"/>
            <a:ext cx="4785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548681"/>
            <a:ext cx="10981164" cy="588441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rgbClr val="0098C6"/>
                </a:solidFill>
              </a:defRPr>
            </a:lvl1pPr>
          </a:lstStyle>
          <a:p>
            <a:r>
              <a:rPr lang="pt-PT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4369328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609600" y="548681"/>
            <a:ext cx="10981164" cy="588441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rgbClr val="0098C6"/>
                </a:solidFill>
              </a:defRPr>
            </a:lvl1pPr>
          </a:lstStyle>
          <a:p>
            <a:r>
              <a:rPr lang="pt-PT" dirty="0"/>
              <a:t>Título</a:t>
            </a:r>
          </a:p>
        </p:txBody>
      </p:sp>
      <p:sp>
        <p:nvSpPr>
          <p:cNvPr id="11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268760"/>
            <a:ext cx="6195402" cy="5040560"/>
          </a:xfrm>
        </p:spPr>
        <p:txBody>
          <a:bodyPr>
            <a:normAutofit/>
          </a:bodyPr>
          <a:lstStyle>
            <a:lvl1pPr marL="0" indent="0">
              <a:buNone/>
              <a:defRPr sz="1600" spc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Descrição</a:t>
            </a:r>
          </a:p>
        </p:txBody>
      </p:sp>
      <p:sp>
        <p:nvSpPr>
          <p:cNvPr id="12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513647" y="6356350"/>
            <a:ext cx="1150815" cy="3127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6B249-36FC-4CAA-8D00-CD92C0BD3921}" type="slidenum">
              <a:rPr lang="pt-PT"/>
              <a:pPr>
                <a:defRPr/>
              </a:pPr>
              <a:t>‹nº›</a:t>
            </a:fld>
            <a:endParaRPr lang="pt-PT" dirty="0"/>
          </a:p>
        </p:txBody>
      </p:sp>
      <p:sp>
        <p:nvSpPr>
          <p:cNvPr id="13" name="Marcador de Posição da Imagem 8"/>
          <p:cNvSpPr>
            <a:spLocks noGrp="1"/>
          </p:cNvSpPr>
          <p:nvPr>
            <p:ph type="pic" sz="quarter" idx="13"/>
          </p:nvPr>
        </p:nvSpPr>
        <p:spPr>
          <a:xfrm>
            <a:off x="7070878" y="1268760"/>
            <a:ext cx="4519888" cy="5040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dirty="0"/>
              <a:t>Clique no ícone para adicionar uma imagem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B6A3-3361-4F71-8C5D-31CCF3467264}" type="datetime1">
              <a:rPr lang="pt-PT" smtClean="0"/>
              <a:t>20/11/2019</a:t>
            </a:fld>
            <a:endParaRPr lang="pt-PT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4494" y="6356351"/>
            <a:ext cx="4785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Instituto Superior Técnico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30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186EDB-7AB9-4492-9F88-1E3CCBBD56AA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50650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A68BC1-3795-4072-AFF2-CF1DD859C1AA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925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C28E21-541B-4D4E-AC3B-CEEE503C7B1E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960A78-01FD-4833-9434-49AEE2AFAC51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EBBB05-AA75-4F04-BA8E-B8FC36B81A61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68148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12B2A36-948E-4FEA-B3D3-E9366A51AF15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5746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59EC04-B3CC-4BC6-9F8F-6B94C4048D8F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45811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A20B38D-F6B9-4ED8-A8B8-9A9965A17D51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8918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E2A91F5-1B7E-45DB-B54E-3A6E698916CB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71B7BAC7-FE87-40F6-AA24-4F4685D1B022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5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6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/>
              <a:t>Comunicação entre veículos e coisas (V2X)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Leonardo Gonçalves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1097A7-369F-42F3-8CC5-9F33DA25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EB496B-E0AC-4C44-8CC0-66FC24F0FD93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C54572-9FA3-4489-A62C-F286E5FB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dirty="0"/>
              <a:t>Instituto Superior Técnico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49345F-3279-4FCB-82D2-AB62D683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pPr rtl="0"/>
              <a:t>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0836" y="626574"/>
            <a:ext cx="10981164" cy="588441"/>
          </a:xfrm>
        </p:spPr>
        <p:txBody>
          <a:bodyPr>
            <a:normAutofit fontScale="90000"/>
          </a:bodyPr>
          <a:lstStyle/>
          <a:p>
            <a:r>
              <a:rPr lang="pt-PT" dirty="0"/>
              <a:t>Privacidade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225386" y="1817440"/>
            <a:ext cx="3089548" cy="50405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Utilizar certificados pseudónimo para V2X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Veículos guardam um conjunto de certificados pseudónimos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Veículos vão trocando de pseudónimo para assinar as suas mensagens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52" y="2276873"/>
            <a:ext cx="6165448" cy="2115451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831B06-9ACD-46EF-9B83-AD461DFC55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9149A0-72B7-4E9F-894F-A4268625E080}" type="datetime1">
              <a:rPr lang="pt-PT" smtClean="0"/>
              <a:t>20/11/2019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5B6D7B-67C3-4B85-9ACE-FB07E93B3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33607B-2BA7-4563-AA63-DFCEE73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6B249-36FC-4CAA-8D00-CD92C0BD3921}" type="slidenum">
              <a:rPr lang="pt-PT" smtClean="0"/>
              <a:pPr>
                <a:defRPr/>
              </a:pPr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619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435" y="537391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Estudo do estado da arte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56649650"/>
              </p:ext>
            </p:extLst>
          </p:nvPr>
        </p:nvGraphicFramePr>
        <p:xfrm>
          <a:off x="2610231" y="1953683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BF3C640-E273-4788-BA83-1EEFB19860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7D2018-64B5-4E03-BF2F-6B11008583DF}" type="datetime1">
              <a:rPr lang="pt-PT" smtClean="0"/>
              <a:t>20/11/2019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938E40B-8085-4369-A053-8C04F8821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A5B408-31D7-4B60-AB66-64032A3265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027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4F81B5AD-1D3C-40AD-AF4E-D6E0EE40E0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96" b="25927"/>
          <a:stretch/>
        </p:blipFill>
        <p:spPr>
          <a:xfrm>
            <a:off x="4480935" y="1628800"/>
            <a:ext cx="5421602" cy="355626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63752" y="1268760"/>
            <a:ext cx="8928992" cy="5040560"/>
          </a:xfrm>
        </p:spPr>
        <p:txBody>
          <a:bodyPr>
            <a:normAutofit/>
          </a:bodyPr>
          <a:lstStyle/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38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ETSI PKI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811BC6F-D1CF-40FF-90ED-E43F5045A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14" y1="74286" x2="43714" y2="74286"/>
                        <a14:foregroundMark x1="42650" y1="71746" x2="42650" y2="71746"/>
                        <a14:foregroundMark x1="42456" y1="72063" x2="42456" y2="72063"/>
                        <a14:foregroundMark x1="41779" y1="71270" x2="41779" y2="71270"/>
                        <a14:foregroundMark x1="37041" y1="70794" x2="37041" y2="70794"/>
                        <a14:foregroundMark x1="35783" y1="66667" x2="35783" y2="66667"/>
                        <a14:foregroundMark x1="51644" y1="67778" x2="48646" y2="71746"/>
                        <a14:backgroundMark x1="35493" y1="66825" x2="35493" y2="66825"/>
                        <a14:backgroundMark x1="35493" y1="66825" x2="35493" y2="66825"/>
                        <a14:backgroundMark x1="35687" y1="66667" x2="35687" y2="66667"/>
                        <a14:backgroundMark x1="36074" y1="66667" x2="36074" y2="66667"/>
                        <a14:backgroundMark x1="35203" y1="66984" x2="35203" y2="66984"/>
                        <a14:backgroundMark x1="35300" y1="67143" x2="35300" y2="67143"/>
                        <a14:backgroundMark x1="35300" y1="66667" x2="35300" y2="66667"/>
                        <a14:backgroundMark x1="35203" y1="66508" x2="35203" y2="66508"/>
                        <a14:backgroundMark x1="35106" y1="67143" x2="35106" y2="67143"/>
                        <a14:backgroundMark x1="35203" y1="67302" x2="35203" y2="67302"/>
                        <a14:backgroundMark x1="35203" y1="67302" x2="35203" y2="67302"/>
                        <a14:backgroundMark x1="35203" y1="67302" x2="35203" y2="67302"/>
                        <a14:backgroundMark x1="35203" y1="67302" x2="35203" y2="67302"/>
                        <a14:backgroundMark x1="41683" y1="58571" x2="41683" y2="58571"/>
                        <a14:backgroundMark x1="42070" y1="58730" x2="42747" y2="58730"/>
                        <a14:backgroundMark x1="42553" y1="57778" x2="48453" y2="60635"/>
                        <a14:backgroundMark x1="48453" y1="60635" x2="50774" y2="67143"/>
                        <a14:backgroundMark x1="34816" y1="67143" x2="34913" y2="65714"/>
                        <a14:backgroundMark x1="40039" y1="59206" x2="38975" y2="57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04" t="55011" r="46410" b="19492"/>
          <a:stretch/>
        </p:blipFill>
        <p:spPr>
          <a:xfrm>
            <a:off x="6312814" y="4132034"/>
            <a:ext cx="1527613" cy="122413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5E54E8C-6E82-4A3B-A1EF-91EDEC1E9E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016" b="70159" l="11219" r="40426">
                        <a14:foregroundMark x1="36944" y1="40159" x2="33462" y2="31905"/>
                        <a14:foregroundMark x1="33462" y1="31905" x2="34623" y2="32857"/>
                        <a14:foregroundMark x1="36654" y1="37143" x2="34333" y2="39048"/>
                        <a14:foregroundMark x1="30754" y1="28571" x2="36460" y2="24444"/>
                        <a14:foregroundMark x1="36460" y1="24444" x2="37331" y2="34603"/>
                        <a14:foregroundMark x1="37331" y1="34603" x2="32979" y2="53492"/>
                        <a14:foregroundMark x1="32979" y1="53492" x2="39072" y2="54762"/>
                        <a14:foregroundMark x1="39072" y1="54762" x2="34526" y2="62698"/>
                        <a14:foregroundMark x1="34526" y1="62698" x2="28917" y2="67619"/>
                        <a14:foregroundMark x1="28917" y1="67619" x2="22824" y2="69206"/>
                        <a14:foregroundMark x1="22824" y1="69206" x2="16441" y2="67619"/>
                        <a14:foregroundMark x1="16441" y1="67619" x2="22437" y2="63810"/>
                        <a14:foregroundMark x1="22437" y1="63810" x2="17021" y2="58571"/>
                        <a14:foregroundMark x1="17021" y1="58571" x2="18665" y2="48254"/>
                        <a14:foregroundMark x1="18665" y1="48254" x2="13830" y2="41746"/>
                        <a14:foregroundMark x1="19318" y1="36028" x2="19923" y2="35397"/>
                        <a14:foregroundMark x1="13830" y1="41746" x2="19214" y2="36136"/>
                        <a14:foregroundMark x1="17286" y1="27320" x2="17021" y2="26508"/>
                        <a14:foregroundMark x1="18445" y1="30870" x2="17883" y2="29149"/>
                        <a14:foregroundMark x1="19923" y1="35397" x2="19347" y2="33632"/>
                        <a14:foregroundMark x1="17021" y1="26508" x2="23404" y2="23016"/>
                        <a14:foregroundMark x1="23404" y1="23016" x2="29207" y2="26032"/>
                        <a14:foregroundMark x1="29207" y1="26032" x2="30851" y2="27937"/>
                        <a14:foregroundMark x1="29981" y1="25873" x2="36074" y2="24286"/>
                        <a14:foregroundMark x1="36074" y1="24286" x2="37427" y2="32540"/>
                        <a14:foregroundMark x1="38201" y1="53810" x2="34623" y2="63016"/>
                        <a14:foregroundMark x1="34623" y1="63016" x2="28820" y2="67143"/>
                        <a14:foregroundMark x1="28820" y1="67143" x2="16344" y2="66032"/>
                        <a14:foregroundMark x1="16344" y1="66032" x2="16731" y2="54603"/>
                        <a14:foregroundMark x1="16731" y1="54603" x2="14797" y2="44444"/>
                        <a14:foregroundMark x1="14797" y1="44444" x2="11605" y2="37460"/>
                        <a14:foregroundMark x1="15377" y1="41270" x2="17665" y2="37083"/>
                        <a14:foregroundMark x1="15377" y1="42857" x2="14990" y2="37143"/>
                        <a14:foregroundMark x1="17118" y1="36825" x2="11219" y2="36667"/>
                        <a14:foregroundMark x1="37427" y1="51905" x2="38975" y2="61587"/>
                        <a14:foregroundMark x1="38975" y1="61587" x2="33946" y2="67619"/>
                        <a14:foregroundMark x1="33946" y1="67619" x2="21567" y2="69524"/>
                        <a14:foregroundMark x1="21567" y1="69524" x2="15957" y2="65873"/>
                        <a14:foregroundMark x1="15957" y1="65873" x2="15957" y2="64921"/>
                        <a14:foregroundMark x1="18569" y1="65079" x2="23501" y2="68254"/>
                        <a14:foregroundMark x1="18569" y1="65397" x2="23308" y2="68254"/>
                        <a14:foregroundMark x1="16925" y1="65714" x2="22147" y2="70159"/>
                        <a14:foregroundMark x1="38104" y1="53810" x2="38588" y2="61270"/>
                        <a14:foregroundMark x1="23017" y1="41111" x2="20890" y2="50317"/>
                        <a14:foregroundMark x1="20890" y1="50317" x2="22631" y2="44603"/>
                        <a14:foregroundMark x1="37524" y1="30317" x2="33269" y2="23016"/>
                        <a14:foregroundMark x1="33269" y1="23016" x2="30077" y2="26032"/>
                        <a14:foregroundMark x1="36847" y1="28095" x2="31625" y2="23492"/>
                        <a14:foregroundMark x1="29014" y1="29365" x2="22921" y2="27778"/>
                        <a14:foregroundMark x1="22921" y1="27778" x2="24565" y2="26825"/>
                        <a14:foregroundMark x1="33559" y1="24286" x2="39942" y2="24762"/>
                        <a14:foregroundMark x1="39942" y1="24762" x2="37331" y2="32540"/>
                        <a14:foregroundMark x1="16344" y1="42857" x2="11702" y2="40794"/>
                        <a14:foregroundMark x1="11509" y1="38254" x2="11509" y2="40794"/>
                        <a14:foregroundMark x1="34139" y1="25079" x2="40329" y2="23651"/>
                        <a14:foregroundMark x1="40329" y1="23651" x2="38008" y2="31587"/>
                        <a14:foregroundMark x1="39652" y1="26032" x2="40426" y2="30317"/>
                        <a14:foregroundMark x1="36364" y1="28730" x2="32205" y2="26190"/>
                        <a14:foregroundMark x1="23114" y1="55873" x2="28917" y2="59683"/>
                        <a14:foregroundMark x1="28917" y1="59683" x2="29594" y2="59524"/>
                        <a14:foregroundMark x1="30077" y1="40159" x2="29207" y2="41587"/>
                        <a14:foregroundMark x1="31818" y1="31905" x2="31141" y2="32222"/>
                        <a14:foregroundMark x1="19439" y1="25397" x2="16925" y2="23651"/>
                        <a14:backgroundMark x1="16538" y1="26508" x2="13830" y2="32222"/>
                        <a14:backgroundMark x1="13153" y1="31429" x2="18956" y2="34444"/>
                        <a14:backgroundMark x1="18956" y1="34444" x2="16248" y2="258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79" t="22237" r="58464" b="29768"/>
          <a:stretch/>
        </p:blipFill>
        <p:spPr>
          <a:xfrm>
            <a:off x="7232682" y="2616750"/>
            <a:ext cx="2376264" cy="2304256"/>
          </a:xfrm>
          <a:prstGeom prst="rect">
            <a:avLst/>
          </a:prstGeom>
        </p:spPr>
      </p:pic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3EE816F6-78B5-4AF9-83B5-F49CD6DE2608}"/>
              </a:ext>
            </a:extLst>
          </p:cNvPr>
          <p:cNvSpPr txBox="1">
            <a:spLocks/>
          </p:cNvSpPr>
          <p:nvPr/>
        </p:nvSpPr>
        <p:spPr>
          <a:xfrm>
            <a:off x="1113559" y="1867791"/>
            <a:ext cx="2849427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8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Inicialização da unidade de bordo do veículo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64270D0-C4DD-4B87-9BBE-61485148E8E7}"/>
              </a:ext>
            </a:extLst>
          </p:cNvPr>
          <p:cNvSpPr txBox="1">
            <a:spLocks/>
          </p:cNvSpPr>
          <p:nvPr/>
        </p:nvSpPr>
        <p:spPr>
          <a:xfrm>
            <a:off x="1120272" y="3140609"/>
            <a:ext cx="2849427" cy="52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8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600" dirty="0"/>
              <a:t>Registo</a:t>
            </a:r>
            <a:r>
              <a:rPr lang="pt-PT" sz="2400" dirty="0"/>
              <a:t> do veículo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82024686-5ED5-40B7-A5C7-50F25DD10613}"/>
              </a:ext>
            </a:extLst>
          </p:cNvPr>
          <p:cNvSpPr txBox="1">
            <a:spLocks/>
          </p:cNvSpPr>
          <p:nvPr/>
        </p:nvSpPr>
        <p:spPr>
          <a:xfrm>
            <a:off x="1127431" y="3772830"/>
            <a:ext cx="2849427" cy="87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8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Autorização do veículo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353458A-EAFC-4FB8-A831-AF9B1BA0E1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2F7D72-90F0-4E2C-A162-DCDB588C0447}" type="datetime1">
              <a:rPr lang="pt-PT" smtClean="0"/>
              <a:t>20/11/2019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8F06F84-10D8-459E-BAB7-8E577D148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531551-FCE8-4729-B4EA-A7E74AEE6B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12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F75E8A-4597-49D9-8C6B-5D9F6AFDB7CE}"/>
              </a:ext>
            </a:extLst>
          </p:cNvPr>
          <p:cNvSpPr txBox="1"/>
          <p:nvPr/>
        </p:nvSpPr>
        <p:spPr>
          <a:xfrm>
            <a:off x="9745884" y="1201614"/>
            <a:ext cx="1918578" cy="1148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7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46871" y="1817440"/>
            <a:ext cx="10989529" cy="5040560"/>
          </a:xfrm>
        </p:spPr>
        <p:txBody>
          <a:bodyPr>
            <a:norm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dirty="0"/>
              <a:t>Cooperative Awareness Messages </a:t>
            </a:r>
            <a:r>
              <a:rPr lang="pt-PT" sz="2800" b="0" dirty="0"/>
              <a:t>(CAM)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sz="2000" dirty="0"/>
              <a:t>Permitem que os veículos estejam “conscientes” da presença uns dos outros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sz="2000" dirty="0"/>
              <a:t>São enviadas em </a:t>
            </a:r>
            <a:r>
              <a:rPr lang="en-US" sz="2000" dirty="0"/>
              <a:t>broadcast</a:t>
            </a:r>
            <a:r>
              <a:rPr lang="pt-PT" sz="2000" dirty="0"/>
              <a:t> periodicamente para os veículos na proximidade do emissor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sz="2000" dirty="0"/>
              <a:t>São utilizadas para dar suporte a aplicações de gestão de tráfico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dirty="0"/>
              <a:t>Decentralized Environmental Notification Messages </a:t>
            </a:r>
            <a:r>
              <a:rPr lang="pt-PT" sz="2800" b="0" dirty="0"/>
              <a:t>(DENM)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sz="2000" dirty="0"/>
              <a:t>Desenhadas para notificar assincronamente os veículos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sz="2000" dirty="0"/>
              <a:t> São iniciadas quando um veículo deteta um evento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PT" sz="2000" b="0" dirty="0"/>
              <a:t>São enviadas para todos os veículos afetados por dito evento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435" y="627702"/>
            <a:ext cx="8922196" cy="652934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00B0F0"/>
                </a:solidFill>
              </a:rPr>
              <a:t>Tipos de mensagens (ETSI 103 097)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988B75A-212F-42BD-944B-30C30D1CD4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D910F0-4E67-4D7C-A77E-21D8E2CF0422}" type="datetime1">
              <a:rPr lang="pt-PT" smtClean="0"/>
              <a:t>20/11/2019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020EC85-2BE0-4462-97F8-EA14B2DE7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F41205C-8F75-4DE6-BC77-94F369DE94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584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3063241"/>
          </a:xfrm>
        </p:spPr>
        <p:txBody>
          <a:bodyPr/>
          <a:lstStyle/>
          <a:p>
            <a:r>
              <a:rPr lang="pt-PT" dirty="0"/>
              <a:t>Arquitetura do Sistema V2X Proposto</a:t>
            </a:r>
            <a:endParaRPr lang="en-GB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524856F-B60B-49A7-B793-EB0AD0D8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A2B107-C71F-48A4-B05B-69A9BB0B5094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7859711-FB36-4AAF-8480-4AE0E7D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081C388-28E5-4071-A9C1-9AB8DA2C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14</a:t>
            </a:fld>
            <a:endParaRPr lang="pt-PT" noProof="0" dirty="0"/>
          </a:p>
        </p:txBody>
      </p:sp>
      <p:pic>
        <p:nvPicPr>
          <p:cNvPr id="15" name="Marcador de Posição de Conteúdo 1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06437DEE-823C-431C-8003-97BAADED8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9838" y="731838"/>
            <a:ext cx="6203091" cy="5257800"/>
          </a:xfrm>
        </p:spPr>
      </p:pic>
    </p:spTree>
    <p:extLst>
      <p:ext uri="{BB962C8B-B14F-4D97-AF65-F5344CB8AC3E}">
        <p14:creationId xmlns:p14="http://schemas.microsoft.com/office/powerpoint/2010/main" val="34962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63752" y="1268760"/>
            <a:ext cx="8928992" cy="5040560"/>
          </a:xfrm>
        </p:spPr>
        <p:txBody>
          <a:bodyPr>
            <a:normAutofit/>
          </a:bodyPr>
          <a:lstStyle/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38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Protocolo</a:t>
            </a:r>
            <a:br>
              <a:rPr lang="pt-PT" dirty="0"/>
            </a:br>
            <a:endParaRPr lang="pt-PT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353458A-EAFC-4FB8-A831-AF9B1BA0E1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2F7D72-90F0-4E2C-A162-DCDB588C0447}" type="datetime1">
              <a:rPr lang="pt-PT" smtClean="0"/>
              <a:t>20/11/2019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8F06F84-10D8-459E-BAB7-8E577D148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531551-FCE8-4729-B4EA-A7E74AEE6B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15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F75E8A-4597-49D9-8C6B-5D9F6AFDB7CE}"/>
              </a:ext>
            </a:extLst>
          </p:cNvPr>
          <p:cNvSpPr txBox="1"/>
          <p:nvPr/>
        </p:nvSpPr>
        <p:spPr>
          <a:xfrm>
            <a:off x="9745884" y="1201614"/>
            <a:ext cx="1918578" cy="1148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Imagem 8" descr="Uma imagem com mapa, em pé, homem&#10;&#10;Descrição gerada automaticamente">
            <a:extLst>
              <a:ext uri="{FF2B5EF4-FFF2-40B4-BE49-F238E27FC236}">
                <a16:creationId xmlns:a16="http://schemas.microsoft.com/office/drawing/2014/main" id="{8CB2D483-136F-4F1C-9516-026F4B326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03" y="1629211"/>
            <a:ext cx="6690165" cy="43196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CB5C731-0B6B-48ED-9E3A-67C2A3FB1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564" y="2470369"/>
            <a:ext cx="3148314" cy="1202315"/>
          </a:xfrm>
          <a:prstGeom prst="rect">
            <a:avLst/>
          </a:prstGeom>
        </p:spPr>
      </p:pic>
      <p:pic>
        <p:nvPicPr>
          <p:cNvPr id="14" name="Imagem 13" descr="Uma imagem com pássaro&#10;&#10;Descrição gerada automaticamente">
            <a:extLst>
              <a:ext uri="{FF2B5EF4-FFF2-40B4-BE49-F238E27FC236}">
                <a16:creationId xmlns:a16="http://schemas.microsoft.com/office/drawing/2014/main" id="{5FEF460A-4E26-4670-840F-EF8980CAD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86" y="4413360"/>
            <a:ext cx="3148314" cy="1202315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C549F8C3-954E-422E-B1CB-CF9BAC9E31FA}"/>
              </a:ext>
            </a:extLst>
          </p:cNvPr>
          <p:cNvSpPr/>
          <p:nvPr/>
        </p:nvSpPr>
        <p:spPr>
          <a:xfrm>
            <a:off x="763929" y="1268760"/>
            <a:ext cx="4094196" cy="918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9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63752" y="1268760"/>
            <a:ext cx="8928992" cy="5040560"/>
          </a:xfrm>
        </p:spPr>
        <p:txBody>
          <a:bodyPr>
            <a:normAutofit/>
          </a:bodyPr>
          <a:lstStyle/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38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Protocolo</a:t>
            </a:r>
            <a:br>
              <a:rPr lang="pt-PT" dirty="0"/>
            </a:br>
            <a:endParaRPr lang="pt-PT" dirty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353458A-EAFC-4FB8-A831-AF9B1BA0E1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2F7D72-90F0-4E2C-A162-DCDB588C0447}" type="datetime1">
              <a:rPr lang="pt-PT" smtClean="0"/>
              <a:t>20/11/2019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8F06F84-10D8-459E-BAB7-8E577D148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531551-FCE8-4729-B4EA-A7E74AEE6B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16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F75E8A-4597-49D9-8C6B-5D9F6AFDB7CE}"/>
              </a:ext>
            </a:extLst>
          </p:cNvPr>
          <p:cNvSpPr txBox="1"/>
          <p:nvPr/>
        </p:nvSpPr>
        <p:spPr>
          <a:xfrm>
            <a:off x="9745884" y="1201614"/>
            <a:ext cx="1918578" cy="1148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25A77-DF89-4E47-AD5E-262501621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487" y="2896412"/>
            <a:ext cx="3077451" cy="1183327"/>
          </a:xfrm>
          <a:prstGeom prst="rect">
            <a:avLst/>
          </a:prstGeom>
        </p:spPr>
      </p:pic>
      <p:pic>
        <p:nvPicPr>
          <p:cNvPr id="13" name="Imagem 12" descr="Uma imagem com texto, mapa&#10;&#10;Descrição gerada automaticamente">
            <a:extLst>
              <a:ext uri="{FF2B5EF4-FFF2-40B4-BE49-F238E27FC236}">
                <a16:creationId xmlns:a16="http://schemas.microsoft.com/office/drawing/2014/main" id="{EC74F85B-3364-45F5-BF16-E95A62974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065" y="875147"/>
            <a:ext cx="6323019" cy="529661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0F13BAB-25E3-4066-BB56-4C92B989A4C3}"/>
              </a:ext>
            </a:extLst>
          </p:cNvPr>
          <p:cNvSpPr/>
          <p:nvPr/>
        </p:nvSpPr>
        <p:spPr>
          <a:xfrm>
            <a:off x="763929" y="1268760"/>
            <a:ext cx="4094196" cy="918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</a:t>
            </a:r>
            <a:br>
              <a:rPr lang="pt-PT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03B6CF-EA27-4B02-A97D-014F5EF29CEA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17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4816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46871" y="1817440"/>
            <a:ext cx="10989529" cy="50405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PT" sz="2000" b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PT" sz="2000" b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435" y="627702"/>
            <a:ext cx="8922196" cy="652934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00B0F0"/>
                </a:solidFill>
              </a:rPr>
              <a:t>PKI Manager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988B75A-212F-42BD-944B-30C30D1CD4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D910F0-4E67-4D7C-A77E-21D8E2CF0422}" type="datetime1">
              <a:rPr lang="pt-PT" smtClean="0"/>
              <a:t>20/11/2019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020EC85-2BE0-4462-97F8-EA14B2DE7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F41205C-8F75-4DE6-BC77-94F369DE94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18</a:t>
            </a:fld>
            <a:endParaRPr lang="pt-PT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19D7DBC-A9EA-41DE-BF30-7A34216CC54D}"/>
              </a:ext>
            </a:extLst>
          </p:cNvPr>
          <p:cNvSpPr txBox="1">
            <a:spLocks/>
          </p:cNvSpPr>
          <p:nvPr/>
        </p:nvSpPr>
        <p:spPr>
          <a:xfrm>
            <a:off x="999271" y="1969840"/>
            <a:ext cx="10989529" cy="5040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pt-PT" sz="18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lang="pt-PT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lang="pt-PT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lang="pt-PT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lang="pt-P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D06DD28-5987-44F8-BD6F-C5E265FB6F41}"/>
              </a:ext>
            </a:extLst>
          </p:cNvPr>
          <p:cNvSpPr txBox="1">
            <a:spLocks/>
          </p:cNvSpPr>
          <p:nvPr/>
        </p:nvSpPr>
        <p:spPr>
          <a:xfrm>
            <a:off x="1151671" y="2122240"/>
            <a:ext cx="10989529" cy="50405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pt-PT" sz="18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lang="pt-PT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lang="pt-PT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lang="pt-PT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lang="pt-P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Aplicação web desenvolvida em Spring </a:t>
            </a:r>
            <a:r>
              <a:rPr lang="pt-PT" sz="2800" dirty="0" err="1"/>
              <a:t>Boot</a:t>
            </a:r>
            <a:endParaRPr lang="pt-P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Utiliza </a:t>
            </a:r>
            <a:r>
              <a:rPr lang="pt-PT" sz="2800" dirty="0" err="1"/>
              <a:t>PostgreSQL</a:t>
            </a:r>
            <a:r>
              <a:rPr lang="pt-PT" sz="2800" dirty="0"/>
              <a:t> para gerir a base de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 err="1"/>
              <a:t>Backoffice</a:t>
            </a:r>
            <a:r>
              <a:rPr lang="pt-PT" sz="2800" dirty="0"/>
              <a:t> acessível pelo browser com interface gráfica para a gestão da PKI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RA </a:t>
            </a:r>
            <a:r>
              <a:rPr lang="pt-PT" sz="2800" dirty="0" err="1"/>
              <a:t>Service</a:t>
            </a:r>
            <a:r>
              <a:rPr lang="pt-PT" sz="2800" dirty="0"/>
              <a:t> é uma API </a:t>
            </a:r>
            <a:r>
              <a:rPr lang="pt-PT" sz="2800" dirty="0" err="1"/>
              <a:t>Rest</a:t>
            </a:r>
            <a:endParaRPr lang="pt-P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Valida a origem dos pedidos para certificados e também a CA destino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Transforma os pedidos do formato JSON </a:t>
            </a:r>
            <a:r>
              <a:rPr lang="pt-PT" sz="2800" dirty="0" err="1"/>
              <a:t>objectos</a:t>
            </a:r>
            <a:r>
              <a:rPr lang="pt-PT" sz="2800" dirty="0"/>
              <a:t> da biblioteca V2X e vice versa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54791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46871" y="1817440"/>
            <a:ext cx="10989529" cy="50405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0" dirty="0"/>
              <a:t>Corre num processo separado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0" dirty="0"/>
              <a:t>Cada ve</a:t>
            </a:r>
            <a:r>
              <a:rPr lang="pt-PT" sz="2800" dirty="0"/>
              <a:t>ículo é a sua própria </a:t>
            </a:r>
            <a:r>
              <a:rPr lang="pt-PT" sz="2800" dirty="0" err="1"/>
              <a:t>thread</a:t>
            </a:r>
            <a:endParaRPr lang="pt-P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Visão centrada num veículo da simulação que faz pedidos de certificados e comunica com os restantes veículos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Vemos as mensagens que envia e o pseudónimo usado para assinar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/>
              <a:t>Vemos as mensagens que recebe e os correspondentes pseudónimos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000" b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PT" sz="2000" b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96435" y="627702"/>
            <a:ext cx="8922196" cy="652934"/>
          </a:xfrm>
        </p:spPr>
        <p:txBody>
          <a:bodyPr>
            <a:normAutofit/>
          </a:bodyPr>
          <a:lstStyle/>
          <a:p>
            <a:r>
              <a:rPr lang="pt-PT" sz="4000" dirty="0" err="1">
                <a:solidFill>
                  <a:srgbClr val="00B0F0"/>
                </a:solidFill>
              </a:rPr>
              <a:t>Vehicle</a:t>
            </a:r>
            <a:r>
              <a:rPr lang="pt-PT" sz="4000" dirty="0">
                <a:solidFill>
                  <a:srgbClr val="00B0F0"/>
                </a:solidFill>
              </a:rPr>
              <a:t> Manager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988B75A-212F-42BD-944B-30C30D1CD4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D910F0-4E67-4D7C-A77E-21D8E2CF0422}" type="datetime1">
              <a:rPr lang="pt-PT" smtClean="0"/>
              <a:t>20/11/2019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020EC85-2BE0-4462-97F8-EA14B2DE7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F41205C-8F75-4DE6-BC77-94F369DE94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431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52879" y="537391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Motivação para este trabalho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49466121"/>
              </p:ext>
            </p:extLst>
          </p:nvPr>
        </p:nvGraphicFramePr>
        <p:xfrm>
          <a:off x="1435100" y="1777038"/>
          <a:ext cx="8369300" cy="457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A659308-BA6D-4EBE-BA6B-F0ADE6C379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D64897-39DB-45E8-A419-6D4CDFD28739}" type="datetime1">
              <a:rPr lang="pt-PT" smtClean="0"/>
              <a:t>20/11/2019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1781C1-045E-4D9A-A3EA-419797F5F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Instituto Superior Técnico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4D5AA3-48DC-4D03-B1F5-2878B09E0CA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121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Desenhada para avaliar o sistema V2X implementado em relação à performance, segurança e privacidade.</a:t>
            </a:r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sistema desenvolvido tem uma performance aceitável?</a:t>
            </a:r>
          </a:p>
          <a:p>
            <a:pPr marL="74295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sistema tem condições para a garantir a privacidade dos veículos, autenticação de mensagens e segurança no geral?</a:t>
            </a:r>
          </a:p>
          <a:p>
            <a:pPr marL="74295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sistema V2X consegue manter a privacidade dos veículos a um custo aceitável?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03B6CF-EA27-4B02-A97D-014F5EF29CEA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20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5169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63752" y="1268760"/>
            <a:ext cx="8928992" cy="5040560"/>
          </a:xfrm>
        </p:spPr>
        <p:txBody>
          <a:bodyPr>
            <a:normAutofit/>
          </a:bodyPr>
          <a:lstStyle/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38301" y="398205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Resultados – Performance PKI Manager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8F06F84-10D8-459E-BAB7-8E577D148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531551-FCE8-4729-B4EA-A7E74AEE6B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21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F75E8A-4597-49D9-8C6B-5D9F6AFDB7CE}"/>
              </a:ext>
            </a:extLst>
          </p:cNvPr>
          <p:cNvSpPr txBox="1"/>
          <p:nvPr/>
        </p:nvSpPr>
        <p:spPr>
          <a:xfrm>
            <a:off x="9745884" y="1201614"/>
            <a:ext cx="1918578" cy="11480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549F8C3-954E-422E-B1CB-CF9BAC9E31FA}"/>
              </a:ext>
            </a:extLst>
          </p:cNvPr>
          <p:cNvSpPr/>
          <p:nvPr/>
        </p:nvSpPr>
        <p:spPr>
          <a:xfrm>
            <a:off x="763928" y="1268760"/>
            <a:ext cx="9398643" cy="918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F4EBCB60-653E-4C5E-BD53-0A93A724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37" y="1990823"/>
            <a:ext cx="4808637" cy="2641893"/>
          </a:xfrm>
          <a:prstGeom prst="rect">
            <a:avLst/>
          </a:prstGeom>
        </p:spPr>
      </p:pic>
      <p:pic>
        <p:nvPicPr>
          <p:cNvPr id="18" name="Imagem 1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3BAE4353-1FA3-4A4E-AEEC-308123915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936" y="1972868"/>
            <a:ext cx="4808637" cy="2641893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2769A68-152F-48B8-B7C5-4A37261A6C11}"/>
              </a:ext>
            </a:extLst>
          </p:cNvPr>
          <p:cNvSpPr txBox="1">
            <a:spLocks/>
          </p:cNvSpPr>
          <p:nvPr/>
        </p:nvSpPr>
        <p:spPr>
          <a:xfrm>
            <a:off x="1108686" y="5087127"/>
            <a:ext cx="10989529" cy="76268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pt-PT" sz="18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lang="pt-PT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lang="pt-PT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lang="pt-PT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lang="pt-PT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600" dirty="0"/>
              <a:t>V2X O fluxo de autorização introduzido pelo nosso RA </a:t>
            </a:r>
            <a:r>
              <a:rPr lang="pt-PT" sz="2600" dirty="0" err="1"/>
              <a:t>Service</a:t>
            </a:r>
            <a:r>
              <a:rPr lang="pt-PT" sz="2600" dirty="0"/>
              <a:t> é em media mais rápido que o fluxo completo descrito nos standards </a:t>
            </a:r>
          </a:p>
          <a:p>
            <a:pPr>
              <a:buFont typeface="Arial" panose="020B0604020202020204" pitchFamily="34" charset="0"/>
              <a:buChar char="•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06731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92163" y="1828981"/>
            <a:ext cx="10989529" cy="3200037"/>
          </a:xfrm>
        </p:spPr>
        <p:txBody>
          <a:bodyPr>
            <a:normAutofit/>
          </a:bodyPr>
          <a:lstStyle/>
          <a:p>
            <a:pPr marL="74295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Reutilização de pseudónimos versus uso único</a:t>
            </a:r>
          </a:p>
          <a:p>
            <a:pPr marL="74295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Reutilização poupa recursos a custo da privacidade</a:t>
            </a:r>
          </a:p>
          <a:p>
            <a:pPr marL="74295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Vulnerável quando um atacante consegue mapear vários certificados ao mesmo veículo</a:t>
            </a:r>
          </a:p>
          <a:p>
            <a:pPr marL="74295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Veículos possuem milhares de pseudónimos para reduzir o poder de um atacante de os rastrear com base nas suas comunicações V2X </a:t>
            </a:r>
          </a:p>
          <a:p>
            <a:pPr marL="457200" lvl="2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2471" y="55997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Privacidade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A8B7DF6-4947-4C8E-BCEC-A072EFF681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E0CC14-9350-418A-B8A6-C42632708094}" type="datetime1">
              <a:rPr lang="pt-PT" smtClean="0"/>
              <a:t>20/11/2019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97DE9B3-23B9-4D77-BA27-8A4E10AA1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16E86B8-F559-402B-AB1A-BCC6390D5D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9675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02471" y="1817440"/>
            <a:ext cx="10989529" cy="50405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sz="2800" dirty="0"/>
              <a:t> V2X tem a capacidade de melhorar a segurança rodoviária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800" dirty="0"/>
              <a:t> Fortes requisitos de </a:t>
            </a:r>
            <a:r>
              <a:rPr lang="pt-PT" sz="2800" dirty="0" err="1"/>
              <a:t>cibersegurança</a:t>
            </a:r>
            <a:r>
              <a:rPr lang="pt-PT" sz="2800" dirty="0"/>
              <a:t> e privacidade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800" dirty="0"/>
              <a:t> Proposta do nosso </a:t>
            </a:r>
            <a:r>
              <a:rPr lang="pt-PT" sz="2800" dirty="0" err="1"/>
              <a:t>sistem</a:t>
            </a:r>
            <a:r>
              <a:rPr lang="pt-PT" sz="2800" dirty="0"/>
              <a:t> V2X baseando-se na PKI da Europa e standards da ETSI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800" dirty="0"/>
              <a:t> Melhorias no processo de </a:t>
            </a:r>
            <a:r>
              <a:rPr lang="pt-PT" sz="2800" dirty="0" err="1"/>
              <a:t>authorization</a:t>
            </a:r>
            <a:r>
              <a:rPr lang="pt-PT" sz="2800" dirty="0"/>
              <a:t> dos veículos através da utilização do nosso RA </a:t>
            </a:r>
            <a:r>
              <a:rPr lang="pt-PT" sz="2800" dirty="0" err="1"/>
              <a:t>Service</a:t>
            </a:r>
            <a:endParaRPr lang="pt-P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800" dirty="0"/>
              <a:t> Trabalho futuro</a:t>
            </a:r>
            <a:endParaRPr lang="pt-PT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2471" y="55997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Conclusão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A8B7DF6-4947-4C8E-BCEC-A072EFF681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E0CC14-9350-418A-B8A6-C42632708094}" type="datetime1">
              <a:rPr lang="pt-PT" smtClean="0"/>
              <a:t>20/11/2019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97DE9B3-23B9-4D77-BA27-8A4E10AA1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16E86B8-F559-402B-AB1A-BCC6390D5D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835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Aplicações</a:t>
            </a:r>
            <a:r>
              <a:rPr lang="en-US" dirty="0"/>
              <a:t> da V2X</a:t>
            </a: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6" y="3775900"/>
            <a:ext cx="3383498" cy="2529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09" y="3775900"/>
            <a:ext cx="3378240" cy="2602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826" y="895643"/>
            <a:ext cx="3274888" cy="2477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970" y="812514"/>
            <a:ext cx="3275606" cy="2561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FC813C2B-D2AA-4089-B59C-5CF41C73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4CF1A3-CE96-4F5B-8558-70C77283B59F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7A14EFC0-8A70-4216-A157-9F305BEA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 dirty="0"/>
              <a:t>Instituto Superior Técnico</a:t>
            </a:r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9A9247D9-D09C-4C05-A54A-13F7B765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2968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02471" y="1817440"/>
            <a:ext cx="10989529" cy="5040560"/>
          </a:xfrm>
        </p:spPr>
        <p:txBody>
          <a:bodyPr>
            <a:normAutofit/>
          </a:bodyPr>
          <a:lstStyle/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Conceber e implementar um sistema V2X que respeite a privacidade dos veículos.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Veículos utilizam certificados digitais para assinar mensagens V2X</a:t>
            </a:r>
          </a:p>
          <a:p>
            <a:pPr marL="74295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Privacidade</a:t>
            </a:r>
          </a:p>
          <a:p>
            <a:pPr marL="74295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Confidencialidade</a:t>
            </a:r>
          </a:p>
          <a:p>
            <a:pPr marL="74295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Autenticidade das mensagens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2471" y="55997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Objetivos do trabalho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A8B7DF6-4947-4C8E-BCEC-A072EFF681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E0CC14-9350-418A-B8A6-C42632708094}" type="datetime1">
              <a:rPr lang="pt-PT" smtClean="0"/>
              <a:t>20/11/2019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97DE9B3-23B9-4D77-BA27-8A4E10AA1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16E86B8-F559-402B-AB1A-BCC6390D5D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736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62737" y="563699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Solução Europeia: ETSI PKI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36" y="1268760"/>
            <a:ext cx="6442380" cy="4228125"/>
          </a:xfrm>
          <a:prstGeom prst="rect">
            <a:avLst/>
          </a:prstGeom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1162737" y="1817440"/>
            <a:ext cx="2592288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800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4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pt-PT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Root CA (RCA)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Enrollment Authority (EA)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Authorization Authority (AA)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935BE71-CD65-4DAC-85D1-DA07480802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6918D1-54F7-492D-BD5A-2E05A64DC5B1}" type="datetime1">
              <a:rPr lang="pt-PT" smtClean="0"/>
              <a:t>20/11/2019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8931784-6832-4DFC-A677-14875BCC1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53CFBDF-AE97-4934-8DED-CF0D5A34ABA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5</a:t>
            </a:fld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3C00DF-950D-4082-83B0-3EF06D7F7D3D}"/>
              </a:ext>
            </a:extLst>
          </p:cNvPr>
          <p:cNvSpPr txBox="1"/>
          <p:nvPr/>
        </p:nvSpPr>
        <p:spPr>
          <a:xfrm>
            <a:off x="10786316" y="648182"/>
            <a:ext cx="804450" cy="17940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6</a:t>
            </a:fld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78DC8E-2633-4010-9050-246B809D2160}" type="datetime1">
              <a:rPr lang="pt-PT" smtClean="0"/>
              <a:t>20/11/2019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Contribuições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3CE6F6D-3058-496B-8139-249E982C93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2471" y="1817440"/>
            <a:ext cx="10989529" cy="504056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sistema proposto consiste numa PKI veicular e um simulador em Java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a criação de uma PKI que vai emitir os certificados para os veículos de acordo com os mais recentes standards Europeus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Simulador permite a criação de veículos que se ligam à PKI e comunicam entre si (V2X)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avaliação do protótipo mostra resultados satisfatórios e que conseguimos melhorar o processo de pedidos de certificados para os veículos</a:t>
            </a:r>
          </a:p>
        </p:txBody>
      </p:sp>
    </p:spTree>
    <p:extLst>
      <p:ext uri="{BB962C8B-B14F-4D97-AF65-F5344CB8AC3E}">
        <p14:creationId xmlns:p14="http://schemas.microsoft.com/office/powerpoint/2010/main" val="5545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03B6CF-EA27-4B02-A97D-014F5EF29CEA}" type="datetime1">
              <a:rPr lang="pt-PT" noProof="0" smtClean="0"/>
              <a:t>20/11/2019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Instituto Superior Técnico</a:t>
            </a:r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pt-PT" noProof="0" smtClean="0"/>
              <a:t>7</a:t>
            </a:fld>
            <a:endParaRPr lang="pt-PT" noProof="0" dirty="0"/>
          </a:p>
        </p:txBody>
      </p:sp>
      <p:sp>
        <p:nvSpPr>
          <p:cNvPr id="15" name="Marcador de Posição de Conteúdo 14">
            <a:extLst>
              <a:ext uri="{FF2B5EF4-FFF2-40B4-BE49-F238E27FC236}">
                <a16:creationId xmlns:a16="http://schemas.microsoft.com/office/drawing/2014/main" id="{253BF004-7F86-4A99-BF4A-31DDF519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335333" y="1817440"/>
            <a:ext cx="10329129" cy="50405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Veículos têm “perceção”  do ambiente que os rodeia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Cada veículo consegue “ver” outros veículos e obstáculos fora do campo de visão do condutor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Visão 360 graus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800" dirty="0"/>
              <a:t>Capacidade evitar acidentes avisando o condutor previamente de uma situação perigosa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30301" y="54868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Capacidades da V2X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7008128" y="4691113"/>
          <a:ext cx="4741466" cy="150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1C2E40-C75C-466D-8E5B-D1223F5D5D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16CBDF-5254-48E0-90E8-656B3B09CB2A}" type="datetime1">
              <a:rPr lang="pt-PT" smtClean="0"/>
              <a:t>20/11/2019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A970AA-1327-4FF6-B2A0-7BFD09406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C5C446A-1BC5-4567-B344-CE8AA678DB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3852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09323" y="1817440"/>
            <a:ext cx="3888431" cy="50405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É uma rede descentralizada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Composta por veículos e infraestrutura fixa da estrada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/>
              <a:t>Comunicação wireless baseada em DSRC (Dedicated Short-Range </a:t>
            </a:r>
            <a:r>
              <a:rPr lang="pt-PT" sz="2400" dirty="0" err="1"/>
              <a:t>Communication</a:t>
            </a:r>
            <a:r>
              <a:rPr lang="pt-PT" sz="2400" dirty="0"/>
              <a:t>) ou rede móvel </a:t>
            </a:r>
          </a:p>
          <a:p>
            <a:endParaRPr lang="pt-PT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9323" y="598500"/>
            <a:ext cx="8922196" cy="652934"/>
          </a:xfrm>
        </p:spPr>
        <p:txBody>
          <a:bodyPr>
            <a:normAutofit fontScale="90000"/>
          </a:bodyPr>
          <a:lstStyle/>
          <a:p>
            <a:r>
              <a:rPr lang="pt-PT" dirty="0"/>
              <a:t>VANET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576373"/>
            <a:ext cx="4720518" cy="4300900"/>
          </a:xfrm>
          <a:prstGeom prst="rect">
            <a:avLst/>
          </a:prstGeom>
        </p:spPr>
      </p:pic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E885C3F-944E-4595-B7C3-4107366132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A4E4CC-76B1-4D4E-B69A-F4E8C130CC4E}" type="datetime1">
              <a:rPr lang="pt-PT" smtClean="0"/>
              <a:t>20/11/2019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06B8A11-BD06-42F9-8F1B-3013E7052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Instituto Superior Técnico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C2DA4BD-15CC-46D9-82B6-A17C6CE3A5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2943F75-57BD-4DC8-B054-84BB1EBCABA8}" type="slidenum">
              <a:rPr lang="pt-PT" smtClean="0"/>
              <a:pPr>
                <a:defRPr/>
              </a:pPr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333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purl.org/dc/elements/1.1/"/>
    <ds:schemaRef ds:uri="http://purl.org/dc/dcmitype/"/>
    <ds:schemaRef ds:uri="http://schemas.microsoft.com/office/infopath/2007/PartnerControls"/>
    <ds:schemaRef ds:uri="a4f35948-e619-41b3-aa29-22878b09cfd2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40262f94-9f35-4ac3-9a90-690165a166b7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4941</TotalTime>
  <Words>2677</Words>
  <Application>Microsoft Office PowerPoint</Application>
  <PresentationFormat>Ecrã Panorâmico</PresentationFormat>
  <Paragraphs>323</Paragraphs>
  <Slides>23</Slides>
  <Notes>22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 2</vt:lpstr>
      <vt:lpstr>HDOfficeLightV0</vt:lpstr>
      <vt:lpstr>Retrospetiva</vt:lpstr>
      <vt:lpstr>Comunicação entre veículos e coisas (V2X)</vt:lpstr>
      <vt:lpstr>Motivação para este trabalho</vt:lpstr>
      <vt:lpstr>Aplicações da V2X</vt:lpstr>
      <vt:lpstr>Objetivos do trabalho</vt:lpstr>
      <vt:lpstr>Solução Europeia: ETSI PKI</vt:lpstr>
      <vt:lpstr>Contribuições</vt:lpstr>
      <vt:lpstr>Background</vt:lpstr>
      <vt:lpstr>Capacidades da V2X</vt:lpstr>
      <vt:lpstr>VANET</vt:lpstr>
      <vt:lpstr>Privacidade </vt:lpstr>
      <vt:lpstr>Estudo do estado da arte</vt:lpstr>
      <vt:lpstr>ETSI PKI</vt:lpstr>
      <vt:lpstr>Tipos de mensagens (ETSI 103 097)</vt:lpstr>
      <vt:lpstr>Arquitetura do Sistema V2X Proposto</vt:lpstr>
      <vt:lpstr>Protocolo </vt:lpstr>
      <vt:lpstr>Protocolo </vt:lpstr>
      <vt:lpstr>Implementação </vt:lpstr>
      <vt:lpstr>PKI Manager</vt:lpstr>
      <vt:lpstr>Vehicle Manager</vt:lpstr>
      <vt:lpstr>Avaliação</vt:lpstr>
      <vt:lpstr>Resultados – Performance PKI Manager </vt:lpstr>
      <vt:lpstr>Privacidade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Esquema de Título</dc:title>
  <dc:creator>multicert</dc:creator>
  <cp:lastModifiedBy>leonardo goncalves</cp:lastModifiedBy>
  <cp:revision>263</cp:revision>
  <dcterms:created xsi:type="dcterms:W3CDTF">2018-06-14T13:10:32Z</dcterms:created>
  <dcterms:modified xsi:type="dcterms:W3CDTF">2019-11-20T23:02:22Z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