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69" r:id="rId4"/>
    <p:sldId id="268" r:id="rId5"/>
    <p:sldId id="272" r:id="rId6"/>
    <p:sldId id="263" r:id="rId7"/>
    <p:sldId id="270" r:id="rId8"/>
    <p:sldId id="271" r:id="rId9"/>
    <p:sldId id="283" r:id="rId10"/>
    <p:sldId id="274" r:id="rId11"/>
    <p:sldId id="284" r:id="rId12"/>
    <p:sldId id="276" r:id="rId13"/>
    <p:sldId id="277" r:id="rId14"/>
    <p:sldId id="278" r:id="rId15"/>
    <p:sldId id="280" r:id="rId16"/>
    <p:sldId id="279" r:id="rId17"/>
    <p:sldId id="281" r:id="rId18"/>
    <p:sldId id="257" r:id="rId19"/>
  </p:sldIdLst>
  <p:sldSz cx="9906000" cy="6858000" type="A4"/>
  <p:notesSz cx="6858000" cy="9144000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3566">
          <p15:clr>
            <a:srgbClr val="A4A3A4"/>
          </p15:clr>
        </p15:guide>
        <p15:guide id="4" orient="horz" pos="4020">
          <p15:clr>
            <a:srgbClr val="A4A3A4"/>
          </p15:clr>
        </p15:guide>
        <p15:guide id="5" orient="horz">
          <p15:clr>
            <a:srgbClr val="A4A3A4"/>
          </p15:clr>
        </p15:guide>
        <p15:guide id="6" pos="3120">
          <p15:clr>
            <a:srgbClr val="A4A3A4"/>
          </p15:clr>
        </p15:guide>
        <p15:guide id="7" pos="308">
          <p15:clr>
            <a:srgbClr val="A4A3A4"/>
          </p15:clr>
        </p15:guide>
        <p15:guide id="8" pos="59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o Gonçalves" initials="LG" lastIdx="1" clrIdx="0">
    <p:extLst>
      <p:ext uri="{19B8F6BF-5375-455C-9EA6-DF929625EA0E}">
        <p15:presenceInfo xmlns:p15="http://schemas.microsoft.com/office/powerpoint/2012/main" userId="Leonardo Gonçalv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C6"/>
    <a:srgbClr val="EE971D"/>
    <a:srgbClr val="EE3524"/>
    <a:srgbClr val="7AC143"/>
    <a:srgbClr val="E20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81796" autoAdjust="0"/>
  </p:normalViewPr>
  <p:slideViewPr>
    <p:cSldViewPr showGuides="1">
      <p:cViewPr varScale="1">
        <p:scale>
          <a:sx n="64" d="100"/>
          <a:sy n="64" d="100"/>
        </p:scale>
        <p:origin x="1026" y="72"/>
      </p:cViewPr>
      <p:guideLst>
        <p:guide orient="horz" pos="2160"/>
        <p:guide orient="horz" pos="255"/>
        <p:guide orient="horz" pos="3566"/>
        <p:guide orient="horz" pos="4020"/>
        <p:guide orient="horz"/>
        <p:guide pos="3120"/>
        <p:guide pos="308"/>
        <p:guide pos="5978"/>
      </p:guideLst>
    </p:cSldViewPr>
  </p:slideViewPr>
  <p:outlineViewPr>
    <p:cViewPr>
      <p:scale>
        <a:sx n="33" d="100"/>
        <a:sy n="33" d="100"/>
      </p:scale>
      <p:origin x="0" y="-371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6" d="100"/>
          <a:sy n="96" d="100"/>
        </p:scale>
        <p:origin x="40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F40699-5DBD-42E2-9B13-E56A38D80B3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FA17BC3F-581B-40AF-ADEF-E8E50A5D6568}">
      <dgm:prSet phldrT="[Text]"/>
      <dgm:spPr/>
      <dgm:t>
        <a:bodyPr/>
        <a:lstStyle/>
        <a:p>
          <a:r>
            <a:rPr lang="pt-PT" noProof="0" dirty="0"/>
            <a:t>Mobilidade</a:t>
          </a:r>
        </a:p>
      </dgm:t>
    </dgm:pt>
    <dgm:pt modelId="{B36ED96B-30C2-4549-B351-B34E4CAD7185}" type="parTrans" cxnId="{C50B949C-C290-4476-A4B2-82CE77F27294}">
      <dgm:prSet/>
      <dgm:spPr/>
      <dgm:t>
        <a:bodyPr/>
        <a:lstStyle/>
        <a:p>
          <a:endParaRPr lang="pt-PT"/>
        </a:p>
      </dgm:t>
    </dgm:pt>
    <dgm:pt modelId="{452B1A5C-12BB-4547-AE58-AAD800AA340F}" type="sibTrans" cxnId="{C50B949C-C290-4476-A4B2-82CE77F27294}">
      <dgm:prSet/>
      <dgm:spPr/>
      <dgm:t>
        <a:bodyPr/>
        <a:lstStyle/>
        <a:p>
          <a:endParaRPr lang="pt-PT"/>
        </a:p>
      </dgm:t>
    </dgm:pt>
    <dgm:pt modelId="{13AB5D08-D67E-490F-8AE5-05D805EE8FC7}">
      <dgm:prSet phldrT="[Text]"/>
      <dgm:spPr/>
      <dgm:t>
        <a:bodyPr/>
        <a:lstStyle/>
        <a:p>
          <a:r>
            <a:rPr lang="pt-PT" noProof="0" dirty="0"/>
            <a:t>Tempo perdido em trânsito.</a:t>
          </a:r>
          <a:endParaRPr lang="pt-PT" b="0" noProof="0" dirty="0"/>
        </a:p>
      </dgm:t>
    </dgm:pt>
    <dgm:pt modelId="{BA19C1E2-D238-47A8-AFAE-B54561BDAB9B}" type="parTrans" cxnId="{3215B225-CB56-41E2-A8AB-EF83A8732111}">
      <dgm:prSet/>
      <dgm:spPr/>
      <dgm:t>
        <a:bodyPr/>
        <a:lstStyle/>
        <a:p>
          <a:endParaRPr lang="pt-PT"/>
        </a:p>
      </dgm:t>
    </dgm:pt>
    <dgm:pt modelId="{EC39FDC2-A36A-40D9-BF9E-46EAD9A77A0C}" type="sibTrans" cxnId="{3215B225-CB56-41E2-A8AB-EF83A8732111}">
      <dgm:prSet/>
      <dgm:spPr/>
      <dgm:t>
        <a:bodyPr/>
        <a:lstStyle/>
        <a:p>
          <a:endParaRPr lang="pt-PT"/>
        </a:p>
      </dgm:t>
    </dgm:pt>
    <dgm:pt modelId="{EBC7307B-3F21-417B-8A01-019CAC7298A5}">
      <dgm:prSet phldrT="[Text]"/>
      <dgm:spPr/>
      <dgm:t>
        <a:bodyPr/>
        <a:lstStyle/>
        <a:p>
          <a:r>
            <a:rPr lang="pt-PT" noProof="0" dirty="0"/>
            <a:t>Meio ambiente</a:t>
          </a:r>
        </a:p>
      </dgm:t>
    </dgm:pt>
    <dgm:pt modelId="{A0939212-5F61-4D44-AB76-CFE2DB0D80FD}" type="parTrans" cxnId="{5775097C-C604-4C73-8448-BDB8DA9305F2}">
      <dgm:prSet/>
      <dgm:spPr/>
      <dgm:t>
        <a:bodyPr/>
        <a:lstStyle/>
        <a:p>
          <a:endParaRPr lang="pt-PT"/>
        </a:p>
      </dgm:t>
    </dgm:pt>
    <dgm:pt modelId="{E0048808-F2DB-4904-B82B-16E9C714F2C5}" type="sibTrans" cxnId="{5775097C-C604-4C73-8448-BDB8DA9305F2}">
      <dgm:prSet/>
      <dgm:spPr/>
      <dgm:t>
        <a:bodyPr/>
        <a:lstStyle/>
        <a:p>
          <a:endParaRPr lang="pt-PT"/>
        </a:p>
      </dgm:t>
    </dgm:pt>
    <dgm:pt modelId="{91ECFD0D-0EEF-4DB1-99C7-40384AB82244}">
      <dgm:prSet phldrT="[Text]"/>
      <dgm:spPr/>
      <dgm:t>
        <a:bodyPr/>
        <a:lstStyle/>
        <a:p>
          <a:r>
            <a:rPr lang="pt-PT" noProof="0" dirty="0"/>
            <a:t>Litros de combustível mal utilizados devido ao trânsito</a:t>
          </a:r>
          <a:r>
            <a:rPr lang="pt-PT" dirty="0"/>
            <a:t>.</a:t>
          </a:r>
          <a:endParaRPr lang="pt-PT" noProof="0" dirty="0"/>
        </a:p>
      </dgm:t>
    </dgm:pt>
    <dgm:pt modelId="{4A4C98A4-B065-49AF-93B5-2591C7704786}" type="parTrans" cxnId="{122201E0-B383-4A20-B987-0081AFFF07BA}">
      <dgm:prSet/>
      <dgm:spPr/>
      <dgm:t>
        <a:bodyPr/>
        <a:lstStyle/>
        <a:p>
          <a:endParaRPr lang="pt-PT"/>
        </a:p>
      </dgm:t>
    </dgm:pt>
    <dgm:pt modelId="{6280DABA-268F-4E5E-9C06-6CDE5961126C}" type="sibTrans" cxnId="{122201E0-B383-4A20-B987-0081AFFF07BA}">
      <dgm:prSet/>
      <dgm:spPr/>
      <dgm:t>
        <a:bodyPr/>
        <a:lstStyle/>
        <a:p>
          <a:endParaRPr lang="pt-PT"/>
        </a:p>
      </dgm:t>
    </dgm:pt>
    <dgm:pt modelId="{B0C5931A-12C6-4F3B-B3A8-D422956F171B}">
      <dgm:prSet phldrT="[Text]"/>
      <dgm:spPr/>
      <dgm:t>
        <a:bodyPr/>
        <a:lstStyle/>
        <a:p>
          <a:r>
            <a:rPr lang="pt-PT" noProof="0" dirty="0"/>
            <a:t>Segurança rodoviária</a:t>
          </a:r>
        </a:p>
      </dgm:t>
    </dgm:pt>
    <dgm:pt modelId="{B77FD525-F96B-46A9-9E13-A8EE5020924C}" type="parTrans" cxnId="{4AFCF43C-5B77-49E4-BE19-F106D18D2E4E}">
      <dgm:prSet/>
      <dgm:spPr/>
      <dgm:t>
        <a:bodyPr/>
        <a:lstStyle/>
        <a:p>
          <a:endParaRPr lang="pt-PT"/>
        </a:p>
      </dgm:t>
    </dgm:pt>
    <dgm:pt modelId="{DA106FEF-AF85-496B-B623-1E9FCC163A7F}" type="sibTrans" cxnId="{4AFCF43C-5B77-49E4-BE19-F106D18D2E4E}">
      <dgm:prSet/>
      <dgm:spPr/>
      <dgm:t>
        <a:bodyPr/>
        <a:lstStyle/>
        <a:p>
          <a:endParaRPr lang="pt-PT"/>
        </a:p>
      </dgm:t>
    </dgm:pt>
    <dgm:pt modelId="{488EBDE2-F4BA-404A-B74B-FCA4C7D2666D}">
      <dgm:prSet phldrT="[Text]"/>
      <dgm:spPr/>
      <dgm:t>
        <a:bodyPr/>
        <a:lstStyle/>
        <a:p>
          <a:r>
            <a:rPr lang="pt-PT" b="0" noProof="0" dirty="0"/>
            <a:t>1.079.800 de acidentes de viação em 2014.</a:t>
          </a:r>
          <a:endParaRPr lang="pt-PT" dirty="0"/>
        </a:p>
      </dgm:t>
    </dgm:pt>
    <dgm:pt modelId="{F901CCE4-25E3-4C07-8EC0-1B54FA943380}" type="parTrans" cxnId="{79F52FD1-0A4B-4ED6-8813-DD3CDB2F02CF}">
      <dgm:prSet/>
      <dgm:spPr/>
      <dgm:t>
        <a:bodyPr/>
        <a:lstStyle/>
        <a:p>
          <a:endParaRPr lang="pt-PT"/>
        </a:p>
      </dgm:t>
    </dgm:pt>
    <dgm:pt modelId="{D5AA4DC5-03A2-4A06-9C84-2F0EB8CABFFB}" type="sibTrans" cxnId="{79F52FD1-0A4B-4ED6-8813-DD3CDB2F02CF}">
      <dgm:prSet/>
      <dgm:spPr/>
      <dgm:t>
        <a:bodyPr/>
        <a:lstStyle/>
        <a:p>
          <a:endParaRPr lang="pt-PT"/>
        </a:p>
      </dgm:t>
    </dgm:pt>
    <dgm:pt modelId="{128E042B-A1FD-41F2-BAFE-42405AF3F7B3}">
      <dgm:prSet/>
      <dgm:spPr/>
      <dgm:t>
        <a:bodyPr/>
        <a:lstStyle/>
        <a:p>
          <a:r>
            <a:rPr lang="pt-PT" b="0" noProof="0" dirty="0"/>
            <a:t>25.939 vitimas mortais. </a:t>
          </a:r>
          <a:endParaRPr lang="pt-PT" b="0" noProof="0" dirty="0">
            <a:effectLst/>
          </a:endParaRPr>
        </a:p>
      </dgm:t>
    </dgm:pt>
    <dgm:pt modelId="{F26DE4F4-7D0F-44C3-B2B1-4F5FC67229DA}" type="parTrans" cxnId="{6125A165-7D86-42D5-A845-5B5D15AD77B1}">
      <dgm:prSet/>
      <dgm:spPr/>
      <dgm:t>
        <a:bodyPr/>
        <a:lstStyle/>
        <a:p>
          <a:endParaRPr lang="pt-PT"/>
        </a:p>
      </dgm:t>
    </dgm:pt>
    <dgm:pt modelId="{3ACC2304-AD1D-423F-82F1-926319150468}" type="sibTrans" cxnId="{6125A165-7D86-42D5-A845-5B5D15AD77B1}">
      <dgm:prSet/>
      <dgm:spPr/>
      <dgm:t>
        <a:bodyPr/>
        <a:lstStyle/>
        <a:p>
          <a:endParaRPr lang="pt-PT"/>
        </a:p>
      </dgm:t>
    </dgm:pt>
    <dgm:pt modelId="{FE562EA9-D670-437A-800B-22E002A328F0}">
      <dgm:prSet/>
      <dgm:spPr/>
      <dgm:t>
        <a:bodyPr/>
        <a:lstStyle/>
        <a:p>
          <a:r>
            <a:rPr lang="pt-PT" noProof="0" dirty="0">
              <a:effectLst/>
            </a:rPr>
            <a:t>Na maior parte dos casos a causa é o erro humano.</a:t>
          </a:r>
        </a:p>
      </dgm:t>
    </dgm:pt>
    <dgm:pt modelId="{8AA88C1F-44C1-4F34-91B2-B9894D566D0B}" type="parTrans" cxnId="{14A33657-FFFF-4C07-8152-C4EE455911DD}">
      <dgm:prSet/>
      <dgm:spPr/>
      <dgm:t>
        <a:bodyPr/>
        <a:lstStyle/>
        <a:p>
          <a:endParaRPr lang="pt-PT"/>
        </a:p>
      </dgm:t>
    </dgm:pt>
    <dgm:pt modelId="{EEC9EC8C-418A-4855-BCD9-17C2ABBA428C}" type="sibTrans" cxnId="{14A33657-FFFF-4C07-8152-C4EE455911DD}">
      <dgm:prSet/>
      <dgm:spPr/>
      <dgm:t>
        <a:bodyPr/>
        <a:lstStyle/>
        <a:p>
          <a:endParaRPr lang="pt-PT"/>
        </a:p>
      </dgm:t>
    </dgm:pt>
    <dgm:pt modelId="{70105493-34F1-41BC-BE02-63F92C648B37}" type="pres">
      <dgm:prSet presAssocID="{90F40699-5DBD-42E2-9B13-E56A38D80B3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4FD9CDB-056A-4086-9962-744B3E274D08}" type="pres">
      <dgm:prSet presAssocID="{FA17BC3F-581B-40AF-ADEF-E8E50A5D656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D4A54E3-86AE-44E5-85EA-49018AA15D36}" type="pres">
      <dgm:prSet presAssocID="{FA17BC3F-581B-40AF-ADEF-E8E50A5D6568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2CFA0DF-5DA0-4B0A-BD79-8333C13065D5}" type="pres">
      <dgm:prSet presAssocID="{EBC7307B-3F21-417B-8A01-019CAC7298A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0E44199-730C-4A1F-85F1-1D483ECD60F3}" type="pres">
      <dgm:prSet presAssocID="{EBC7307B-3F21-417B-8A01-019CAC7298A5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5573413-2C15-4CBA-A5DB-01BACC2B75C0}" type="pres">
      <dgm:prSet presAssocID="{B0C5931A-12C6-4F3B-B3A8-D422956F171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7E17EA9-F0C5-45A9-A785-BC2875E07353}" type="pres">
      <dgm:prSet presAssocID="{B0C5931A-12C6-4F3B-B3A8-D422956F171B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C50B949C-C290-4476-A4B2-82CE77F27294}" srcId="{90F40699-5DBD-42E2-9B13-E56A38D80B35}" destId="{FA17BC3F-581B-40AF-ADEF-E8E50A5D6568}" srcOrd="0" destOrd="0" parTransId="{B36ED96B-30C2-4549-B351-B34E4CAD7185}" sibTransId="{452B1A5C-12BB-4547-AE58-AAD800AA340F}"/>
    <dgm:cxn modelId="{5775097C-C604-4C73-8448-BDB8DA9305F2}" srcId="{90F40699-5DBD-42E2-9B13-E56A38D80B35}" destId="{EBC7307B-3F21-417B-8A01-019CAC7298A5}" srcOrd="1" destOrd="0" parTransId="{A0939212-5F61-4D44-AB76-CFE2DB0D80FD}" sibTransId="{E0048808-F2DB-4904-B82B-16E9C714F2C5}"/>
    <dgm:cxn modelId="{3215B225-CB56-41E2-A8AB-EF83A8732111}" srcId="{FA17BC3F-581B-40AF-ADEF-E8E50A5D6568}" destId="{13AB5D08-D67E-490F-8AE5-05D805EE8FC7}" srcOrd="0" destOrd="0" parTransId="{BA19C1E2-D238-47A8-AFAE-B54561BDAB9B}" sibTransId="{EC39FDC2-A36A-40D9-BF9E-46EAD9A77A0C}"/>
    <dgm:cxn modelId="{6125A165-7D86-42D5-A845-5B5D15AD77B1}" srcId="{B0C5931A-12C6-4F3B-B3A8-D422956F171B}" destId="{128E042B-A1FD-41F2-BAFE-42405AF3F7B3}" srcOrd="1" destOrd="0" parTransId="{F26DE4F4-7D0F-44C3-B2B1-4F5FC67229DA}" sibTransId="{3ACC2304-AD1D-423F-82F1-926319150468}"/>
    <dgm:cxn modelId="{69CB51A6-945C-4387-972B-03D97B7AF097}" type="presOf" srcId="{128E042B-A1FD-41F2-BAFE-42405AF3F7B3}" destId="{07E17EA9-F0C5-45A9-A785-BC2875E07353}" srcOrd="0" destOrd="1" presId="urn:microsoft.com/office/officeart/2005/8/layout/vList2"/>
    <dgm:cxn modelId="{2AA682FC-1C47-4365-9A56-AC8DF9B9BB0A}" type="presOf" srcId="{90F40699-5DBD-42E2-9B13-E56A38D80B35}" destId="{70105493-34F1-41BC-BE02-63F92C648B37}" srcOrd="0" destOrd="0" presId="urn:microsoft.com/office/officeart/2005/8/layout/vList2"/>
    <dgm:cxn modelId="{42E0226E-EB42-46CD-A886-7BA71B425EDD}" type="presOf" srcId="{91ECFD0D-0EEF-4DB1-99C7-40384AB82244}" destId="{B0E44199-730C-4A1F-85F1-1D483ECD60F3}" srcOrd="0" destOrd="0" presId="urn:microsoft.com/office/officeart/2005/8/layout/vList2"/>
    <dgm:cxn modelId="{99BD28E5-7895-491F-BD92-F25D2082A1E9}" type="presOf" srcId="{EBC7307B-3F21-417B-8A01-019CAC7298A5}" destId="{F2CFA0DF-5DA0-4B0A-BD79-8333C13065D5}" srcOrd="0" destOrd="0" presId="urn:microsoft.com/office/officeart/2005/8/layout/vList2"/>
    <dgm:cxn modelId="{72F12C3D-0FF6-432E-A21D-C35EE6C1D74A}" type="presOf" srcId="{FA17BC3F-581B-40AF-ADEF-E8E50A5D6568}" destId="{F4FD9CDB-056A-4086-9962-744B3E274D08}" srcOrd="0" destOrd="0" presId="urn:microsoft.com/office/officeart/2005/8/layout/vList2"/>
    <dgm:cxn modelId="{81E3A507-6E94-437C-8BC2-CF6D790042B9}" type="presOf" srcId="{FE562EA9-D670-437A-800B-22E002A328F0}" destId="{07E17EA9-F0C5-45A9-A785-BC2875E07353}" srcOrd="0" destOrd="2" presId="urn:microsoft.com/office/officeart/2005/8/layout/vList2"/>
    <dgm:cxn modelId="{48F2BAB6-613E-4122-976C-9F4E0D091212}" type="presOf" srcId="{488EBDE2-F4BA-404A-B74B-FCA4C7D2666D}" destId="{07E17EA9-F0C5-45A9-A785-BC2875E07353}" srcOrd="0" destOrd="0" presId="urn:microsoft.com/office/officeart/2005/8/layout/vList2"/>
    <dgm:cxn modelId="{4AFCF43C-5B77-49E4-BE19-F106D18D2E4E}" srcId="{90F40699-5DBD-42E2-9B13-E56A38D80B35}" destId="{B0C5931A-12C6-4F3B-B3A8-D422956F171B}" srcOrd="2" destOrd="0" parTransId="{B77FD525-F96B-46A9-9E13-A8EE5020924C}" sibTransId="{DA106FEF-AF85-496B-B623-1E9FCC163A7F}"/>
    <dgm:cxn modelId="{CC3268AE-654D-4178-943A-0FAAC0EA2E50}" type="presOf" srcId="{B0C5931A-12C6-4F3B-B3A8-D422956F171B}" destId="{A5573413-2C15-4CBA-A5DB-01BACC2B75C0}" srcOrd="0" destOrd="0" presId="urn:microsoft.com/office/officeart/2005/8/layout/vList2"/>
    <dgm:cxn modelId="{14A33657-FFFF-4C07-8152-C4EE455911DD}" srcId="{B0C5931A-12C6-4F3B-B3A8-D422956F171B}" destId="{FE562EA9-D670-437A-800B-22E002A328F0}" srcOrd="2" destOrd="0" parTransId="{8AA88C1F-44C1-4F34-91B2-B9894D566D0B}" sibTransId="{EEC9EC8C-418A-4855-BCD9-17C2ABBA428C}"/>
    <dgm:cxn modelId="{A20855E4-A39B-4EBB-B4A9-C71AC2DA7A8D}" type="presOf" srcId="{13AB5D08-D67E-490F-8AE5-05D805EE8FC7}" destId="{BD4A54E3-86AE-44E5-85EA-49018AA15D36}" srcOrd="0" destOrd="0" presId="urn:microsoft.com/office/officeart/2005/8/layout/vList2"/>
    <dgm:cxn modelId="{79F52FD1-0A4B-4ED6-8813-DD3CDB2F02CF}" srcId="{B0C5931A-12C6-4F3B-B3A8-D422956F171B}" destId="{488EBDE2-F4BA-404A-B74B-FCA4C7D2666D}" srcOrd="0" destOrd="0" parTransId="{F901CCE4-25E3-4C07-8EC0-1B54FA943380}" sibTransId="{D5AA4DC5-03A2-4A06-9C84-2F0EB8CABFFB}"/>
    <dgm:cxn modelId="{122201E0-B383-4A20-B987-0081AFFF07BA}" srcId="{EBC7307B-3F21-417B-8A01-019CAC7298A5}" destId="{91ECFD0D-0EEF-4DB1-99C7-40384AB82244}" srcOrd="0" destOrd="0" parTransId="{4A4C98A4-B065-49AF-93B5-2591C7704786}" sibTransId="{6280DABA-268F-4E5E-9C06-6CDE5961126C}"/>
    <dgm:cxn modelId="{4F210D83-A053-46C2-B27E-AB024669523C}" type="presParOf" srcId="{70105493-34F1-41BC-BE02-63F92C648B37}" destId="{F4FD9CDB-056A-4086-9962-744B3E274D08}" srcOrd="0" destOrd="0" presId="urn:microsoft.com/office/officeart/2005/8/layout/vList2"/>
    <dgm:cxn modelId="{BCF0E199-9115-4E9A-8C58-A9C3C54FDF57}" type="presParOf" srcId="{70105493-34F1-41BC-BE02-63F92C648B37}" destId="{BD4A54E3-86AE-44E5-85EA-49018AA15D36}" srcOrd="1" destOrd="0" presId="urn:microsoft.com/office/officeart/2005/8/layout/vList2"/>
    <dgm:cxn modelId="{BE8BB917-1AC7-42C4-B21F-49463D83F85A}" type="presParOf" srcId="{70105493-34F1-41BC-BE02-63F92C648B37}" destId="{F2CFA0DF-5DA0-4B0A-BD79-8333C13065D5}" srcOrd="2" destOrd="0" presId="urn:microsoft.com/office/officeart/2005/8/layout/vList2"/>
    <dgm:cxn modelId="{964812E8-DE50-4BCF-9487-9B82420200BC}" type="presParOf" srcId="{70105493-34F1-41BC-BE02-63F92C648B37}" destId="{B0E44199-730C-4A1F-85F1-1D483ECD60F3}" srcOrd="3" destOrd="0" presId="urn:microsoft.com/office/officeart/2005/8/layout/vList2"/>
    <dgm:cxn modelId="{71C7E89F-2AB7-4803-A785-FB2EDD58C9AD}" type="presParOf" srcId="{70105493-34F1-41BC-BE02-63F92C648B37}" destId="{A5573413-2C15-4CBA-A5DB-01BACC2B75C0}" srcOrd="4" destOrd="0" presId="urn:microsoft.com/office/officeart/2005/8/layout/vList2"/>
    <dgm:cxn modelId="{222245E2-D2E1-4014-B10F-F6F24AD030DB}" type="presParOf" srcId="{70105493-34F1-41BC-BE02-63F92C648B37}" destId="{07E17EA9-F0C5-45A9-A785-BC2875E0735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E3AC99-0A88-4DF4-941E-022586AB243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F14B9F8A-1DB8-4CA5-A9AE-5E30D8A2CEB8}">
      <dgm:prSet phldrT="[Text]"/>
      <dgm:spPr/>
      <dgm:t>
        <a:bodyPr/>
        <a:lstStyle/>
        <a:p>
          <a:r>
            <a:rPr lang="pt-PT" dirty="0"/>
            <a:t>Passiva</a:t>
          </a:r>
        </a:p>
      </dgm:t>
    </dgm:pt>
    <dgm:pt modelId="{372BA12F-AED6-49F4-A11A-9307ECE10622}" type="parTrans" cxnId="{39D6B543-37AB-4C30-80EC-921213F83AD3}">
      <dgm:prSet/>
      <dgm:spPr/>
      <dgm:t>
        <a:bodyPr/>
        <a:lstStyle/>
        <a:p>
          <a:endParaRPr lang="pt-PT"/>
        </a:p>
      </dgm:t>
    </dgm:pt>
    <dgm:pt modelId="{14B5E6B4-CDF5-4296-8F24-DF05442FDB47}" type="sibTrans" cxnId="{39D6B543-37AB-4C30-80EC-921213F83AD3}">
      <dgm:prSet/>
      <dgm:spPr/>
      <dgm:t>
        <a:bodyPr/>
        <a:lstStyle/>
        <a:p>
          <a:endParaRPr lang="pt-PT"/>
        </a:p>
      </dgm:t>
    </dgm:pt>
    <dgm:pt modelId="{0CF7514C-FC53-464A-8C90-3EFE8C8DEB64}">
      <dgm:prSet phldrT="[Text]"/>
      <dgm:spPr/>
      <dgm:t>
        <a:bodyPr/>
        <a:lstStyle/>
        <a:p>
          <a:r>
            <a:rPr lang="pt-PT" dirty="0"/>
            <a:t>Ativa</a:t>
          </a:r>
        </a:p>
      </dgm:t>
    </dgm:pt>
    <dgm:pt modelId="{CF0338D1-A063-4C64-A9AC-5C0A79D70FA6}" type="parTrans" cxnId="{7FFE9FCE-BF5B-4B80-96BD-75F45E676E06}">
      <dgm:prSet/>
      <dgm:spPr/>
      <dgm:t>
        <a:bodyPr/>
        <a:lstStyle/>
        <a:p>
          <a:endParaRPr lang="pt-PT"/>
        </a:p>
      </dgm:t>
    </dgm:pt>
    <dgm:pt modelId="{8ADB1CFC-1601-4272-A06D-B3CE6BA008F9}" type="sibTrans" cxnId="{7FFE9FCE-BF5B-4B80-96BD-75F45E676E06}">
      <dgm:prSet/>
      <dgm:spPr/>
      <dgm:t>
        <a:bodyPr/>
        <a:lstStyle/>
        <a:p>
          <a:endParaRPr lang="pt-PT"/>
        </a:p>
      </dgm:t>
    </dgm:pt>
    <dgm:pt modelId="{3068769A-FC93-4995-BEE5-F31DADFF0095}">
      <dgm:prSet phldrT="[Text]"/>
      <dgm:spPr/>
      <dgm:t>
        <a:bodyPr/>
        <a:lstStyle/>
        <a:p>
          <a:r>
            <a:rPr lang="pt-PT" dirty="0"/>
            <a:t>Proativa</a:t>
          </a:r>
        </a:p>
      </dgm:t>
    </dgm:pt>
    <dgm:pt modelId="{68A32C16-3C41-489B-B39B-A7A43487572D}" type="parTrans" cxnId="{8400E908-1F64-4D00-8BE1-EFAE016B7155}">
      <dgm:prSet/>
      <dgm:spPr/>
      <dgm:t>
        <a:bodyPr/>
        <a:lstStyle/>
        <a:p>
          <a:endParaRPr lang="pt-PT"/>
        </a:p>
      </dgm:t>
    </dgm:pt>
    <dgm:pt modelId="{2227D93D-218F-4A8E-B254-3FBE0D730D01}" type="sibTrans" cxnId="{8400E908-1F64-4D00-8BE1-EFAE016B7155}">
      <dgm:prSet/>
      <dgm:spPr/>
      <dgm:t>
        <a:bodyPr/>
        <a:lstStyle/>
        <a:p>
          <a:endParaRPr lang="pt-PT"/>
        </a:p>
      </dgm:t>
    </dgm:pt>
    <dgm:pt modelId="{34DB829A-BF6A-4081-BDF2-43C4C2BD4367}" type="pres">
      <dgm:prSet presAssocID="{16E3AC99-0A88-4DF4-941E-022586AB243A}" presName="CompostProcess" presStyleCnt="0">
        <dgm:presLayoutVars>
          <dgm:dir/>
          <dgm:resizeHandles val="exact"/>
        </dgm:presLayoutVars>
      </dgm:prSet>
      <dgm:spPr/>
    </dgm:pt>
    <dgm:pt modelId="{BEE74129-9879-446D-BE27-738D4DFF60E4}" type="pres">
      <dgm:prSet presAssocID="{16E3AC99-0A88-4DF4-941E-022586AB243A}" presName="arrow" presStyleLbl="bgShp" presStyleIdx="0" presStyleCnt="1"/>
      <dgm:spPr/>
    </dgm:pt>
    <dgm:pt modelId="{978C844C-4371-4977-833D-2FD79936CE65}" type="pres">
      <dgm:prSet presAssocID="{16E3AC99-0A88-4DF4-941E-022586AB243A}" presName="linearProcess" presStyleCnt="0"/>
      <dgm:spPr/>
    </dgm:pt>
    <dgm:pt modelId="{4903A5E9-24C0-4EA5-9594-58CBDFE4554E}" type="pres">
      <dgm:prSet presAssocID="{F14B9F8A-1DB8-4CA5-A9AE-5E30D8A2CEB8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EF2DC39-48D0-4441-9A76-8DE88CFC5542}" type="pres">
      <dgm:prSet presAssocID="{14B5E6B4-CDF5-4296-8F24-DF05442FDB47}" presName="sibTrans" presStyleCnt="0"/>
      <dgm:spPr/>
    </dgm:pt>
    <dgm:pt modelId="{F3FDA263-D2D6-4582-8D54-854AE8F6BB38}" type="pres">
      <dgm:prSet presAssocID="{0CF7514C-FC53-464A-8C90-3EFE8C8DEB6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56FB8C81-5F35-4892-AA59-8BE8758F5762}" type="pres">
      <dgm:prSet presAssocID="{8ADB1CFC-1601-4272-A06D-B3CE6BA008F9}" presName="sibTrans" presStyleCnt="0"/>
      <dgm:spPr/>
    </dgm:pt>
    <dgm:pt modelId="{6D7EAF8E-8A9B-4207-BE15-93B347A91B66}" type="pres">
      <dgm:prSet presAssocID="{3068769A-FC93-4995-BEE5-F31DADFF0095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FF3ECD60-C4FF-40FD-960B-C9A997CEDD34}" type="presOf" srcId="{16E3AC99-0A88-4DF4-941E-022586AB243A}" destId="{34DB829A-BF6A-4081-BDF2-43C4C2BD4367}" srcOrd="0" destOrd="0" presId="urn:microsoft.com/office/officeart/2005/8/layout/hProcess9"/>
    <dgm:cxn modelId="{2C0F9F92-8772-4C47-B14A-F3336D6ED03A}" type="presOf" srcId="{0CF7514C-FC53-464A-8C90-3EFE8C8DEB64}" destId="{F3FDA263-D2D6-4582-8D54-854AE8F6BB38}" srcOrd="0" destOrd="0" presId="urn:microsoft.com/office/officeart/2005/8/layout/hProcess9"/>
    <dgm:cxn modelId="{7FFE9FCE-BF5B-4B80-96BD-75F45E676E06}" srcId="{16E3AC99-0A88-4DF4-941E-022586AB243A}" destId="{0CF7514C-FC53-464A-8C90-3EFE8C8DEB64}" srcOrd="1" destOrd="0" parTransId="{CF0338D1-A063-4C64-A9AC-5C0A79D70FA6}" sibTransId="{8ADB1CFC-1601-4272-A06D-B3CE6BA008F9}"/>
    <dgm:cxn modelId="{39D6B543-37AB-4C30-80EC-921213F83AD3}" srcId="{16E3AC99-0A88-4DF4-941E-022586AB243A}" destId="{F14B9F8A-1DB8-4CA5-A9AE-5E30D8A2CEB8}" srcOrd="0" destOrd="0" parTransId="{372BA12F-AED6-49F4-A11A-9307ECE10622}" sibTransId="{14B5E6B4-CDF5-4296-8F24-DF05442FDB47}"/>
    <dgm:cxn modelId="{BC4B01ED-887D-4673-B2F3-33642990988E}" type="presOf" srcId="{F14B9F8A-1DB8-4CA5-A9AE-5E30D8A2CEB8}" destId="{4903A5E9-24C0-4EA5-9594-58CBDFE4554E}" srcOrd="0" destOrd="0" presId="urn:microsoft.com/office/officeart/2005/8/layout/hProcess9"/>
    <dgm:cxn modelId="{4006FA6B-1101-459D-AB97-99623AEF8D1B}" type="presOf" srcId="{3068769A-FC93-4995-BEE5-F31DADFF0095}" destId="{6D7EAF8E-8A9B-4207-BE15-93B347A91B66}" srcOrd="0" destOrd="0" presId="urn:microsoft.com/office/officeart/2005/8/layout/hProcess9"/>
    <dgm:cxn modelId="{8400E908-1F64-4D00-8BE1-EFAE016B7155}" srcId="{16E3AC99-0A88-4DF4-941E-022586AB243A}" destId="{3068769A-FC93-4995-BEE5-F31DADFF0095}" srcOrd="2" destOrd="0" parTransId="{68A32C16-3C41-489B-B39B-A7A43487572D}" sibTransId="{2227D93D-218F-4A8E-B254-3FBE0D730D01}"/>
    <dgm:cxn modelId="{D19839DC-ECEB-4502-A8D2-02FA13BC623A}" type="presParOf" srcId="{34DB829A-BF6A-4081-BDF2-43C4C2BD4367}" destId="{BEE74129-9879-446D-BE27-738D4DFF60E4}" srcOrd="0" destOrd="0" presId="urn:microsoft.com/office/officeart/2005/8/layout/hProcess9"/>
    <dgm:cxn modelId="{34E9B273-5D16-409A-A391-206069237C90}" type="presParOf" srcId="{34DB829A-BF6A-4081-BDF2-43C4C2BD4367}" destId="{978C844C-4371-4977-833D-2FD79936CE65}" srcOrd="1" destOrd="0" presId="urn:microsoft.com/office/officeart/2005/8/layout/hProcess9"/>
    <dgm:cxn modelId="{81221168-D6B5-4B8A-9B70-136AD94745A6}" type="presParOf" srcId="{978C844C-4371-4977-833D-2FD79936CE65}" destId="{4903A5E9-24C0-4EA5-9594-58CBDFE4554E}" srcOrd="0" destOrd="0" presId="urn:microsoft.com/office/officeart/2005/8/layout/hProcess9"/>
    <dgm:cxn modelId="{9225B6DF-7792-4667-8E65-D5C6B8BEF9BA}" type="presParOf" srcId="{978C844C-4371-4977-833D-2FD79936CE65}" destId="{EEF2DC39-48D0-4441-9A76-8DE88CFC5542}" srcOrd="1" destOrd="0" presId="urn:microsoft.com/office/officeart/2005/8/layout/hProcess9"/>
    <dgm:cxn modelId="{E2D97515-35BE-4B92-ABA6-D3B5DB8651D2}" type="presParOf" srcId="{978C844C-4371-4977-833D-2FD79936CE65}" destId="{F3FDA263-D2D6-4582-8D54-854AE8F6BB38}" srcOrd="2" destOrd="0" presId="urn:microsoft.com/office/officeart/2005/8/layout/hProcess9"/>
    <dgm:cxn modelId="{91E06006-5FE6-4271-972C-22E7B06C0710}" type="presParOf" srcId="{978C844C-4371-4977-833D-2FD79936CE65}" destId="{56FB8C81-5F35-4892-AA59-8BE8758F5762}" srcOrd="3" destOrd="0" presId="urn:microsoft.com/office/officeart/2005/8/layout/hProcess9"/>
    <dgm:cxn modelId="{9EB7A2E2-DA0F-4D75-8EE8-28B65055CDAC}" type="presParOf" srcId="{978C844C-4371-4977-833D-2FD79936CE65}" destId="{6D7EAF8E-8A9B-4207-BE15-93B347A91B6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74C485-7F40-4449-A48E-AC18FC6AD9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1F5C5D11-9A41-4357-AA3A-BB664B046D48}">
      <dgm:prSet phldrT="[Text]" custT="1"/>
      <dgm:spPr/>
      <dgm:t>
        <a:bodyPr/>
        <a:lstStyle/>
        <a:p>
          <a:r>
            <a:rPr lang="pt-PT" sz="3600" dirty="0"/>
            <a:t>Solução Europeia proposta pela ETSI</a:t>
          </a:r>
          <a:r>
            <a:rPr lang="pt-PT" sz="3900" dirty="0"/>
            <a:t>.</a:t>
          </a:r>
        </a:p>
      </dgm:t>
    </dgm:pt>
    <dgm:pt modelId="{57601D6C-0DB9-4AA3-8E21-DB915BE9043B}" type="parTrans" cxnId="{8974DFFF-354D-40CA-A999-DF3ED4C31455}">
      <dgm:prSet/>
      <dgm:spPr/>
      <dgm:t>
        <a:bodyPr/>
        <a:lstStyle/>
        <a:p>
          <a:endParaRPr lang="pt-PT"/>
        </a:p>
      </dgm:t>
    </dgm:pt>
    <dgm:pt modelId="{2468D1E9-BDB2-4D1C-BD86-DE2017CA932B}" type="sibTrans" cxnId="{8974DFFF-354D-40CA-A999-DF3ED4C31455}">
      <dgm:prSet/>
      <dgm:spPr/>
      <dgm:t>
        <a:bodyPr/>
        <a:lstStyle/>
        <a:p>
          <a:endParaRPr lang="pt-PT"/>
        </a:p>
      </dgm:t>
    </dgm:pt>
    <dgm:pt modelId="{7BD8931C-2A36-456D-8B57-BC5B2CA944A0}">
      <dgm:prSet phldrT="[Text]" phldr="1"/>
      <dgm:spPr/>
      <dgm:t>
        <a:bodyPr/>
        <a:lstStyle/>
        <a:p>
          <a:endParaRPr lang="pt-PT"/>
        </a:p>
      </dgm:t>
    </dgm:pt>
    <dgm:pt modelId="{E908B02A-45D3-409A-820C-97CA1F07145C}" type="parTrans" cxnId="{E89CDB8A-9511-468B-B898-B40608888AAE}">
      <dgm:prSet/>
      <dgm:spPr/>
      <dgm:t>
        <a:bodyPr/>
        <a:lstStyle/>
        <a:p>
          <a:endParaRPr lang="pt-PT"/>
        </a:p>
      </dgm:t>
    </dgm:pt>
    <dgm:pt modelId="{113F640C-CE3E-4796-94E2-D8BC7B7C5318}" type="sibTrans" cxnId="{E89CDB8A-9511-468B-B898-B40608888AAE}">
      <dgm:prSet/>
      <dgm:spPr/>
      <dgm:t>
        <a:bodyPr/>
        <a:lstStyle/>
        <a:p>
          <a:endParaRPr lang="pt-PT"/>
        </a:p>
      </dgm:t>
    </dgm:pt>
    <dgm:pt modelId="{D0A88587-8D1A-4D7F-8334-132D9B62BBEE}">
      <dgm:prSet phldrT="[Text]" custT="1"/>
      <dgm:spPr/>
      <dgm:t>
        <a:bodyPr/>
        <a:lstStyle/>
        <a:p>
          <a:r>
            <a:rPr lang="pt-PT" sz="3600" dirty="0"/>
            <a:t>Solução dos Estados Unidos da América apoiada pelo IEEE.</a:t>
          </a:r>
        </a:p>
      </dgm:t>
    </dgm:pt>
    <dgm:pt modelId="{2B318905-0969-4CC2-BA52-C1F230BD162C}" type="parTrans" cxnId="{F3BE428B-400F-4EF4-B33C-72B54FEB62D9}">
      <dgm:prSet/>
      <dgm:spPr/>
      <dgm:t>
        <a:bodyPr/>
        <a:lstStyle/>
        <a:p>
          <a:endParaRPr lang="pt-PT"/>
        </a:p>
      </dgm:t>
    </dgm:pt>
    <dgm:pt modelId="{D818EC24-6619-4F91-9959-9114E35AAB82}" type="sibTrans" cxnId="{F3BE428B-400F-4EF4-B33C-72B54FEB62D9}">
      <dgm:prSet/>
      <dgm:spPr/>
      <dgm:t>
        <a:bodyPr/>
        <a:lstStyle/>
        <a:p>
          <a:endParaRPr lang="pt-PT"/>
        </a:p>
      </dgm:t>
    </dgm:pt>
    <dgm:pt modelId="{C971C799-B413-4148-8406-48134D7D8B90}">
      <dgm:prSet phldrT="[Text]" phldr="1"/>
      <dgm:spPr/>
      <dgm:t>
        <a:bodyPr/>
        <a:lstStyle/>
        <a:p>
          <a:endParaRPr lang="pt-PT"/>
        </a:p>
      </dgm:t>
    </dgm:pt>
    <dgm:pt modelId="{9461BA16-B3B3-445E-A68B-BB12592816C4}" type="parTrans" cxnId="{85B99846-40AE-4B66-9F23-257885BF9433}">
      <dgm:prSet/>
      <dgm:spPr/>
      <dgm:t>
        <a:bodyPr/>
        <a:lstStyle/>
        <a:p>
          <a:endParaRPr lang="pt-PT"/>
        </a:p>
      </dgm:t>
    </dgm:pt>
    <dgm:pt modelId="{B5E3F870-0702-4C76-8A7F-4AE58D8C2CB5}" type="sibTrans" cxnId="{85B99846-40AE-4B66-9F23-257885BF9433}">
      <dgm:prSet/>
      <dgm:spPr/>
      <dgm:t>
        <a:bodyPr/>
        <a:lstStyle/>
        <a:p>
          <a:endParaRPr lang="pt-PT"/>
        </a:p>
      </dgm:t>
    </dgm:pt>
    <dgm:pt modelId="{A7C9EB92-1850-4D0D-B73B-C2FE4B690181}" type="pres">
      <dgm:prSet presAssocID="{4774C485-7F40-4449-A48E-AC18FC6AD9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AE6FC753-0730-41CC-9CAC-D8ECB6EA7C23}" type="pres">
      <dgm:prSet presAssocID="{1F5C5D11-9A41-4357-AA3A-BB664B046D4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CCD1B7AC-18C5-4492-AE36-2BECA59DC8CA}" type="pres">
      <dgm:prSet presAssocID="{1F5C5D11-9A41-4357-AA3A-BB664B046D4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654460C-79A6-4410-8964-121E05DB0F1D}" type="pres">
      <dgm:prSet presAssocID="{D0A88587-8D1A-4D7F-8334-132D9B62BBE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C16E07C4-13AE-4C3D-87BA-BFFFC30CFC68}" type="pres">
      <dgm:prSet presAssocID="{D0A88587-8D1A-4D7F-8334-132D9B62BBE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2E0EC76A-631B-457D-A52D-1F9A7A0DC5FD}" type="presOf" srcId="{C971C799-B413-4148-8406-48134D7D8B90}" destId="{C16E07C4-13AE-4C3D-87BA-BFFFC30CFC68}" srcOrd="0" destOrd="0" presId="urn:microsoft.com/office/officeart/2005/8/layout/vList2"/>
    <dgm:cxn modelId="{F271892D-4ACD-4D52-ACA9-5ADE3C269676}" type="presOf" srcId="{D0A88587-8D1A-4D7F-8334-132D9B62BBEE}" destId="{0654460C-79A6-4410-8964-121E05DB0F1D}" srcOrd="0" destOrd="0" presId="urn:microsoft.com/office/officeart/2005/8/layout/vList2"/>
    <dgm:cxn modelId="{85B99846-40AE-4B66-9F23-257885BF9433}" srcId="{D0A88587-8D1A-4D7F-8334-132D9B62BBEE}" destId="{C971C799-B413-4148-8406-48134D7D8B90}" srcOrd="0" destOrd="0" parTransId="{9461BA16-B3B3-445E-A68B-BB12592816C4}" sibTransId="{B5E3F870-0702-4C76-8A7F-4AE58D8C2CB5}"/>
    <dgm:cxn modelId="{E89CDB8A-9511-468B-B898-B40608888AAE}" srcId="{1F5C5D11-9A41-4357-AA3A-BB664B046D48}" destId="{7BD8931C-2A36-456D-8B57-BC5B2CA944A0}" srcOrd="0" destOrd="0" parTransId="{E908B02A-45D3-409A-820C-97CA1F07145C}" sibTransId="{113F640C-CE3E-4796-94E2-D8BC7B7C5318}"/>
    <dgm:cxn modelId="{C6C8AC64-D76D-4D3B-811D-F3B9DA45AA1B}" type="presOf" srcId="{4774C485-7F40-4449-A48E-AC18FC6AD9F3}" destId="{A7C9EB92-1850-4D0D-B73B-C2FE4B690181}" srcOrd="0" destOrd="0" presId="urn:microsoft.com/office/officeart/2005/8/layout/vList2"/>
    <dgm:cxn modelId="{F3BE428B-400F-4EF4-B33C-72B54FEB62D9}" srcId="{4774C485-7F40-4449-A48E-AC18FC6AD9F3}" destId="{D0A88587-8D1A-4D7F-8334-132D9B62BBEE}" srcOrd="1" destOrd="0" parTransId="{2B318905-0969-4CC2-BA52-C1F230BD162C}" sibTransId="{D818EC24-6619-4F91-9959-9114E35AAB82}"/>
    <dgm:cxn modelId="{8974DFFF-354D-40CA-A999-DF3ED4C31455}" srcId="{4774C485-7F40-4449-A48E-AC18FC6AD9F3}" destId="{1F5C5D11-9A41-4357-AA3A-BB664B046D48}" srcOrd="0" destOrd="0" parTransId="{57601D6C-0DB9-4AA3-8E21-DB915BE9043B}" sibTransId="{2468D1E9-BDB2-4D1C-BD86-DE2017CA932B}"/>
    <dgm:cxn modelId="{545CF9DD-3E94-44FF-AF97-0906B98BBFCF}" type="presOf" srcId="{1F5C5D11-9A41-4357-AA3A-BB664B046D48}" destId="{AE6FC753-0730-41CC-9CAC-D8ECB6EA7C23}" srcOrd="0" destOrd="0" presId="urn:microsoft.com/office/officeart/2005/8/layout/vList2"/>
    <dgm:cxn modelId="{D40D8069-DA75-49C3-96E9-7320AEF10BEE}" type="presOf" srcId="{7BD8931C-2A36-456D-8B57-BC5B2CA944A0}" destId="{CCD1B7AC-18C5-4492-AE36-2BECA59DC8CA}" srcOrd="0" destOrd="0" presId="urn:microsoft.com/office/officeart/2005/8/layout/vList2"/>
    <dgm:cxn modelId="{9895FBDB-E746-4620-996C-414967C4FD33}" type="presParOf" srcId="{A7C9EB92-1850-4D0D-B73B-C2FE4B690181}" destId="{AE6FC753-0730-41CC-9CAC-D8ECB6EA7C23}" srcOrd="0" destOrd="0" presId="urn:microsoft.com/office/officeart/2005/8/layout/vList2"/>
    <dgm:cxn modelId="{619D44AA-D809-40A2-BEA4-73EFDEB0B7CF}" type="presParOf" srcId="{A7C9EB92-1850-4D0D-B73B-C2FE4B690181}" destId="{CCD1B7AC-18C5-4492-AE36-2BECA59DC8CA}" srcOrd="1" destOrd="0" presId="urn:microsoft.com/office/officeart/2005/8/layout/vList2"/>
    <dgm:cxn modelId="{B29B4340-29DB-45F8-B27B-7D0C75328ABD}" type="presParOf" srcId="{A7C9EB92-1850-4D0D-B73B-C2FE4B690181}" destId="{0654460C-79A6-4410-8964-121E05DB0F1D}" srcOrd="2" destOrd="0" presId="urn:microsoft.com/office/officeart/2005/8/layout/vList2"/>
    <dgm:cxn modelId="{0C423757-F3AC-43BB-963E-4B7BDE958A8B}" type="presParOf" srcId="{A7C9EB92-1850-4D0D-B73B-C2FE4B690181}" destId="{C16E07C4-13AE-4C3D-87BA-BFFFC30CFC6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FD9CDB-056A-4086-9962-744B3E274D08}">
      <dsp:nvSpPr>
        <dsp:cNvPr id="0" name=""/>
        <dsp:cNvSpPr/>
      </dsp:nvSpPr>
      <dsp:spPr>
        <a:xfrm>
          <a:off x="0" y="62310"/>
          <a:ext cx="849014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kern="1200" noProof="0" dirty="0"/>
            <a:t>Mobilidade</a:t>
          </a:r>
        </a:p>
      </dsp:txBody>
      <dsp:txXfrm>
        <a:off x="37467" y="99777"/>
        <a:ext cx="8415214" cy="692586"/>
      </dsp:txXfrm>
    </dsp:sp>
    <dsp:sp modelId="{BD4A54E3-86AE-44E5-85EA-49018AA15D36}">
      <dsp:nvSpPr>
        <dsp:cNvPr id="0" name=""/>
        <dsp:cNvSpPr/>
      </dsp:nvSpPr>
      <dsp:spPr>
        <a:xfrm>
          <a:off x="0" y="829830"/>
          <a:ext cx="8490148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562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PT" sz="2500" kern="1200" noProof="0" dirty="0"/>
            <a:t>Tempo perdido em trânsito.</a:t>
          </a:r>
          <a:endParaRPr lang="pt-PT" sz="2500" b="0" kern="1200" noProof="0" dirty="0"/>
        </a:p>
      </dsp:txBody>
      <dsp:txXfrm>
        <a:off x="0" y="829830"/>
        <a:ext cx="8490148" cy="529920"/>
      </dsp:txXfrm>
    </dsp:sp>
    <dsp:sp modelId="{F2CFA0DF-5DA0-4B0A-BD79-8333C13065D5}">
      <dsp:nvSpPr>
        <dsp:cNvPr id="0" name=""/>
        <dsp:cNvSpPr/>
      </dsp:nvSpPr>
      <dsp:spPr>
        <a:xfrm>
          <a:off x="0" y="1359750"/>
          <a:ext cx="849014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kern="1200" noProof="0" dirty="0"/>
            <a:t>Meio ambiente</a:t>
          </a:r>
        </a:p>
      </dsp:txBody>
      <dsp:txXfrm>
        <a:off x="37467" y="1397217"/>
        <a:ext cx="8415214" cy="692586"/>
      </dsp:txXfrm>
    </dsp:sp>
    <dsp:sp modelId="{B0E44199-730C-4A1F-85F1-1D483ECD60F3}">
      <dsp:nvSpPr>
        <dsp:cNvPr id="0" name=""/>
        <dsp:cNvSpPr/>
      </dsp:nvSpPr>
      <dsp:spPr>
        <a:xfrm>
          <a:off x="0" y="2127271"/>
          <a:ext cx="8490148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562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PT" sz="2500" kern="1200" noProof="0" dirty="0"/>
            <a:t>Litros de combustível mal utilizados devido ao trânsito</a:t>
          </a:r>
          <a:r>
            <a:rPr lang="pt-PT" sz="2500" kern="1200" dirty="0"/>
            <a:t>.</a:t>
          </a:r>
          <a:endParaRPr lang="pt-PT" sz="2500" kern="1200" noProof="0" dirty="0"/>
        </a:p>
      </dsp:txBody>
      <dsp:txXfrm>
        <a:off x="0" y="2127271"/>
        <a:ext cx="8490148" cy="529920"/>
      </dsp:txXfrm>
    </dsp:sp>
    <dsp:sp modelId="{A5573413-2C15-4CBA-A5DB-01BACC2B75C0}">
      <dsp:nvSpPr>
        <dsp:cNvPr id="0" name=""/>
        <dsp:cNvSpPr/>
      </dsp:nvSpPr>
      <dsp:spPr>
        <a:xfrm>
          <a:off x="0" y="2657191"/>
          <a:ext cx="849014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kern="1200" noProof="0" dirty="0"/>
            <a:t>Segurança rodoviária</a:t>
          </a:r>
        </a:p>
      </dsp:txBody>
      <dsp:txXfrm>
        <a:off x="37467" y="2694658"/>
        <a:ext cx="8415214" cy="692586"/>
      </dsp:txXfrm>
    </dsp:sp>
    <dsp:sp modelId="{07E17EA9-F0C5-45A9-A785-BC2875E07353}">
      <dsp:nvSpPr>
        <dsp:cNvPr id="0" name=""/>
        <dsp:cNvSpPr/>
      </dsp:nvSpPr>
      <dsp:spPr>
        <a:xfrm>
          <a:off x="0" y="3424711"/>
          <a:ext cx="8490148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562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PT" sz="2500" b="0" kern="1200" noProof="0" dirty="0"/>
            <a:t>1.079.800 de acidentes de viação em 2014.</a:t>
          </a:r>
          <a:endParaRPr lang="pt-PT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PT" sz="2500" b="0" kern="1200" noProof="0" dirty="0"/>
            <a:t>25.939 vitimas mortais. </a:t>
          </a:r>
          <a:endParaRPr lang="pt-PT" sz="2500" b="0" kern="1200" noProof="0" dirty="0">
            <a:effectLst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PT" sz="2500" kern="1200" noProof="0" dirty="0">
              <a:effectLst/>
            </a:rPr>
            <a:t>Na maior parte dos casos a causa é o erro humano.</a:t>
          </a:r>
        </a:p>
      </dsp:txBody>
      <dsp:txXfrm>
        <a:off x="0" y="3424711"/>
        <a:ext cx="8490148" cy="1291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74129-9879-446D-BE27-738D4DFF60E4}">
      <dsp:nvSpPr>
        <dsp:cNvPr id="0" name=""/>
        <dsp:cNvSpPr/>
      </dsp:nvSpPr>
      <dsp:spPr>
        <a:xfrm>
          <a:off x="355609" y="0"/>
          <a:ext cx="4030246" cy="150730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03A5E9-24C0-4EA5-9594-58CBDFE4554E}">
      <dsp:nvSpPr>
        <dsp:cNvPr id="0" name=""/>
        <dsp:cNvSpPr/>
      </dsp:nvSpPr>
      <dsp:spPr>
        <a:xfrm>
          <a:off x="117610" y="452191"/>
          <a:ext cx="1422439" cy="6029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500" kern="1200" dirty="0"/>
            <a:t>Passiva</a:t>
          </a:r>
        </a:p>
      </dsp:txBody>
      <dsp:txXfrm>
        <a:off x="147042" y="481623"/>
        <a:ext cx="1363575" cy="544058"/>
      </dsp:txXfrm>
    </dsp:sp>
    <dsp:sp modelId="{F3FDA263-D2D6-4582-8D54-854AE8F6BB38}">
      <dsp:nvSpPr>
        <dsp:cNvPr id="0" name=""/>
        <dsp:cNvSpPr/>
      </dsp:nvSpPr>
      <dsp:spPr>
        <a:xfrm>
          <a:off x="1659513" y="452191"/>
          <a:ext cx="1422439" cy="6029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500" kern="1200" dirty="0"/>
            <a:t>Ativa</a:t>
          </a:r>
        </a:p>
      </dsp:txBody>
      <dsp:txXfrm>
        <a:off x="1688945" y="481623"/>
        <a:ext cx="1363575" cy="544058"/>
      </dsp:txXfrm>
    </dsp:sp>
    <dsp:sp modelId="{6D7EAF8E-8A9B-4207-BE15-93B347A91B66}">
      <dsp:nvSpPr>
        <dsp:cNvPr id="0" name=""/>
        <dsp:cNvSpPr/>
      </dsp:nvSpPr>
      <dsp:spPr>
        <a:xfrm>
          <a:off x="3201415" y="452191"/>
          <a:ext cx="1422439" cy="6029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500" kern="1200" dirty="0"/>
            <a:t>Proativa</a:t>
          </a:r>
        </a:p>
      </dsp:txBody>
      <dsp:txXfrm>
        <a:off x="3230847" y="481623"/>
        <a:ext cx="1363575" cy="5440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FC753-0730-41CC-9CAC-D8ECB6EA7C23}">
      <dsp:nvSpPr>
        <dsp:cNvPr id="0" name=""/>
        <dsp:cNvSpPr/>
      </dsp:nvSpPr>
      <dsp:spPr>
        <a:xfrm>
          <a:off x="0" y="5513"/>
          <a:ext cx="6604000" cy="14671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600" kern="1200" dirty="0"/>
            <a:t>Solução Europeia proposta pela ETSI</a:t>
          </a:r>
          <a:r>
            <a:rPr lang="pt-PT" sz="3900" kern="1200" dirty="0"/>
            <a:t>.</a:t>
          </a:r>
        </a:p>
      </dsp:txBody>
      <dsp:txXfrm>
        <a:off x="71622" y="77135"/>
        <a:ext cx="6460756" cy="1323936"/>
      </dsp:txXfrm>
    </dsp:sp>
    <dsp:sp modelId="{CCD1B7AC-18C5-4492-AE36-2BECA59DC8CA}">
      <dsp:nvSpPr>
        <dsp:cNvPr id="0" name=""/>
        <dsp:cNvSpPr/>
      </dsp:nvSpPr>
      <dsp:spPr>
        <a:xfrm>
          <a:off x="0" y="1472693"/>
          <a:ext cx="6604000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677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pt-PT" sz="3400" kern="1200"/>
        </a:p>
      </dsp:txBody>
      <dsp:txXfrm>
        <a:off x="0" y="1472693"/>
        <a:ext cx="6604000" cy="728640"/>
      </dsp:txXfrm>
    </dsp:sp>
    <dsp:sp modelId="{0654460C-79A6-4410-8964-121E05DB0F1D}">
      <dsp:nvSpPr>
        <dsp:cNvPr id="0" name=""/>
        <dsp:cNvSpPr/>
      </dsp:nvSpPr>
      <dsp:spPr>
        <a:xfrm>
          <a:off x="0" y="2201333"/>
          <a:ext cx="6604000" cy="14671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600" kern="1200" dirty="0"/>
            <a:t>Solução dos Estados Unidos da América apoiada pelo IEEE.</a:t>
          </a:r>
        </a:p>
      </dsp:txBody>
      <dsp:txXfrm>
        <a:off x="71622" y="2272955"/>
        <a:ext cx="6460756" cy="1323936"/>
      </dsp:txXfrm>
    </dsp:sp>
    <dsp:sp modelId="{C16E07C4-13AE-4C3D-87BA-BFFFC30CFC68}">
      <dsp:nvSpPr>
        <dsp:cNvPr id="0" name=""/>
        <dsp:cNvSpPr/>
      </dsp:nvSpPr>
      <dsp:spPr>
        <a:xfrm>
          <a:off x="0" y="3668513"/>
          <a:ext cx="6604000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677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pt-PT" sz="3400" kern="1200"/>
        </a:p>
      </dsp:txBody>
      <dsp:txXfrm>
        <a:off x="0" y="3668513"/>
        <a:ext cx="6604000" cy="728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E7183DD-FB61-46EC-AD10-B3EC270B42A1}" type="datetimeFigureOut">
              <a:rPr lang="pt-PT"/>
              <a:pPr>
                <a:defRPr/>
              </a:pPr>
              <a:t>15/09/2017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B57AC75-8471-4EF2-88EA-D44370DC10C6}" type="slidenum">
              <a:rPr lang="pt-PT"/>
              <a:pPr>
                <a:defRPr/>
              </a:pPr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19914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820C523-E676-4438-874C-AA867F58868F}" type="datetimeFigureOut">
              <a:rPr lang="pt-PT"/>
              <a:pPr>
                <a:defRPr/>
              </a:pPr>
              <a:t>15/09/2017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noProof="0"/>
              <a:t>Clique para editar os estilos</a:t>
            </a:r>
          </a:p>
          <a:p>
            <a:pPr lvl="1"/>
            <a:r>
              <a:rPr lang="pt-PT" noProof="0"/>
              <a:t>Segundo nível</a:t>
            </a:r>
          </a:p>
          <a:p>
            <a:pPr lvl="2"/>
            <a:r>
              <a:rPr lang="pt-PT" noProof="0"/>
              <a:t>Terceiro nível</a:t>
            </a:r>
          </a:p>
          <a:p>
            <a:pPr lvl="3"/>
            <a:r>
              <a:rPr lang="pt-PT" noProof="0"/>
              <a:t>Quarto nível</a:t>
            </a:r>
          </a:p>
          <a:p>
            <a:pPr lvl="4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E6FF710-CAB8-4904-A3F9-E04A5A794327}" type="slidenum">
              <a:rPr lang="pt-PT"/>
              <a:pPr>
                <a:defRPr/>
              </a:pPr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872876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Falar sobre comunicação</a:t>
            </a:r>
            <a:r>
              <a:rPr lang="pt-PT" baseline="0" dirty="0"/>
              <a:t> entre veiculos e coisas; com veiculos </a:t>
            </a:r>
            <a:r>
              <a:rPr lang="pt-PT" baseline="0" dirty="0" err="1"/>
              <a:t>queresmo</a:t>
            </a:r>
            <a:r>
              <a:rPr lang="pt-PT" baseline="0" dirty="0"/>
              <a:t> </a:t>
            </a:r>
            <a:r>
              <a:rPr lang="pt-PT" baseline="0" dirty="0" smtClean="0"/>
              <a:t>dizer carros, motas, comboios, tudo o que é </a:t>
            </a:r>
            <a:r>
              <a:rPr lang="pt-PT" baseline="0" dirty="0" err="1" smtClean="0"/>
              <a:t>muio</a:t>
            </a:r>
            <a:r>
              <a:rPr lang="pt-PT" baseline="0" dirty="0" smtClean="0"/>
              <a:t> de transporte </a:t>
            </a:r>
            <a:r>
              <a:rPr lang="pt-PT" baseline="0" dirty="0"/>
              <a:t>e coisas queremos dizer…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FF710-CAB8-4904-A3F9-E04A5A794327}" type="slidenum">
              <a:rPr lang="pt-PT" smtClean="0"/>
              <a:pPr>
                <a:defRPr/>
              </a:pPr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20744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O meu objetivo para esta parte da apresentação é dar-vos uma</a:t>
            </a:r>
            <a:r>
              <a:rPr lang="pt-PT" baseline="0" dirty="0" smtClean="0"/>
              <a:t> visão de alto nível das soluções PKI existentes. Vamos ver duas soluções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FF710-CAB8-4904-A3F9-E04A5A794327}" type="slidenum">
              <a:rPr lang="pt-PT" smtClean="0"/>
              <a:pPr>
                <a:defRPr/>
              </a:pPr>
              <a:t>10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52173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 solução da ETSI usa 2</a:t>
            </a:r>
            <a:r>
              <a:rPr lang="pt-PT" baseline="0" dirty="0" smtClean="0"/>
              <a:t> tipos de certificados para as estações, 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FF710-CAB8-4904-A3F9-E04A5A794327}" type="slidenum">
              <a:rPr lang="pt-PT" smtClean="0"/>
              <a:pPr>
                <a:defRPr/>
              </a:pPr>
              <a:t>11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99505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Vimos as componentes da PKI agora vamos ver como é que ela funciona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FF710-CAB8-4904-A3F9-E04A5A794327}" type="slidenum">
              <a:rPr lang="pt-PT" smtClean="0"/>
              <a:pPr>
                <a:defRPr/>
              </a:pPr>
              <a:t>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02429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FF710-CAB8-4904-A3F9-E04A5A794327}" type="slidenum">
              <a:rPr lang="pt-PT" smtClean="0"/>
              <a:pPr>
                <a:defRPr/>
              </a:pPr>
              <a:t>13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6131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Vamos dar um salto à América</a:t>
            </a:r>
            <a:r>
              <a:rPr lang="pt-PT" baseline="0" dirty="0" smtClean="0"/>
              <a:t> e vamos ver algumas componentes da sua solução. À primeira vista esta solução parece ser muito diferente mas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FF710-CAB8-4904-A3F9-E04A5A794327}" type="slidenum">
              <a:rPr lang="pt-PT" smtClean="0"/>
              <a:pPr>
                <a:defRPr/>
              </a:pPr>
              <a:t>14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03512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Existem 2 tipos de mensagens que já estão </a:t>
            </a:r>
            <a:r>
              <a:rPr lang="pt-PT" baseline="0" dirty="0" err="1" smtClean="0"/>
              <a:t>standarizadas</a:t>
            </a:r>
            <a:r>
              <a:rPr lang="pt-PT" baseline="0" dirty="0" smtClean="0"/>
              <a:t> pela ETSI.</a:t>
            </a:r>
          </a:p>
          <a:p>
            <a:r>
              <a:rPr lang="pt-PT" baseline="0" dirty="0" smtClean="0"/>
              <a:t>1 </a:t>
            </a:r>
            <a:r>
              <a:rPr lang="pt-PT" baseline="0" dirty="0" err="1" smtClean="0"/>
              <a:t>hop</a:t>
            </a:r>
            <a:r>
              <a:rPr lang="pt-PT" dirty="0" smtClean="0"/>
              <a:t> o</a:t>
            </a:r>
            <a:r>
              <a:rPr lang="pt-PT" baseline="0" dirty="0" smtClean="0"/>
              <a:t> que significa que a mensagem ao chegar ao seu destino não é mais propagada. 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FF710-CAB8-4904-A3F9-E04A5A794327}" type="slidenum">
              <a:rPr lang="pt-PT" smtClean="0"/>
              <a:pPr>
                <a:defRPr/>
              </a:pPr>
              <a:t>15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63457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Vamos dar uma vista de olhos</a:t>
            </a:r>
            <a:r>
              <a:rPr lang="pt-PT" baseline="0" dirty="0" smtClean="0"/>
              <a:t> no formato de mensagens e certificados proposto pelos standards da ETSI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FF710-CAB8-4904-A3F9-E04A5A794327}" type="slidenum">
              <a:rPr lang="pt-PT" smtClean="0"/>
              <a:pPr>
                <a:defRPr/>
              </a:pPr>
              <a:t>16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6258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FF710-CAB8-4904-A3F9-E04A5A794327}" type="slidenum">
              <a:rPr lang="pt-PT" smtClean="0"/>
              <a:pPr>
                <a:defRPr/>
              </a:pPr>
              <a:t>17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58414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/>
              <a:t>Porquê que este trabalho é relevante.</a:t>
            </a:r>
          </a:p>
          <a:p>
            <a:r>
              <a:rPr lang="pt-PT" baseline="0" dirty="0"/>
              <a:t>Como todos nós sabemos, as estradas são perigosas. </a:t>
            </a:r>
          </a:p>
          <a:p>
            <a:r>
              <a:rPr lang="pt-PT" baseline="0" noProof="0" dirty="0"/>
              <a:t>É tempo para uma tecnologia sofistica intrevir e ajudar os condutores distraidos a protegerem-se deles mesmos. Esta tecnologia que está a chegar chama-se Vehicle to Everything communication.</a:t>
            </a:r>
          </a:p>
          <a:p>
            <a:endParaRPr lang="pt-PT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FF710-CAB8-4904-A3F9-E04A5A794327}" type="slidenum">
              <a:rPr lang="pt-PT" smtClean="0"/>
              <a:pPr>
                <a:defRPr/>
              </a:pPr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00990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Como é que V2X </a:t>
            </a:r>
            <a:r>
              <a:rPr lang="pt-PT" noProof="0" dirty="0"/>
              <a:t>consegue</a:t>
            </a:r>
            <a:r>
              <a:rPr lang="en-US" dirty="0"/>
              <a:t> </a:t>
            </a:r>
            <a:r>
              <a:rPr lang="pt-PT" noProof="0" dirty="0"/>
              <a:t>alcançar</a:t>
            </a:r>
            <a:r>
              <a:rPr lang="en-US" dirty="0"/>
              <a:t> </a:t>
            </a:r>
            <a:r>
              <a:rPr lang="pt-PT" noProof="0" dirty="0" smtClean="0"/>
              <a:t>os</a:t>
            </a:r>
            <a:r>
              <a:rPr lang="en-US" dirty="0" smtClean="0"/>
              <a:t> </a:t>
            </a:r>
            <a:r>
              <a:rPr lang="en-US" dirty="0" err="1"/>
              <a:t>objetivos</a:t>
            </a:r>
            <a:r>
              <a:rPr lang="en-US" dirty="0" smtClean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É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notar</a:t>
            </a:r>
            <a:r>
              <a:rPr lang="en-US" dirty="0" smtClean="0"/>
              <a:t> que a </a:t>
            </a:r>
            <a:r>
              <a:rPr lang="en-US" dirty="0" err="1" smtClean="0"/>
              <a:t>tecnologia</a:t>
            </a:r>
            <a:r>
              <a:rPr lang="en-US" dirty="0" smtClean="0"/>
              <a:t> no </a:t>
            </a:r>
            <a:r>
              <a:rPr lang="en-US" dirty="0" err="1" smtClean="0"/>
              <a:t>inicio</a:t>
            </a:r>
            <a:r>
              <a:rPr lang="en-US" dirty="0" smtClean="0"/>
              <a:t> 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passiva</a:t>
            </a:r>
            <a:endParaRPr lang="en-US" dirty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FF710-CAB8-4904-A3F9-E04A5A794327}" type="slidenum">
              <a:rPr lang="pt-PT" smtClean="0"/>
              <a:pPr>
                <a:defRPr/>
              </a:pPr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22318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 smtClean="0"/>
              <a:t>Vimos</a:t>
            </a:r>
            <a:r>
              <a:rPr lang="pt-PT" baseline="0" noProof="0" dirty="0" smtClean="0"/>
              <a:t> de forma geral as capacidades deste tecnologia agora vamos ver exemplos concretos da sua aplicação</a:t>
            </a:r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FF710-CAB8-4904-A3F9-E04A5A794327}" type="slidenum">
              <a:rPr lang="pt-PT" smtClean="0"/>
              <a:pPr>
                <a:defRPr/>
              </a:pPr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49290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O que é a VANET?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FF710-CAB8-4904-A3F9-E04A5A794327}" type="slidenum">
              <a:rPr lang="pt-PT" smtClean="0"/>
              <a:pPr>
                <a:defRPr/>
              </a:pPr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50872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Quando estamos a falar do </a:t>
            </a:r>
            <a:r>
              <a:rPr lang="pt-PT" dirty="0" err="1" smtClean="0"/>
              <a:t>ciber-espaço</a:t>
            </a:r>
            <a:r>
              <a:rPr lang="pt-PT" dirty="0" smtClean="0"/>
              <a:t> e comunicação</a:t>
            </a:r>
            <a:r>
              <a:rPr lang="pt-PT" baseline="0" dirty="0" smtClean="0"/>
              <a:t> no </a:t>
            </a:r>
            <a:r>
              <a:rPr lang="pt-PT" baseline="0" dirty="0" err="1" smtClean="0"/>
              <a:t>ciber-espaço</a:t>
            </a:r>
            <a:r>
              <a:rPr lang="pt-PT" baseline="0" dirty="0" smtClean="0"/>
              <a:t> a </a:t>
            </a:r>
            <a:r>
              <a:rPr lang="pt-PT" baseline="0" dirty="0" err="1" smtClean="0"/>
              <a:t>ciber</a:t>
            </a:r>
            <a:r>
              <a:rPr lang="pt-PT" baseline="0" dirty="0" smtClean="0"/>
              <a:t>-segurança é essencial. Sempre que algo de novo</a:t>
            </a:r>
          </a:p>
          <a:p>
            <a:r>
              <a:rPr lang="pt-PT" baseline="0" dirty="0" smtClean="0"/>
              <a:t>Está sujeite a </a:t>
            </a:r>
            <a:r>
              <a:rPr lang="pt-PT" baseline="0" dirty="0" err="1" smtClean="0"/>
              <a:t>ciber</a:t>
            </a:r>
            <a:r>
              <a:rPr lang="pt-PT" baseline="0" dirty="0" smtClean="0"/>
              <a:t>-ataques</a:t>
            </a:r>
          </a:p>
          <a:p>
            <a:r>
              <a:rPr lang="pt-PT" baseline="0" dirty="0" smtClean="0"/>
              <a:t>Há o risco de um atacante seguir a pista de um veículo através das mensagens que este envia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FF710-CAB8-4904-A3F9-E04A5A794327}" type="slidenum">
              <a:rPr lang="pt-PT" smtClean="0"/>
              <a:pPr>
                <a:defRPr/>
              </a:pPr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25725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 smtClean="0"/>
              <a:t>A solução passa por</a:t>
            </a:r>
            <a:r>
              <a:rPr lang="pt-PT" baseline="0" noProof="0" dirty="0" smtClean="0"/>
              <a:t> utilizar certificados digitais para assinar as mensagens</a:t>
            </a:r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FF710-CAB8-4904-A3F9-E04A5A794327}" type="slidenum">
              <a:rPr lang="pt-PT" smtClean="0"/>
              <a:pPr>
                <a:defRPr/>
              </a:pPr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24020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Um</a:t>
            </a:r>
            <a:r>
              <a:rPr lang="pt-PT" baseline="0" dirty="0" smtClean="0"/>
              <a:t> dos principais desafios é garantir a privacidade dos utilizadores.</a:t>
            </a:r>
          </a:p>
          <a:p>
            <a:r>
              <a:rPr lang="pt-PT" baseline="0" dirty="0" smtClean="0"/>
              <a:t>Os certificados utilizados para V2X não podem conter informação que identifique o veiculo ou condutor. A estes certificados damos o nome de certificados pseudónimos.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FF710-CAB8-4904-A3F9-E04A5A794327}" type="slidenum">
              <a:rPr lang="pt-PT" smtClean="0"/>
              <a:pPr>
                <a:defRPr/>
              </a:pPr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32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</a:t>
            </a:r>
            <a:r>
              <a:rPr lang="pt-PT" baseline="0" dirty="0" smtClean="0"/>
              <a:t> solução para este problema é simples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FF710-CAB8-4904-A3F9-E04A5A794327}" type="slidenum">
              <a:rPr lang="pt-PT" smtClean="0"/>
              <a:pPr>
                <a:defRPr/>
              </a:pPr>
              <a:t>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9983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ítulo e objecto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632520" y="2780928"/>
            <a:ext cx="4896544" cy="1296143"/>
          </a:xfrm>
        </p:spPr>
        <p:txBody>
          <a:bodyPr anchor="b"/>
          <a:lstStyle>
            <a:lvl1pPr algn="l">
              <a:defRPr sz="3200" b="1" spc="-15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pt-PT" dirty="0"/>
              <a:t>Cliente</a:t>
            </a:r>
          </a:p>
        </p:txBody>
      </p:sp>
      <p:sp>
        <p:nvSpPr>
          <p:cNvPr id="10" name="Marcador de Posição do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2575" y="4077071"/>
            <a:ext cx="4896490" cy="648072"/>
          </a:xfrm>
        </p:spPr>
        <p:txBody>
          <a:bodyPr/>
          <a:lstStyle>
            <a:lvl1pPr marL="0" indent="0">
              <a:buNone/>
              <a:defRPr sz="1800" spc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PT" dirty="0"/>
              <a:t>Proposta</a:t>
            </a:r>
          </a:p>
        </p:txBody>
      </p:sp>
      <p:sp>
        <p:nvSpPr>
          <p:cNvPr id="12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632574" y="4797152"/>
            <a:ext cx="3168352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483F15D-E762-4DC0-982E-AE422E1DD4FF}" type="datetime4">
              <a:rPr lang="pt-PT" smtClean="0"/>
              <a:pPr/>
              <a:t>15 de setembro de 2017</a:t>
            </a:fld>
            <a:endParaRPr lang="pt-PT" dirty="0"/>
          </a:p>
        </p:txBody>
      </p:sp>
      <p:cxnSp>
        <p:nvCxnSpPr>
          <p:cNvPr id="14" name="Conexão recta 13"/>
          <p:cNvCxnSpPr/>
          <p:nvPr userDrawn="1"/>
        </p:nvCxnSpPr>
        <p:spPr>
          <a:xfrm>
            <a:off x="649726" y="4077071"/>
            <a:ext cx="4879338" cy="0"/>
          </a:xfrm>
          <a:prstGeom prst="line">
            <a:avLst/>
          </a:prstGeom>
          <a:ln w="12700">
            <a:solidFill>
              <a:srgbClr val="0098C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 userDrawn="1"/>
        </p:nvSpPr>
        <p:spPr>
          <a:xfrm>
            <a:off x="7321757" y="6190829"/>
            <a:ext cx="2302233" cy="281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1220" dirty="0" err="1">
                <a:solidFill>
                  <a:srgbClr val="0098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r>
              <a:rPr lang="pt-PT" sz="1220" baseline="0" dirty="0">
                <a:solidFill>
                  <a:srgbClr val="0098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digital </a:t>
            </a:r>
            <a:r>
              <a:rPr lang="pt-PT" sz="1220" baseline="0" dirty="0" err="1">
                <a:solidFill>
                  <a:srgbClr val="0098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endParaRPr lang="pt-PT" sz="1220" dirty="0">
              <a:solidFill>
                <a:srgbClr val="0098C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6" y="5517232"/>
            <a:ext cx="2465818" cy="72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9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e objecto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 userDrawn="1"/>
        </p:nvSpPr>
        <p:spPr>
          <a:xfrm>
            <a:off x="7171213" y="3383658"/>
            <a:ext cx="2393811" cy="136815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632520" y="3429000"/>
            <a:ext cx="6305123" cy="648071"/>
          </a:xfrm>
        </p:spPr>
        <p:txBody>
          <a:bodyPr/>
          <a:lstStyle>
            <a:lvl1pPr algn="l">
              <a:defRPr sz="3200" b="1" spc="-15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pt-PT" dirty="0"/>
              <a:t>Cliente</a:t>
            </a:r>
          </a:p>
        </p:txBody>
      </p:sp>
      <p:sp>
        <p:nvSpPr>
          <p:cNvPr id="9" name="Marcador de Posição da Imagem 8"/>
          <p:cNvSpPr>
            <a:spLocks noGrp="1"/>
          </p:cNvSpPr>
          <p:nvPr>
            <p:ph type="pic" sz="quarter" idx="13" hasCustomPrompt="1"/>
          </p:nvPr>
        </p:nvSpPr>
        <p:spPr>
          <a:xfrm>
            <a:off x="7387238" y="3493451"/>
            <a:ext cx="1944216" cy="1152128"/>
          </a:xfrm>
        </p:spPr>
        <p:txBody>
          <a:bodyPr/>
          <a:lstStyle>
            <a:lvl1pPr marL="0" indent="0">
              <a:buNone/>
              <a:defRPr sz="1400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pt-PT" noProof="0" dirty="0"/>
              <a:t>Logotipo do cliente</a:t>
            </a:r>
          </a:p>
        </p:txBody>
      </p:sp>
      <p:sp>
        <p:nvSpPr>
          <p:cNvPr id="10" name="Marcador de Posição do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2574" y="4077071"/>
            <a:ext cx="6305069" cy="648072"/>
          </a:xfrm>
        </p:spPr>
        <p:txBody>
          <a:bodyPr/>
          <a:lstStyle>
            <a:lvl1pPr marL="0" indent="0">
              <a:buNone/>
              <a:defRPr sz="1800" spc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PT" dirty="0"/>
              <a:t>Proposta</a:t>
            </a:r>
          </a:p>
        </p:txBody>
      </p:sp>
      <p:sp>
        <p:nvSpPr>
          <p:cNvPr id="12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632574" y="4797152"/>
            <a:ext cx="3168352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483F15D-E762-4DC0-982E-AE422E1DD4FF}" type="datetime4">
              <a:rPr lang="pt-PT" smtClean="0"/>
              <a:pPr/>
              <a:t>15 de setembro de 2017</a:t>
            </a:fld>
            <a:endParaRPr lang="pt-PT" dirty="0"/>
          </a:p>
        </p:txBody>
      </p:sp>
      <p:cxnSp>
        <p:nvCxnSpPr>
          <p:cNvPr id="14" name="Conexão recta 13"/>
          <p:cNvCxnSpPr/>
          <p:nvPr userDrawn="1"/>
        </p:nvCxnSpPr>
        <p:spPr>
          <a:xfrm>
            <a:off x="649726" y="4077071"/>
            <a:ext cx="6287917" cy="0"/>
          </a:xfrm>
          <a:prstGeom prst="line">
            <a:avLst/>
          </a:prstGeom>
          <a:ln w="12700">
            <a:solidFill>
              <a:srgbClr val="0098C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 userDrawn="1"/>
        </p:nvSpPr>
        <p:spPr>
          <a:xfrm>
            <a:off x="7321757" y="6205943"/>
            <a:ext cx="2302233" cy="281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1220" dirty="0" err="1">
                <a:solidFill>
                  <a:srgbClr val="0098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r>
              <a:rPr lang="pt-PT" sz="1220" baseline="0" dirty="0">
                <a:solidFill>
                  <a:srgbClr val="0098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digital </a:t>
            </a:r>
            <a:r>
              <a:rPr lang="pt-PT" sz="1220" baseline="0" dirty="0" err="1">
                <a:solidFill>
                  <a:srgbClr val="0098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endParaRPr lang="pt-PT" sz="1220" dirty="0">
              <a:solidFill>
                <a:srgbClr val="0098C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6" y="5517232"/>
            <a:ext cx="2465818" cy="72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8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bg>
      <p:bgPr>
        <a:solidFill>
          <a:srgbClr val="0098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" b="985"/>
          <a:stretch/>
        </p:blipFill>
        <p:spPr>
          <a:xfrm>
            <a:off x="0" y="0"/>
            <a:ext cx="9993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4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o Texto 2"/>
          <p:cNvSpPr>
            <a:spLocks noGrp="1"/>
          </p:cNvSpPr>
          <p:nvPr>
            <p:ph idx="11"/>
          </p:nvPr>
        </p:nvSpPr>
        <p:spPr>
          <a:xfrm>
            <a:off x="495300" y="1268760"/>
            <a:ext cx="8915400" cy="5087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</p:txBody>
      </p:sp>
      <p:sp>
        <p:nvSpPr>
          <p:cNvPr id="8" name="Marcador de Posição do Número do Diapositivo 5"/>
          <p:cNvSpPr txBox="1">
            <a:spLocks/>
          </p:cNvSpPr>
          <p:nvPr userDrawn="1"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fld id="{D3D8FA5F-C6B9-416B-BE91-F53662AC7209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696CB-8F1E-480F-95C7-AD5571DB7333}" type="datetimeFigureOut">
              <a:rPr lang="pt-PT" smtClean="0"/>
              <a:t>15/09/2017</a:t>
            </a:fld>
            <a:endParaRPr lang="pt-PT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6776" y="6356350"/>
            <a:ext cx="38884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dirty="0"/>
              <a:t>Copyright © 2002-2015 Multicert S.A. All rights reserved.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495300" y="548680"/>
            <a:ext cx="8922196" cy="588441"/>
          </a:xfrm>
        </p:spPr>
        <p:txBody>
          <a:bodyPr anchor="t" anchorCtr="0">
            <a:normAutofit/>
          </a:bodyPr>
          <a:lstStyle>
            <a:lvl1pPr algn="l">
              <a:defRPr sz="4400" b="1">
                <a:solidFill>
                  <a:srgbClr val="0098C6"/>
                </a:solidFill>
              </a:defRPr>
            </a:lvl1pPr>
          </a:lstStyle>
          <a:p>
            <a:r>
              <a:rPr lang="pt-PT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78518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o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488505" y="1268760"/>
            <a:ext cx="8928992" cy="5040560"/>
          </a:xfrm>
        </p:spPr>
        <p:txBody>
          <a:bodyPr/>
          <a:lstStyle>
            <a:lvl1pPr marL="0" indent="0">
              <a:buNone/>
              <a:defRPr lang="pt-PT" sz="1800" spc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lang="pt-PT" dirty="0" smtClean="0"/>
            </a:lvl2pPr>
            <a:lvl3pPr marL="914400" indent="0">
              <a:buNone/>
              <a:defRPr lang="pt-PT" dirty="0" smtClean="0"/>
            </a:lvl3pPr>
            <a:lvl4pPr marL="1371600" indent="0">
              <a:buNone/>
              <a:defRPr lang="pt-PT" dirty="0" smtClean="0"/>
            </a:lvl4pPr>
            <a:lvl5pPr marL="1828800" indent="0">
              <a:buNone/>
              <a:defRPr lang="pt-PT" dirty="0"/>
            </a:lvl5pPr>
          </a:lstStyle>
          <a:p>
            <a:pPr lvl="0"/>
            <a:r>
              <a:rPr lang="pt-PT" dirty="0"/>
              <a:t>Texto</a:t>
            </a:r>
          </a:p>
        </p:txBody>
      </p:sp>
      <p:sp>
        <p:nvSpPr>
          <p:cNvPr id="10" name="Marcador de Posição do Número do Diapositivo 5"/>
          <p:cNvSpPr>
            <a:spLocks noGrp="1"/>
          </p:cNvSpPr>
          <p:nvPr>
            <p:ph type="sldNum" sz="quarter" idx="15"/>
          </p:nvPr>
        </p:nvSpPr>
        <p:spPr>
          <a:xfrm>
            <a:off x="8542338" y="6356350"/>
            <a:ext cx="935037" cy="3127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43F75-57BD-4DC8-B054-84BB1EBCABA8}" type="slidenum">
              <a:rPr lang="pt-PT"/>
              <a:pPr>
                <a:defRPr/>
              </a:pPr>
              <a:t>‹#›</a:t>
            </a:fld>
            <a:endParaRPr lang="pt-PT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696CB-8F1E-480F-95C7-AD5571DB7333}" type="datetimeFigureOut">
              <a:rPr lang="pt-PT" smtClean="0"/>
              <a:t>15/09/2017</a:t>
            </a:fld>
            <a:endParaRPr lang="pt-PT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6776" y="6356350"/>
            <a:ext cx="38884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dirty="0"/>
              <a:t>Copyright © 2002-2015 Multicert S.A. All rights reserved.</a:t>
            </a:r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495300" y="548680"/>
            <a:ext cx="8922196" cy="588441"/>
          </a:xfrm>
        </p:spPr>
        <p:txBody>
          <a:bodyPr anchor="t" anchorCtr="0">
            <a:normAutofit/>
          </a:bodyPr>
          <a:lstStyle>
            <a:lvl1pPr algn="l">
              <a:defRPr sz="4400" b="1">
                <a:solidFill>
                  <a:srgbClr val="0098C6"/>
                </a:solidFill>
              </a:defRPr>
            </a:lvl1pPr>
          </a:lstStyle>
          <a:p>
            <a:r>
              <a:rPr lang="pt-PT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68543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495300" y="548680"/>
            <a:ext cx="8922196" cy="588441"/>
          </a:xfrm>
        </p:spPr>
        <p:txBody>
          <a:bodyPr anchor="t" anchorCtr="0">
            <a:normAutofit/>
          </a:bodyPr>
          <a:lstStyle>
            <a:lvl1pPr algn="l">
              <a:defRPr sz="4400" b="1">
                <a:solidFill>
                  <a:srgbClr val="0098C6"/>
                </a:solidFill>
              </a:defRPr>
            </a:lvl1pPr>
          </a:lstStyle>
          <a:p>
            <a:r>
              <a:rPr lang="pt-PT" dirty="0"/>
              <a:t>Título</a:t>
            </a:r>
          </a:p>
        </p:txBody>
      </p:sp>
      <p:sp>
        <p:nvSpPr>
          <p:cNvPr id="11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95300" y="1268760"/>
            <a:ext cx="5033764" cy="5040560"/>
          </a:xfrm>
        </p:spPr>
        <p:txBody>
          <a:bodyPr>
            <a:normAutofit/>
          </a:bodyPr>
          <a:lstStyle>
            <a:lvl1pPr marL="0" indent="0">
              <a:buNone/>
              <a:defRPr sz="1600" spc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dirty="0"/>
              <a:t>Descrição</a:t>
            </a:r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542338" y="6356350"/>
            <a:ext cx="935037" cy="3127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6B249-36FC-4CAA-8D00-CD92C0BD3921}" type="slidenum">
              <a:rPr lang="pt-PT"/>
              <a:pPr>
                <a:defRPr/>
              </a:pPr>
              <a:t>‹#›</a:t>
            </a:fld>
            <a:endParaRPr lang="pt-PT" dirty="0"/>
          </a:p>
        </p:txBody>
      </p:sp>
      <p:sp>
        <p:nvSpPr>
          <p:cNvPr id="13" name="Marcador de Posição da Imagem 8"/>
          <p:cNvSpPr>
            <a:spLocks noGrp="1"/>
          </p:cNvSpPr>
          <p:nvPr>
            <p:ph type="pic" sz="quarter" idx="13"/>
          </p:nvPr>
        </p:nvSpPr>
        <p:spPr>
          <a:xfrm>
            <a:off x="5745088" y="1268760"/>
            <a:ext cx="3672409" cy="504056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dirty="0"/>
              <a:t>Clique no ícone para adicionar uma imagem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>
          <a:xfrm>
            <a:off x="495300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696CB-8F1E-480F-95C7-AD5571DB7333}" type="datetimeFigureOut">
              <a:rPr lang="pt-PT" smtClean="0"/>
              <a:t>15/09/2017</a:t>
            </a:fld>
            <a:endParaRPr lang="pt-PT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6776" y="6356350"/>
            <a:ext cx="38884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dirty="0"/>
              <a:t>Copyright © 2002-2015 Multicert S.A.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3637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 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09A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TextBox 4"/>
          <p:cNvSpPr txBox="1"/>
          <p:nvPr userDrawn="1"/>
        </p:nvSpPr>
        <p:spPr>
          <a:xfrm>
            <a:off x="280037" y="5140937"/>
            <a:ext cx="2302233" cy="281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PT" sz="122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r>
              <a:rPr lang="pt-PT" sz="122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digital </a:t>
            </a:r>
            <a:r>
              <a:rPr lang="pt-PT" sz="1220" baseline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endParaRPr lang="pt-PT" sz="122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273590" y="561094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200"/>
              </a:spcAft>
            </a:pPr>
            <a:r>
              <a:rPr lang="pt-PT" sz="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Avenida Sidónio Pais, 379</a:t>
            </a:r>
          </a:p>
          <a:p>
            <a:pPr fontAlgn="auto">
              <a:spcAft>
                <a:spcPts val="200"/>
              </a:spcAft>
            </a:pPr>
            <a:r>
              <a:rPr lang="pt-PT" sz="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Edifício </a:t>
            </a:r>
            <a:r>
              <a:rPr lang="pt-PT" sz="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Hoechst</a:t>
            </a:r>
            <a:r>
              <a:rPr lang="pt-PT" sz="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A,</a:t>
            </a:r>
            <a:r>
              <a:rPr lang="pt-PT" sz="800" baseline="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Piso 3, Direito</a:t>
            </a:r>
          </a:p>
          <a:p>
            <a:pPr fontAlgn="auto">
              <a:spcAft>
                <a:spcPts val="200"/>
              </a:spcAft>
            </a:pPr>
            <a:r>
              <a:rPr lang="pt-PT" sz="800" baseline="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4100-468 Porto – Portugal</a:t>
            </a:r>
          </a:p>
          <a:p>
            <a:pPr fontAlgn="auto">
              <a:spcAft>
                <a:spcPts val="200"/>
              </a:spcAft>
            </a:pPr>
            <a:r>
              <a:rPr lang="pt-PT" sz="800" baseline="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Tel.: +351 223 391 810</a:t>
            </a:r>
          </a:p>
          <a:p>
            <a:pPr fontAlgn="auto">
              <a:spcAft>
                <a:spcPts val="200"/>
              </a:spcAft>
            </a:pPr>
            <a:r>
              <a:rPr lang="pt-PT" sz="800" baseline="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Fax: +351 223 391 811</a:t>
            </a:r>
            <a:endParaRPr lang="pt-PT" sz="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12860" y="561094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200"/>
              </a:spcAft>
            </a:pPr>
            <a:r>
              <a:rPr lang="pt-PT" sz="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Lagoas </a:t>
            </a:r>
            <a:r>
              <a:rPr lang="pt-PT" sz="8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Park</a:t>
            </a:r>
            <a:r>
              <a:rPr lang="pt-PT" sz="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Edifício 3, Piso 3</a:t>
            </a:r>
          </a:p>
          <a:p>
            <a:pPr fontAlgn="auto">
              <a:spcAft>
                <a:spcPts val="200"/>
              </a:spcAft>
            </a:pPr>
            <a:r>
              <a:rPr lang="pt-PT" sz="800" baseline="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2740-266 Porto Salvo</a:t>
            </a:r>
          </a:p>
          <a:p>
            <a:pPr fontAlgn="auto">
              <a:spcAft>
                <a:spcPts val="200"/>
              </a:spcAft>
            </a:pPr>
            <a:r>
              <a:rPr lang="pt-PT" sz="800" baseline="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Oeiras – Portugal</a:t>
            </a:r>
          </a:p>
          <a:p>
            <a:pPr fontAlgn="auto">
              <a:spcAft>
                <a:spcPts val="200"/>
              </a:spcAft>
            </a:pPr>
            <a:r>
              <a:rPr lang="pt-PT" sz="800" baseline="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Tel.: +351 217 123 010</a:t>
            </a:r>
          </a:p>
          <a:p>
            <a:pPr fontAlgn="auto">
              <a:spcAft>
                <a:spcPts val="200"/>
              </a:spcAft>
            </a:pPr>
            <a:r>
              <a:rPr lang="pt-PT" sz="800" baseline="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Fax: +351 217 123 011</a:t>
            </a:r>
            <a:endParaRPr lang="pt-PT" sz="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3" y="4767440"/>
            <a:ext cx="1402375" cy="245736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382273" y="5445224"/>
            <a:ext cx="356261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7545288" y="5945285"/>
            <a:ext cx="19392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PT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www.multicert.com</a:t>
            </a:r>
          </a:p>
        </p:txBody>
      </p:sp>
    </p:spTree>
    <p:extLst>
      <p:ext uri="{BB962C8B-B14F-4D97-AF65-F5344CB8AC3E}">
        <p14:creationId xmlns:p14="http://schemas.microsoft.com/office/powerpoint/2010/main" val="221799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95300" y="548680"/>
            <a:ext cx="8915400" cy="580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Título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95300" y="1268759"/>
            <a:ext cx="8915400" cy="5035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8FA5F-C6B9-416B-BE91-F53662AC7209}" type="slidenum">
              <a:rPr lang="pt-PT" smtClean="0"/>
              <a:t>‹#›</a:t>
            </a:fld>
            <a:endParaRPr lang="pt-PT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352" y="188640"/>
            <a:ext cx="1424608" cy="42151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696CB-8F1E-480F-95C7-AD5571DB7333}" type="datetimeFigureOut">
              <a:rPr lang="pt-PT" smtClean="0"/>
              <a:t>15/09/2017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6776" y="6356350"/>
            <a:ext cx="38884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dirty="0"/>
              <a:t>Copyright © 2002-2015 Multicert S.A. All rights reserved.</a:t>
            </a:r>
          </a:p>
        </p:txBody>
      </p:sp>
      <p:cxnSp>
        <p:nvCxnSpPr>
          <p:cNvPr id="9" name="Conexão recta 13"/>
          <p:cNvCxnSpPr/>
          <p:nvPr userDrawn="1"/>
        </p:nvCxnSpPr>
        <p:spPr>
          <a:xfrm>
            <a:off x="488505" y="1181638"/>
            <a:ext cx="8928992" cy="0"/>
          </a:xfrm>
          <a:prstGeom prst="line">
            <a:avLst/>
          </a:prstGeom>
          <a:ln w="12700">
            <a:solidFill>
              <a:srgbClr val="0098C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31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3" r:id="rId2"/>
    <p:sldLayoutId id="2147483692" r:id="rId3"/>
    <p:sldLayoutId id="2147483694" r:id="rId4"/>
    <p:sldLayoutId id="2147483695" r:id="rId5"/>
    <p:sldLayoutId id="2147483696" r:id="rId6"/>
    <p:sldLayoutId id="2147483697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98C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rgbClr val="0098C6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b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microsoft.com/office/2007/relationships/hdphoto" Target="../media/hdphoto2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Estágio de Verão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/>
              <a:t>Comunicação entre veículos e coisas (V2X)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PT" dirty="0"/>
              <a:t>Leonardo Gonçalves</a:t>
            </a:r>
          </a:p>
        </p:txBody>
      </p:sp>
    </p:spTree>
    <p:extLst>
      <p:ext uri="{BB962C8B-B14F-4D97-AF65-F5344CB8AC3E}">
        <p14:creationId xmlns:p14="http://schemas.microsoft.com/office/powerpoint/2010/main" val="21952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5301" y="548680"/>
            <a:ext cx="8922196" cy="652934"/>
          </a:xfrm>
        </p:spPr>
        <p:txBody>
          <a:bodyPr>
            <a:normAutofit fontScale="90000"/>
          </a:bodyPr>
          <a:lstStyle/>
          <a:p>
            <a:r>
              <a:rPr lang="pt-PT" dirty="0"/>
              <a:t>Estado da arte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2943F75-57BD-4DC8-B054-84BB1EBCABA8}" type="slidenum">
              <a:rPr lang="pt-PT" smtClean="0"/>
              <a:pPr>
                <a:defRPr/>
              </a:pPr>
              <a:t>10</a:t>
            </a:fld>
            <a:endParaRPr lang="pt-PT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63E405-294E-4EAB-B7D8-91A843834A40}" type="datetime1">
              <a:rPr lang="pt-PT" smtClean="0"/>
              <a:t>15/09/2017</a:t>
            </a:fld>
            <a:endParaRPr lang="pt-PT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PT" dirty="0"/>
              <a:t>Copyright © 2002-2015 Multicert S.A. All rights reserved.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38987851"/>
              </p:ext>
            </p:extLst>
          </p:nvPr>
        </p:nvGraphicFramePr>
        <p:xfrm>
          <a:off x="1578991" y="1577648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024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5301" y="548680"/>
            <a:ext cx="8922196" cy="652934"/>
          </a:xfrm>
        </p:spPr>
        <p:txBody>
          <a:bodyPr>
            <a:normAutofit fontScale="90000"/>
          </a:bodyPr>
          <a:lstStyle/>
          <a:p>
            <a:r>
              <a:rPr lang="pt-PT" dirty="0"/>
              <a:t>ETSI PKI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2943F75-57BD-4DC8-B054-84BB1EBCABA8}" type="slidenum">
              <a:rPr lang="pt-PT" smtClean="0"/>
              <a:pPr>
                <a:defRPr/>
              </a:pPr>
              <a:t>11</a:t>
            </a:fld>
            <a:endParaRPr lang="pt-PT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63E405-294E-4EAB-B7D8-91A843834A40}" type="datetime1">
              <a:rPr lang="pt-PT" smtClean="0"/>
              <a:t>15/09/2017</a:t>
            </a:fld>
            <a:endParaRPr lang="pt-PT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PT" dirty="0"/>
              <a:t>Copyright © 2002-2015 Multicert S.A. All rights reserved.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76" y="1289107"/>
            <a:ext cx="6442380" cy="4228125"/>
          </a:xfrm>
          <a:prstGeom prst="rect">
            <a:avLst/>
          </a:prstGeom>
        </p:spPr>
      </p:pic>
      <p:sp>
        <p:nvSpPr>
          <p:cNvPr id="9" name="Text Placeholder 6"/>
          <p:cNvSpPr txBox="1">
            <a:spLocks/>
          </p:cNvSpPr>
          <p:nvPr/>
        </p:nvSpPr>
        <p:spPr>
          <a:xfrm>
            <a:off x="344489" y="1421160"/>
            <a:ext cx="2592288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1800" kern="1200" spc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24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Root CA (RCA).</a:t>
            </a: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Enrollment Authority (EA).</a:t>
            </a: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Authorization Authority (AA).</a:t>
            </a: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87082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>
            <a:extLst>
              <a:ext uri="{FF2B5EF4-FFF2-40B4-BE49-F238E27FC236}">
                <a16:creationId xmlns="" xmlns:a16="http://schemas.microsoft.com/office/drawing/2014/main" id="{4F81B5AD-1D3C-40AD-AF4E-D6E0EE40E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933" y="1628800"/>
            <a:ext cx="7879763" cy="480101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5301" y="548680"/>
            <a:ext cx="8922196" cy="652934"/>
          </a:xfrm>
        </p:spPr>
        <p:txBody>
          <a:bodyPr>
            <a:normAutofit fontScale="90000"/>
          </a:bodyPr>
          <a:lstStyle/>
          <a:p>
            <a:r>
              <a:rPr lang="pt-PT" dirty="0"/>
              <a:t>ETSI PKI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720752" y="1268760"/>
            <a:ext cx="8928992" cy="5040560"/>
          </a:xfrm>
        </p:spPr>
        <p:txBody>
          <a:bodyPr>
            <a:normAutofit/>
          </a:bodyPr>
          <a:lstStyle/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>
          <a:xfrm>
            <a:off x="8542338" y="6356350"/>
            <a:ext cx="935037" cy="312738"/>
          </a:xfrm>
        </p:spPr>
        <p:txBody>
          <a:bodyPr/>
          <a:lstStyle/>
          <a:p>
            <a:pPr>
              <a:defRPr/>
            </a:pPr>
            <a:fld id="{92943F75-57BD-4DC8-B054-84BB1EBCABA8}" type="slidenum">
              <a:rPr lang="pt-PT" smtClean="0"/>
              <a:pPr>
                <a:defRPr/>
              </a:pPr>
              <a:t>12</a:t>
            </a:fld>
            <a:endParaRPr lang="pt-PT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228850" cy="365125"/>
          </a:xfrm>
        </p:spPr>
        <p:txBody>
          <a:bodyPr/>
          <a:lstStyle/>
          <a:p>
            <a:fld id="{8D63E405-294E-4EAB-B7D8-91A843834A40}" type="datetime1">
              <a:rPr lang="pt-PT" smtClean="0"/>
              <a:t>15/09/2017</a:t>
            </a:fld>
            <a:endParaRPr lang="pt-PT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2936776" y="6356350"/>
            <a:ext cx="3888431" cy="365125"/>
          </a:xfrm>
        </p:spPr>
        <p:txBody>
          <a:bodyPr/>
          <a:lstStyle/>
          <a:p>
            <a:r>
              <a:rPr lang="pt-PT" dirty="0"/>
              <a:t>Copyright © 2002-2015 Multicert S.A. All rights reserved.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="" xmlns:a16="http://schemas.microsoft.com/office/drawing/2014/main" id="{8811BC6F-D1CF-40FF-90ED-E43F5045A2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714" y1="74286" x2="43714" y2="74286"/>
                        <a14:foregroundMark x1="42650" y1="71746" x2="42650" y2="71746"/>
                        <a14:foregroundMark x1="42456" y1="72063" x2="42456" y2="72063"/>
                        <a14:foregroundMark x1="41779" y1="71270" x2="41779" y2="71270"/>
                        <a14:foregroundMark x1="37041" y1="70794" x2="37041" y2="70794"/>
                        <a14:foregroundMark x1="35783" y1="66667" x2="35783" y2="66667"/>
                        <a14:foregroundMark x1="51644" y1="67778" x2="48646" y2="71746"/>
                        <a14:backgroundMark x1="35493" y1="66825" x2="35493" y2="66825"/>
                        <a14:backgroundMark x1="35493" y1="66825" x2="35493" y2="66825"/>
                        <a14:backgroundMark x1="35687" y1="66667" x2="35687" y2="66667"/>
                        <a14:backgroundMark x1="36074" y1="66667" x2="36074" y2="66667"/>
                        <a14:backgroundMark x1="35203" y1="66984" x2="35203" y2="66984"/>
                        <a14:backgroundMark x1="35300" y1="67143" x2="35300" y2="67143"/>
                        <a14:backgroundMark x1="35300" y1="66667" x2="35300" y2="66667"/>
                        <a14:backgroundMark x1="35203" y1="66508" x2="35203" y2="66508"/>
                        <a14:backgroundMark x1="35106" y1="67143" x2="35106" y2="67143"/>
                        <a14:backgroundMark x1="35203" y1="67302" x2="35203" y2="67302"/>
                        <a14:backgroundMark x1="35203" y1="67302" x2="35203" y2="67302"/>
                        <a14:backgroundMark x1="35203" y1="67302" x2="35203" y2="67302"/>
                        <a14:backgroundMark x1="35203" y1="67302" x2="35203" y2="67302"/>
                        <a14:backgroundMark x1="41683" y1="58571" x2="41683" y2="58571"/>
                        <a14:backgroundMark x1="42070" y1="58730" x2="42747" y2="58730"/>
                        <a14:backgroundMark x1="42553" y1="57778" x2="48453" y2="60635"/>
                        <a14:backgroundMark x1="48453" y1="60635" x2="50774" y2="67143"/>
                        <a14:backgroundMark x1="34816" y1="67143" x2="34913" y2="65714"/>
                        <a14:backgroundMark x1="40039" y1="59206" x2="38975" y2="573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204" t="55011" r="46410" b="19492"/>
          <a:stretch/>
        </p:blipFill>
        <p:spPr>
          <a:xfrm>
            <a:off x="5169813" y="4132034"/>
            <a:ext cx="1527613" cy="1224136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="" xmlns:a16="http://schemas.microsoft.com/office/drawing/2014/main" id="{E5E54E8C-6E82-4A3B-A1EF-91EDEC1E9E2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3016" b="70159" l="11219" r="40426">
                        <a14:foregroundMark x1="36944" y1="40159" x2="33462" y2="31905"/>
                        <a14:foregroundMark x1="33462" y1="31905" x2="34623" y2="32857"/>
                        <a14:foregroundMark x1="36654" y1="37143" x2="34333" y2="39048"/>
                        <a14:foregroundMark x1="30754" y1="28571" x2="36460" y2="24444"/>
                        <a14:foregroundMark x1="36460" y1="24444" x2="37331" y2="34603"/>
                        <a14:foregroundMark x1="37331" y1="34603" x2="32979" y2="53492"/>
                        <a14:foregroundMark x1="32979" y1="53492" x2="39072" y2="54762"/>
                        <a14:foregroundMark x1="39072" y1="54762" x2="34526" y2="62698"/>
                        <a14:foregroundMark x1="34526" y1="62698" x2="28917" y2="67619"/>
                        <a14:foregroundMark x1="28917" y1="67619" x2="22824" y2="69206"/>
                        <a14:foregroundMark x1="22824" y1="69206" x2="16441" y2="67619"/>
                        <a14:foregroundMark x1="16441" y1="67619" x2="22437" y2="63810"/>
                        <a14:foregroundMark x1="22437" y1="63810" x2="17021" y2="58571"/>
                        <a14:foregroundMark x1="17021" y1="58571" x2="18665" y2="48254"/>
                        <a14:foregroundMark x1="18665" y1="48254" x2="13830" y2="41746"/>
                        <a14:foregroundMark x1="19318" y1="36028" x2="19923" y2="35397"/>
                        <a14:foregroundMark x1="13830" y1="41746" x2="19214" y2="36136"/>
                        <a14:foregroundMark x1="17286" y1="27320" x2="17021" y2="26508"/>
                        <a14:foregroundMark x1="18445" y1="30870" x2="17883" y2="29149"/>
                        <a14:foregroundMark x1="19923" y1="35397" x2="19347" y2="33632"/>
                        <a14:foregroundMark x1="17021" y1="26508" x2="23404" y2="23016"/>
                        <a14:foregroundMark x1="23404" y1="23016" x2="29207" y2="26032"/>
                        <a14:foregroundMark x1="29207" y1="26032" x2="30851" y2="27937"/>
                        <a14:foregroundMark x1="29981" y1="25873" x2="36074" y2="24286"/>
                        <a14:foregroundMark x1="36074" y1="24286" x2="37427" y2="32540"/>
                        <a14:foregroundMark x1="38201" y1="53810" x2="34623" y2="63016"/>
                        <a14:foregroundMark x1="34623" y1="63016" x2="28820" y2="67143"/>
                        <a14:foregroundMark x1="28820" y1="67143" x2="16344" y2="66032"/>
                        <a14:foregroundMark x1="16344" y1="66032" x2="16731" y2="54603"/>
                        <a14:foregroundMark x1="16731" y1="54603" x2="14797" y2="44444"/>
                        <a14:foregroundMark x1="14797" y1="44444" x2="11605" y2="37460"/>
                        <a14:foregroundMark x1="15377" y1="41270" x2="17665" y2="37083"/>
                        <a14:foregroundMark x1="15377" y1="42857" x2="14990" y2="37143"/>
                        <a14:foregroundMark x1="17118" y1="36825" x2="11219" y2="36667"/>
                        <a14:foregroundMark x1="37427" y1="51905" x2="38975" y2="61587"/>
                        <a14:foregroundMark x1="38975" y1="61587" x2="33946" y2="67619"/>
                        <a14:foregroundMark x1="33946" y1="67619" x2="21567" y2="69524"/>
                        <a14:foregroundMark x1="21567" y1="69524" x2="15957" y2="65873"/>
                        <a14:foregroundMark x1="15957" y1="65873" x2="15957" y2="64921"/>
                        <a14:foregroundMark x1="18569" y1="65079" x2="23501" y2="68254"/>
                        <a14:foregroundMark x1="18569" y1="65397" x2="23308" y2="68254"/>
                        <a14:foregroundMark x1="16925" y1="65714" x2="22147" y2="70159"/>
                        <a14:foregroundMark x1="38104" y1="53810" x2="38588" y2="61270"/>
                        <a14:foregroundMark x1="23017" y1="41111" x2="20890" y2="50317"/>
                        <a14:foregroundMark x1="20890" y1="50317" x2="22631" y2="44603"/>
                        <a14:foregroundMark x1="37524" y1="30317" x2="33269" y2="23016"/>
                        <a14:foregroundMark x1="33269" y1="23016" x2="30077" y2="26032"/>
                        <a14:foregroundMark x1="36847" y1="28095" x2="31625" y2="23492"/>
                        <a14:foregroundMark x1="29014" y1="29365" x2="22921" y2="27778"/>
                        <a14:foregroundMark x1="22921" y1="27778" x2="24565" y2="26825"/>
                        <a14:foregroundMark x1="33559" y1="24286" x2="39942" y2="24762"/>
                        <a14:foregroundMark x1="39942" y1="24762" x2="37331" y2="32540"/>
                        <a14:foregroundMark x1="16344" y1="42857" x2="11702" y2="40794"/>
                        <a14:foregroundMark x1="11509" y1="38254" x2="11509" y2="40794"/>
                        <a14:foregroundMark x1="34139" y1="25079" x2="40329" y2="23651"/>
                        <a14:foregroundMark x1="40329" y1="23651" x2="38008" y2="31587"/>
                        <a14:foregroundMark x1="39652" y1="26032" x2="40426" y2="30317"/>
                        <a14:foregroundMark x1="36364" y1="28730" x2="32205" y2="26190"/>
                        <a14:foregroundMark x1="23114" y1="55873" x2="28917" y2="59683"/>
                        <a14:foregroundMark x1="28917" y1="59683" x2="29594" y2="59524"/>
                        <a14:foregroundMark x1="30077" y1="40159" x2="29207" y2="41587"/>
                        <a14:foregroundMark x1="31818" y1="31905" x2="31141" y2="32222"/>
                        <a14:foregroundMark x1="19439" y1="25397" x2="16925" y2="23651"/>
                        <a14:backgroundMark x1="16538" y1="26508" x2="13830" y2="32222"/>
                        <a14:backgroundMark x1="13153" y1="31429" x2="18956" y2="34444"/>
                        <a14:backgroundMark x1="18956" y1="34444" x2="16248" y2="258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79" t="22237" r="58464" b="29768"/>
          <a:stretch/>
        </p:blipFill>
        <p:spPr>
          <a:xfrm>
            <a:off x="6089682" y="2616750"/>
            <a:ext cx="2376264" cy="2304256"/>
          </a:xfrm>
          <a:prstGeom prst="rect">
            <a:avLst/>
          </a:prstGeom>
        </p:spPr>
      </p:pic>
      <p:sp>
        <p:nvSpPr>
          <p:cNvPr id="29" name="Text Placeholder 6">
            <a:extLst>
              <a:ext uri="{FF2B5EF4-FFF2-40B4-BE49-F238E27FC236}">
                <a16:creationId xmlns="" xmlns:a16="http://schemas.microsoft.com/office/drawing/2014/main" id="{3EE816F6-78B5-4AF9-83B5-F49CD6DE2608}"/>
              </a:ext>
            </a:extLst>
          </p:cNvPr>
          <p:cNvSpPr txBox="1">
            <a:spLocks/>
          </p:cNvSpPr>
          <p:nvPr/>
        </p:nvSpPr>
        <p:spPr>
          <a:xfrm>
            <a:off x="400121" y="1979979"/>
            <a:ext cx="2849427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1800" kern="1200" spc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24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2400" dirty="0"/>
              <a:t>Inicialização da unidade de bordo do veículo.</a:t>
            </a: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PT" sz="2400" dirty="0"/>
          </a:p>
          <a:p>
            <a:pPr fontAlgn="auto">
              <a:spcAft>
                <a:spcPts val="0"/>
              </a:spcAft>
            </a:pPr>
            <a:endParaRPr lang="pt-PT" sz="2400" dirty="0"/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PT" sz="2400" dirty="0"/>
          </a:p>
        </p:txBody>
      </p:sp>
      <p:sp>
        <p:nvSpPr>
          <p:cNvPr id="33" name="Text Placeholder 6">
            <a:extLst>
              <a:ext uri="{FF2B5EF4-FFF2-40B4-BE49-F238E27FC236}">
                <a16:creationId xmlns="" xmlns:a16="http://schemas.microsoft.com/office/drawing/2014/main" id="{E64270D0-C4DD-4B87-9BBE-61485148E8E7}"/>
              </a:ext>
            </a:extLst>
          </p:cNvPr>
          <p:cNvSpPr txBox="1">
            <a:spLocks/>
          </p:cNvSpPr>
          <p:nvPr/>
        </p:nvSpPr>
        <p:spPr>
          <a:xfrm>
            <a:off x="344488" y="3252796"/>
            <a:ext cx="2849427" cy="529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1800" kern="1200" spc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24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2400" dirty="0"/>
              <a:t>Registo do veículo.</a:t>
            </a: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PT" sz="2400" dirty="0"/>
          </a:p>
          <a:p>
            <a:pPr fontAlgn="auto">
              <a:spcAft>
                <a:spcPts val="0"/>
              </a:spcAft>
            </a:pPr>
            <a:endParaRPr lang="pt-PT" sz="2400" dirty="0"/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PT" sz="2400" dirty="0"/>
          </a:p>
        </p:txBody>
      </p:sp>
      <p:sp>
        <p:nvSpPr>
          <p:cNvPr id="34" name="Text Placeholder 6">
            <a:extLst>
              <a:ext uri="{FF2B5EF4-FFF2-40B4-BE49-F238E27FC236}">
                <a16:creationId xmlns="" xmlns:a16="http://schemas.microsoft.com/office/drawing/2014/main" id="{82024686-5ED5-40B7-A5C7-50F25DD10613}"/>
              </a:ext>
            </a:extLst>
          </p:cNvPr>
          <p:cNvSpPr txBox="1">
            <a:spLocks/>
          </p:cNvSpPr>
          <p:nvPr/>
        </p:nvSpPr>
        <p:spPr>
          <a:xfrm>
            <a:off x="351647" y="3926582"/>
            <a:ext cx="2849427" cy="870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1800" kern="1200" spc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24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2400" dirty="0"/>
              <a:t>Autorização do veículo.</a:t>
            </a: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PT" sz="2400" dirty="0"/>
          </a:p>
          <a:p>
            <a:pPr fontAlgn="auto">
              <a:spcAft>
                <a:spcPts val="0"/>
              </a:spcAft>
            </a:pPr>
            <a:endParaRPr lang="pt-PT" sz="2400" dirty="0"/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57403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5301" y="548680"/>
            <a:ext cx="8922196" cy="652934"/>
          </a:xfrm>
        </p:spPr>
        <p:txBody>
          <a:bodyPr>
            <a:normAutofit fontScale="90000"/>
          </a:bodyPr>
          <a:lstStyle/>
          <a:p>
            <a:r>
              <a:rPr lang="pt-PT" dirty="0"/>
              <a:t>Revogação de certificados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pt-PT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PT" b="0" dirty="0"/>
              <a:t>Revogação é feita em relação aos certificados de registo das estações e certificados das </a:t>
            </a:r>
            <a:r>
              <a:rPr lang="pt-PT" b="0" dirty="0" err="1"/>
              <a:t>CAs</a:t>
            </a:r>
            <a:r>
              <a:rPr lang="pt-PT" b="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PT" b="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PT" b="0" dirty="0"/>
              <a:t>Estações são </a:t>
            </a:r>
            <a:r>
              <a:rPr lang="pt-PT" b="0" u="sng" dirty="0"/>
              <a:t>eventualmente</a:t>
            </a:r>
            <a:r>
              <a:rPr lang="pt-PT" b="0" dirty="0"/>
              <a:t> removidas do sistema  porque novos pedidos de pseudónimos são rejeitados.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PT" b="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PT" b="0" dirty="0"/>
              <a:t>Certificados de </a:t>
            </a:r>
            <a:r>
              <a:rPr lang="pt-PT" b="0" dirty="0" err="1"/>
              <a:t>CAs</a:t>
            </a:r>
            <a:r>
              <a:rPr lang="pt-PT" b="0" dirty="0"/>
              <a:t> são revogados manualmente pela administração da PKI e a CRL distribuída pelas estações registadas.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2943F75-57BD-4DC8-B054-84BB1EBCABA8}" type="slidenum">
              <a:rPr lang="pt-PT" smtClean="0"/>
              <a:pPr>
                <a:defRPr/>
              </a:pPr>
              <a:t>13</a:t>
            </a:fld>
            <a:endParaRPr lang="pt-PT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63E405-294E-4EAB-B7D8-91A843834A40}" type="datetime1">
              <a:rPr lang="pt-PT" smtClean="0"/>
              <a:t>15/09/2017</a:t>
            </a:fld>
            <a:endParaRPr lang="pt-PT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PT" dirty="0"/>
              <a:t>Copyright © 2002-2015 Multicert S.A.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3578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5301" y="548680"/>
            <a:ext cx="8922196" cy="652934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Security Credential Management System </a:t>
            </a:r>
            <a:r>
              <a:rPr lang="pt-PT" dirty="0"/>
              <a:t>(SCMS)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2943F75-57BD-4DC8-B054-84BB1EBCABA8}" type="slidenum">
              <a:rPr lang="pt-PT" smtClean="0"/>
              <a:pPr>
                <a:defRPr/>
              </a:pPr>
              <a:t>14</a:t>
            </a:fld>
            <a:endParaRPr lang="pt-PT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63E405-294E-4EAB-B7D8-91A843834A40}" type="datetime1">
              <a:rPr lang="pt-PT" smtClean="0"/>
              <a:t>15/09/2017</a:t>
            </a:fld>
            <a:endParaRPr lang="pt-PT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PT" dirty="0"/>
              <a:t>Copyright © 2002-2015 Multicert S.A. All rights reserved.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1226758"/>
            <a:ext cx="6315956" cy="5021376"/>
          </a:xfrm>
          <a:prstGeom prst="rect">
            <a:avLst/>
          </a:prstGeom>
        </p:spPr>
      </p:pic>
      <p:sp>
        <p:nvSpPr>
          <p:cNvPr id="8" name="Text Placeholder 6"/>
          <p:cNvSpPr txBox="1">
            <a:spLocks/>
          </p:cNvSpPr>
          <p:nvPr/>
        </p:nvSpPr>
        <p:spPr>
          <a:xfrm>
            <a:off x="344489" y="1844824"/>
            <a:ext cx="2592288" cy="46168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1800" kern="1200" spc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24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Location Obscurer Proxy(LOP).</a:t>
            </a: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Registration Authority(RA).</a:t>
            </a: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Misbehavior Authority(MA).</a:t>
            </a: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Linkage Authorities (LA).</a:t>
            </a:r>
          </a:p>
        </p:txBody>
      </p:sp>
    </p:spTree>
    <p:extLst>
      <p:ext uri="{BB962C8B-B14F-4D97-AF65-F5344CB8AC3E}">
        <p14:creationId xmlns:p14="http://schemas.microsoft.com/office/powerpoint/2010/main" val="248610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5301" y="548680"/>
            <a:ext cx="8922196" cy="652934"/>
          </a:xfrm>
        </p:spPr>
        <p:txBody>
          <a:bodyPr>
            <a:normAutofit fontScale="90000"/>
          </a:bodyPr>
          <a:lstStyle/>
          <a:p>
            <a:r>
              <a:rPr lang="pt-PT" dirty="0"/>
              <a:t>Tipos de Mensagens (</a:t>
            </a:r>
            <a:r>
              <a:rPr lang="pt-PT" dirty="0" smtClean="0"/>
              <a:t>ETSI 103 097)</a:t>
            </a:r>
            <a:endParaRPr lang="pt-PT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pt-PT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dirty="0"/>
              <a:t>Cooperative Awareness Messages </a:t>
            </a:r>
            <a:r>
              <a:rPr lang="pt-PT" b="0" dirty="0"/>
              <a:t>(CAM).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PT" dirty="0"/>
              <a:t>Permitem que os veículos estejam “conscientes” da presença uns dos outros.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PT" dirty="0"/>
              <a:t>São enviadas em </a:t>
            </a:r>
            <a:r>
              <a:rPr lang="en-US" dirty="0"/>
              <a:t>broadcast</a:t>
            </a:r>
            <a:r>
              <a:rPr lang="pt-PT" dirty="0"/>
              <a:t> periodicamente para os veículos na proximidade do emissor.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PT" dirty="0"/>
              <a:t>Suportam 1 </a:t>
            </a:r>
            <a:r>
              <a:rPr lang="pt-PT" dirty="0" err="1"/>
              <a:t>hop</a:t>
            </a:r>
            <a:r>
              <a:rPr lang="pt-PT" dirty="0"/>
              <a:t>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PT" dirty="0"/>
              <a:t>São utilizadas para dar suporte a aplicações de gestão de tráfico.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dirty="0"/>
              <a:t>Decentralized Environmental Notification Messages </a:t>
            </a:r>
            <a:r>
              <a:rPr lang="pt-PT" b="0" dirty="0"/>
              <a:t>(DENM).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PT" dirty="0"/>
              <a:t>Desenhadas para notificar assincronamente os veículos.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PT" dirty="0"/>
              <a:t> São iniciadas quando um veículo deteta um evento.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PT" b="0" dirty="0"/>
              <a:t>São enviadas para todos os veículos afetados por dito evento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PT" dirty="0"/>
              <a:t>São </a:t>
            </a:r>
            <a:r>
              <a:rPr lang="pt-PT" dirty="0" err="1"/>
              <a:t>multi-hop</a:t>
            </a:r>
            <a:r>
              <a:rPr lang="pt-PT" dirty="0"/>
              <a:t>. </a:t>
            </a:r>
            <a:endParaRPr lang="pt-PT" b="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2943F75-57BD-4DC8-B054-84BB1EBCABA8}" type="slidenum">
              <a:rPr lang="pt-PT" smtClean="0"/>
              <a:pPr>
                <a:defRPr/>
              </a:pPr>
              <a:t>15</a:t>
            </a:fld>
            <a:endParaRPr lang="pt-PT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63E405-294E-4EAB-B7D8-91A843834A40}" type="datetime1">
              <a:rPr lang="pt-PT" smtClean="0"/>
              <a:t>15/09/2017</a:t>
            </a:fld>
            <a:endParaRPr lang="pt-PT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PT" dirty="0"/>
              <a:t>Copyright © 2002-2015 Multicert S.A.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3457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5301" y="548680"/>
            <a:ext cx="8922196" cy="652934"/>
          </a:xfrm>
        </p:spPr>
        <p:txBody>
          <a:bodyPr>
            <a:normAutofit fontScale="90000"/>
          </a:bodyPr>
          <a:lstStyle/>
          <a:p>
            <a:r>
              <a:rPr lang="pt-PT" dirty="0"/>
              <a:t>Formato de mensagens e </a:t>
            </a:r>
            <a:r>
              <a:rPr lang="pt-PT" dirty="0" smtClean="0"/>
              <a:t>certificados (ESTI)</a:t>
            </a:r>
            <a:endParaRPr lang="pt-PT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2943F75-57BD-4DC8-B054-84BB1EBCABA8}" type="slidenum">
              <a:rPr lang="pt-PT" smtClean="0"/>
              <a:pPr>
                <a:defRPr/>
              </a:pPr>
              <a:t>16</a:t>
            </a:fld>
            <a:endParaRPr lang="pt-PT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63E405-294E-4EAB-B7D8-91A843834A40}" type="datetime1">
              <a:rPr lang="pt-PT" smtClean="0"/>
              <a:t>15/09/2017</a:t>
            </a:fld>
            <a:endParaRPr lang="pt-PT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PT" dirty="0"/>
              <a:t>Copyright © 2002-2015 Multicert S.A. All rights reserved.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1" y="1268760"/>
            <a:ext cx="5562600" cy="515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1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5301" y="548680"/>
            <a:ext cx="8922196" cy="652934"/>
          </a:xfrm>
        </p:spPr>
        <p:txBody>
          <a:bodyPr>
            <a:normAutofit fontScale="90000"/>
          </a:bodyPr>
          <a:lstStyle/>
          <a:p>
            <a:r>
              <a:rPr lang="pt-PT" dirty="0"/>
              <a:t>Conclusão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Foquei-me nos standards utilizados na solução Europeia.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Standards de formato de mensagem e certificados usados nos USA muito idênticos aos da ETSI.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Esforço </a:t>
            </a:r>
            <a:r>
              <a:rPr lang="pt-PT" sz="2400" dirty="0"/>
              <a:t>dos </a:t>
            </a:r>
            <a:r>
              <a:rPr lang="pt-PT" sz="2400" dirty="0" err="1" smtClean="0"/>
              <a:t>stakeholders</a:t>
            </a:r>
            <a:r>
              <a:rPr lang="pt-PT" sz="2400" dirty="0" smtClean="0"/>
              <a:t> para harmonizar os standards Europeus e Americanos para facilitar a produção da tecnologia </a:t>
            </a:r>
            <a:endParaRPr lang="pt-PT" sz="24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2943F75-57BD-4DC8-B054-84BB1EBCABA8}" type="slidenum">
              <a:rPr lang="pt-PT" smtClean="0"/>
              <a:pPr>
                <a:defRPr/>
              </a:pPr>
              <a:t>17</a:t>
            </a:fld>
            <a:endParaRPr lang="pt-PT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63E405-294E-4EAB-B7D8-91A843834A40}" type="datetime1">
              <a:rPr lang="pt-PT" smtClean="0"/>
              <a:t>15/09/2017</a:t>
            </a:fld>
            <a:endParaRPr lang="pt-PT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PT" dirty="0"/>
              <a:t>Copyright © 2002-2015 Multicert S.A.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0389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59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5301" y="548680"/>
            <a:ext cx="8922196" cy="652934"/>
          </a:xfrm>
        </p:spPr>
        <p:txBody>
          <a:bodyPr>
            <a:normAutofit fontScale="90000"/>
          </a:bodyPr>
          <a:lstStyle/>
          <a:p>
            <a:r>
              <a:rPr lang="pt-PT" dirty="0"/>
              <a:t>Motivação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2943F75-57BD-4DC8-B054-84BB1EBCABA8}" type="slidenum">
              <a:rPr lang="pt-PT" smtClean="0"/>
              <a:pPr>
                <a:defRPr/>
              </a:pPr>
              <a:t>2</a:t>
            </a:fld>
            <a:endParaRPr lang="pt-PT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63E405-294E-4EAB-B7D8-91A843834A40}" type="datetime1">
              <a:rPr lang="pt-PT" smtClean="0"/>
              <a:t>15/09/2017</a:t>
            </a:fld>
            <a:endParaRPr lang="pt-PT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PT" dirty="0"/>
              <a:t>Copyright © 2002-2015 Multicert S.A. All rights reserved.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23320610"/>
              </p:ext>
            </p:extLst>
          </p:nvPr>
        </p:nvGraphicFramePr>
        <p:xfrm>
          <a:off x="495300" y="1577648"/>
          <a:ext cx="8490148" cy="4778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683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5301" y="548680"/>
            <a:ext cx="8922196" cy="652934"/>
          </a:xfrm>
        </p:spPr>
        <p:txBody>
          <a:bodyPr>
            <a:normAutofit fontScale="90000"/>
          </a:bodyPr>
          <a:lstStyle/>
          <a:p>
            <a:r>
              <a:rPr lang="pt-PT" dirty="0"/>
              <a:t>Capacidades de V2X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/>
              <a:t>Veículos têm “consciência”  do ambiente que os rodeia.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/>
              <a:t>Um veiculo consegue “ver” outros veículos e obstáculos fora do campo de visão do condutor.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/>
              <a:t>Visão 360 graus.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/>
              <a:t>Capacidade evitar acidentes avisando o condutor previamente de uma situação perigosa.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2943F75-57BD-4DC8-B054-84BB1EBCABA8}" type="slidenum">
              <a:rPr lang="pt-PT" smtClean="0"/>
              <a:pPr>
                <a:defRPr/>
              </a:pPr>
              <a:t>3</a:t>
            </a:fld>
            <a:endParaRPr lang="pt-PT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63E405-294E-4EAB-B7D8-91A843834A40}" type="datetime1">
              <a:rPr lang="pt-PT" smtClean="0"/>
              <a:t>15/09/2017</a:t>
            </a:fld>
            <a:endParaRPr lang="pt-PT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PT" dirty="0"/>
              <a:t>Copyright © 2002-2015 Multicert S.A. All rights reserved.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24959530"/>
              </p:ext>
            </p:extLst>
          </p:nvPr>
        </p:nvGraphicFramePr>
        <p:xfrm>
          <a:off x="3944888" y="4437112"/>
          <a:ext cx="4741466" cy="1507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791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Aplicações</a:t>
            </a:r>
            <a:r>
              <a:rPr lang="en-US" dirty="0"/>
              <a:t> de V2X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561" y="1557136"/>
            <a:ext cx="3251891" cy="24309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4081593"/>
            <a:ext cx="3378240" cy="26029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382" y="4119697"/>
            <a:ext cx="3274888" cy="24779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78" y="1509504"/>
            <a:ext cx="3275606" cy="256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5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5301" y="548680"/>
            <a:ext cx="8922196" cy="652934"/>
          </a:xfrm>
        </p:spPr>
        <p:txBody>
          <a:bodyPr>
            <a:normAutofit fontScale="90000"/>
          </a:bodyPr>
          <a:lstStyle/>
          <a:p>
            <a:r>
              <a:rPr lang="pt-PT" dirty="0"/>
              <a:t>VANET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8505" y="1268760"/>
            <a:ext cx="3888431" cy="504056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/>
              <a:t>É uma rede descentralizada.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/>
              <a:t>Composta por veículos e infraestrutura fixa da estrada.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/>
              <a:t>Comunicação baseada em DSRC (Dedicated Short-Range </a:t>
            </a:r>
            <a:r>
              <a:rPr lang="pt-PT" sz="2400" dirty="0" err="1"/>
              <a:t>Communication</a:t>
            </a:r>
            <a:r>
              <a:rPr lang="pt-PT" sz="2400" dirty="0"/>
              <a:t>)</a:t>
            </a:r>
          </a:p>
          <a:p>
            <a:endParaRPr lang="pt-PT" sz="24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2943F75-57BD-4DC8-B054-84BB1EBCABA8}" type="slidenum">
              <a:rPr lang="pt-PT" smtClean="0"/>
              <a:pPr>
                <a:defRPr/>
              </a:pPr>
              <a:t>5</a:t>
            </a:fld>
            <a:endParaRPr lang="pt-PT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63E405-294E-4EAB-B7D8-91A843834A40}" type="datetime1">
              <a:rPr lang="pt-PT" smtClean="0"/>
              <a:t>15/09/2017</a:t>
            </a:fld>
            <a:endParaRPr lang="pt-PT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PT" dirty="0"/>
              <a:t>Copyright © 2002-2015 Multicert S.A. All rights reserved.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1576373"/>
            <a:ext cx="4720518" cy="43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4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5301" y="548680"/>
            <a:ext cx="8922196" cy="652934"/>
          </a:xfrm>
        </p:spPr>
        <p:txBody>
          <a:bodyPr>
            <a:normAutofit fontScale="90000"/>
          </a:bodyPr>
          <a:lstStyle/>
          <a:p>
            <a:r>
              <a:rPr lang="pt-PT" dirty="0"/>
              <a:t>Porque precisamos de cibersegurança?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/>
              <a:t>Authenticação das mensagens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/>
              <a:t>Integridade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/>
              <a:t>Confidencialidade</a:t>
            </a:r>
          </a:p>
          <a:p>
            <a:endParaRPr lang="pt-P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/>
              <a:t>Disponibilidade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/>
              <a:t>Privacidade</a:t>
            </a:r>
          </a:p>
          <a:p>
            <a:endParaRPr lang="en-GB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2943F75-57BD-4DC8-B054-84BB1EBCABA8}" type="slidenum">
              <a:rPr lang="pt-PT" smtClean="0"/>
              <a:pPr>
                <a:defRPr/>
              </a:pPr>
              <a:t>6</a:t>
            </a:fld>
            <a:endParaRPr lang="pt-PT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63E405-294E-4EAB-B7D8-91A843834A40}" type="datetime1">
              <a:rPr lang="pt-PT" smtClean="0"/>
              <a:t>15/09/2017</a:t>
            </a:fld>
            <a:endParaRPr lang="pt-PT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PT" dirty="0"/>
              <a:t>Copyright © 2002-2015 Multicert S.A.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288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5301" y="548680"/>
            <a:ext cx="8922196" cy="652934"/>
          </a:xfrm>
        </p:spPr>
        <p:txBody>
          <a:bodyPr>
            <a:normAutofit fontScale="90000"/>
          </a:bodyPr>
          <a:lstStyle/>
          <a:p>
            <a:r>
              <a:rPr lang="pt-PT" dirty="0"/>
              <a:t>Solução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Utilizar certificados digitais para assinar as mensagens.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Implica utilização de </a:t>
            </a:r>
            <a:r>
              <a:rPr lang="pt-PT" sz="2400" dirty="0" smtClean="0"/>
              <a:t>PKI (</a:t>
            </a:r>
            <a:r>
              <a:rPr lang="pt-PT" sz="2400" dirty="0" err="1" smtClean="0"/>
              <a:t>Public</a:t>
            </a:r>
            <a:r>
              <a:rPr lang="pt-PT" sz="2400" dirty="0" smtClean="0"/>
              <a:t> </a:t>
            </a:r>
            <a:r>
              <a:rPr lang="pt-PT" sz="2400" dirty="0" err="1" smtClean="0"/>
              <a:t>Key</a:t>
            </a:r>
            <a:r>
              <a:rPr lang="pt-PT" sz="2400" dirty="0" smtClean="0"/>
              <a:t> </a:t>
            </a:r>
            <a:r>
              <a:rPr lang="pt-PT" sz="2400" dirty="0" err="1" smtClean="0"/>
              <a:t>Infrastructure</a:t>
            </a:r>
            <a:r>
              <a:rPr lang="pt-PT" sz="2400" dirty="0" smtClean="0"/>
              <a:t>). 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veículo liga-se à PKI através da internet.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Estações registam-se na PKI.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Utilizam certificados digitais válidos para autenticar as suas mensagens.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Certificados digitais guardados dentro das estações num HSM (Hardware Security Module).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2943F75-57BD-4DC8-B054-84BB1EBCABA8}" type="slidenum">
              <a:rPr lang="pt-PT" smtClean="0"/>
              <a:pPr>
                <a:defRPr/>
              </a:pPr>
              <a:t>7</a:t>
            </a:fld>
            <a:endParaRPr lang="pt-PT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63E405-294E-4EAB-B7D8-91A843834A40}" type="datetime1">
              <a:rPr lang="pt-PT" smtClean="0"/>
              <a:t>15/09/2017</a:t>
            </a:fld>
            <a:endParaRPr lang="pt-PT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PT" dirty="0"/>
              <a:t>Copyright © 2002-2015 Multicert S.A.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991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Privacidade</a:t>
            </a:r>
            <a:endParaRPr lang="pt-PT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495300" y="1268760"/>
            <a:ext cx="3089548" cy="504056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smtClean="0"/>
              <a:t>Como </a:t>
            </a:r>
            <a:r>
              <a:rPr lang="pt-PT" sz="2000" dirty="0"/>
              <a:t>garantir a </a:t>
            </a:r>
            <a:r>
              <a:rPr lang="pt-PT" sz="2000" dirty="0" smtClean="0"/>
              <a:t>privacidade </a:t>
            </a:r>
            <a:r>
              <a:rPr lang="pt-PT" sz="2000" dirty="0"/>
              <a:t>dos utilizadores?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Utilizar </a:t>
            </a:r>
            <a:r>
              <a:rPr lang="pt-PT" sz="2000" dirty="0" smtClean="0"/>
              <a:t>um certificado pseudónimo </a:t>
            </a:r>
            <a:r>
              <a:rPr lang="pt-PT" sz="2000" dirty="0"/>
              <a:t>para </a:t>
            </a:r>
            <a:r>
              <a:rPr lang="pt-PT" sz="2000" dirty="0" smtClean="0"/>
              <a:t>V2X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É suficiente?</a:t>
            </a: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43F75-57BD-4DC8-B054-84BB1EBCABA8}" type="slidenum">
              <a:rPr lang="pt-PT" smtClean="0"/>
              <a:pPr>
                <a:defRPr/>
              </a:pPr>
              <a:t>8</a:t>
            </a:fld>
            <a:endParaRPr lang="pt-PT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D63E405-294E-4EAB-B7D8-91A843834A40}" type="datetime1">
              <a:rPr lang="pt-PT" smtClean="0"/>
              <a:t>15/09/2017</a:t>
            </a:fld>
            <a:endParaRPr lang="pt-PT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PT" dirty="0"/>
              <a:t>Copyright © 2002-2015 Multicert S.A. All rights reserved.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79" y="2551182"/>
            <a:ext cx="6008656" cy="239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5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Privacidade</a:t>
            </a:r>
            <a:endParaRPr lang="pt-PT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495300" y="1268760"/>
            <a:ext cx="3089548" cy="5040560"/>
          </a:xfrm>
        </p:spPr>
        <p:txBody>
          <a:bodyPr>
            <a:normAutofit/>
          </a:bodyPr>
          <a:lstStyle/>
          <a:p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Veículos guardam um conjunto de certificados pseudónimos.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Veículos vão trocando de pseudónimo para assinar as suas mensagens. 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43F75-57BD-4DC8-B054-84BB1EBCABA8}" type="slidenum">
              <a:rPr lang="pt-PT" smtClean="0"/>
              <a:pPr>
                <a:defRPr/>
              </a:pPr>
              <a:t>9</a:t>
            </a:fld>
            <a:endParaRPr lang="pt-PT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D63E405-294E-4EAB-B7D8-91A843834A40}" type="datetime1">
              <a:rPr lang="pt-PT" smtClean="0"/>
              <a:t>15/09/2017</a:t>
            </a:fld>
            <a:endParaRPr lang="pt-PT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PT" dirty="0"/>
              <a:t>Copyright © 2002-2015 Multicert S.A. All rights reserved.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552" y="2276872"/>
            <a:ext cx="6165448" cy="211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6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 de apresentação personalizado">
  <a:themeElements>
    <a:clrScheme name="Multicer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8FBE"/>
      </a:accent1>
      <a:accent2>
        <a:srgbClr val="00698A"/>
      </a:accent2>
      <a:accent3>
        <a:srgbClr val="FF6600"/>
      </a:accent3>
      <a:accent4>
        <a:srgbClr val="F3B63B"/>
      </a:accent4>
      <a:accent5>
        <a:srgbClr val="01C3FF"/>
      </a:accent5>
      <a:accent6>
        <a:srgbClr val="7F7F7F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2684</TotalTime>
  <Words>1042</Words>
  <Application>Microsoft Office PowerPoint</Application>
  <PresentationFormat>A4 Paper (210x297 mm)</PresentationFormat>
  <Paragraphs>204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Roboto Light</vt:lpstr>
      <vt:lpstr>Modelo de apresentação personalizado</vt:lpstr>
      <vt:lpstr>Estágio de Verão </vt:lpstr>
      <vt:lpstr>Motivação</vt:lpstr>
      <vt:lpstr>Capacidades de V2X</vt:lpstr>
      <vt:lpstr>Aplicações de V2X</vt:lpstr>
      <vt:lpstr>VANET</vt:lpstr>
      <vt:lpstr>Porque precisamos de cibersegurança? </vt:lpstr>
      <vt:lpstr>Solução</vt:lpstr>
      <vt:lpstr>Privacidade</vt:lpstr>
      <vt:lpstr>Privacidade</vt:lpstr>
      <vt:lpstr>Estado da arte</vt:lpstr>
      <vt:lpstr>ETSI PKI</vt:lpstr>
      <vt:lpstr>ETSI PKI</vt:lpstr>
      <vt:lpstr>Revogação de certificados </vt:lpstr>
      <vt:lpstr>Security Credential Management System (SCMS)</vt:lpstr>
      <vt:lpstr>Tipos de Mensagens (ETSI 103 097)</vt:lpstr>
      <vt:lpstr>Formato de mensagens e certificados (ESTI)</vt:lpstr>
      <vt:lpstr>Conclusão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Paula Tomas</dc:creator>
  <cp:lastModifiedBy>Leonardo Gonçalves</cp:lastModifiedBy>
  <cp:revision>148</cp:revision>
  <dcterms:created xsi:type="dcterms:W3CDTF">2014-05-16T18:31:51Z</dcterms:created>
  <dcterms:modified xsi:type="dcterms:W3CDTF">2017-09-15T17:04:34Z</dcterms:modified>
</cp:coreProperties>
</file>