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Roboto Mono Light" panose="00000009000000000000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f5e363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6f5e363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8290c6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398290c6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8290c6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398290c6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8290c63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398290c63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8290c63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98290c63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8290c63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398290c63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d80616e7_1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39d80616e7_1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g.vergaragonzaga/sketches/pDoZX-f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kxSB1WR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khanacademy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egkno/FI_UNAM/blob/master/02_Estructuras_de_datos_y_algoritmos_1/P13/EDyA13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 DE DATOS Y ALGORITMOS I</a:t>
            </a:r>
            <a:endParaRPr sz="4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49550" y="3182325"/>
            <a:ext cx="8401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Recursividad</a:t>
            </a: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Contexto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pic>
        <p:nvPicPr>
          <p:cNvPr id="67" name="Google Shape;67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50" y="1048700"/>
            <a:ext cx="72771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933450" y="3518075"/>
            <a:ext cx="72771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Analicemos cómo diseñar un algoritmo para solucionar un problema de modo que resuelva </a:t>
            </a:r>
            <a:r>
              <a:rPr lang="en-US" b="1">
                <a:solidFill>
                  <a:schemeClr val="accent2"/>
                </a:solidFill>
              </a:rPr>
              <a:t>una instancia más pequeña del mismo problema</a:t>
            </a:r>
            <a:r>
              <a:rPr lang="en-US">
                <a:solidFill>
                  <a:schemeClr val="accent2"/>
                </a:solidFill>
              </a:rPr>
              <a:t>, a menos que el problema sea tan pequeño que lo podamos resolver directamente. A esta técnica la llamamos </a:t>
            </a:r>
            <a:r>
              <a:rPr lang="en-US" b="1">
                <a:solidFill>
                  <a:schemeClr val="accent2"/>
                </a:solidFill>
              </a:rPr>
              <a:t>recursividad</a:t>
            </a:r>
            <a:r>
              <a:rPr lang="en-US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Contexto - Factorial de un número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894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Se define el factorial de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como </a:t>
            </a:r>
            <a:r>
              <a:rPr lang="en-US" i="1">
                <a:solidFill>
                  <a:schemeClr val="accent2"/>
                </a:solidFill>
              </a:rPr>
              <a:t>n!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Es simplemente el producto de los enteros desde 1 hasta </a:t>
            </a:r>
            <a:r>
              <a:rPr lang="en-US" i="1">
                <a:solidFill>
                  <a:schemeClr val="accent2"/>
                </a:solidFill>
              </a:rPr>
              <a:t>n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Por ejemplo, 5! equivale a 1 ⋅ 2 ⋅ 3 ⋅ 4 ⋅ 5, ó 120.</a:t>
            </a:r>
            <a:endParaRPr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Usos: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¿De cuántas maneras diferentes podemos acomodar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cosas? R = </a:t>
            </a:r>
            <a:r>
              <a:rPr lang="en-US" sz="2400" b="1" i="1">
                <a:solidFill>
                  <a:schemeClr val="accent2"/>
                </a:solidFill>
              </a:rPr>
              <a:t>n!</a:t>
            </a:r>
            <a:endParaRPr sz="2400" b="1" i="1">
              <a:solidFill>
                <a:schemeClr val="accent2"/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¿De cuántas maneras puedes escoger cosas de una colección de cosas? R = </a:t>
            </a:r>
            <a:r>
              <a:rPr lang="en-US" sz="2400" b="1" i="1">
                <a:solidFill>
                  <a:schemeClr val="accent2"/>
                </a:solidFill>
              </a:rPr>
              <a:t>n! ÷ ( k! ⋅ ( n − k )! )</a:t>
            </a:r>
            <a:endParaRPr sz="2400" b="1" i="1">
              <a:solidFill>
                <a:schemeClr val="accent2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Suponga que es el caso donde quiero tomar sólo unas piezas (</a:t>
            </a:r>
            <a:r>
              <a:rPr lang="en-US" sz="1000" i="1">
                <a:solidFill>
                  <a:schemeClr val="accent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k</a:t>
            </a:r>
            <a:r>
              <a:rPr lang="en-US" sz="1000">
                <a:solidFill>
                  <a:schemeClr val="accent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 de mi roperto (total de piezas que tengo, </a:t>
            </a:r>
            <a:r>
              <a:rPr lang="en-US" sz="1000" i="1">
                <a:solidFill>
                  <a:schemeClr val="accent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</a:t>
            </a:r>
            <a:r>
              <a:rPr lang="en-US" sz="1000">
                <a:solidFill>
                  <a:schemeClr val="accent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endParaRPr sz="1000">
              <a:solidFill>
                <a:schemeClr val="accent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2"/>
                </a:solidFill>
              </a:rPr>
              <a:t>Nota: El factorial de un número es igual a 1 cuando n = 0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l="2981" t="1907" r="2651" b="8124"/>
          <a:stretch/>
        </p:blipFill>
        <p:spPr>
          <a:xfrm>
            <a:off x="6401100" y="1206873"/>
            <a:ext cx="2658825" cy="272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Definición de Recursividad: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Proceso </a:t>
            </a:r>
            <a:r>
              <a:rPr lang="en-US" sz="2400" b="1">
                <a:solidFill>
                  <a:schemeClr val="accent2"/>
                </a:solidFill>
              </a:rPr>
              <a:t>que se aplica de nuevo</a:t>
            </a:r>
            <a:r>
              <a:rPr lang="en-US" sz="2400">
                <a:solidFill>
                  <a:schemeClr val="accent2"/>
                </a:solidFill>
              </a:rPr>
              <a:t> al resultado de haberlo aplicado previamente.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Estructura que puede contener como constituyente otra </a:t>
            </a:r>
            <a:r>
              <a:rPr lang="en-US" sz="2400" b="1">
                <a:solidFill>
                  <a:schemeClr val="accent2"/>
                </a:solidFill>
              </a:rPr>
              <a:t>del mismo tipo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Sujeto a </a:t>
            </a:r>
            <a:r>
              <a:rPr lang="en-US" sz="2400" b="1">
                <a:solidFill>
                  <a:schemeClr val="accent2"/>
                </a:solidFill>
              </a:rPr>
              <a:t>reglas o pautas</a:t>
            </a:r>
            <a:r>
              <a:rPr lang="en-US" sz="2400">
                <a:solidFill>
                  <a:schemeClr val="accent2"/>
                </a:solidFill>
              </a:rPr>
              <a:t> recurrentes.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Reglas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14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Cada </a:t>
            </a:r>
            <a:r>
              <a:rPr lang="en-US" b="1">
                <a:solidFill>
                  <a:schemeClr val="accent2"/>
                </a:solidFill>
              </a:rPr>
              <a:t>llamada recursiva (</a:t>
            </a:r>
            <a:r>
              <a:rPr lang="en-US" b="1" i="1">
                <a:solidFill>
                  <a:schemeClr val="accent2"/>
                </a:solidFill>
              </a:rPr>
              <a:t>recursive call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>
                <a:solidFill>
                  <a:schemeClr val="accent2"/>
                </a:solidFill>
              </a:rPr>
              <a:t> debe ser sobre una instancia más pequeña del mismo problema, es decir, un </a:t>
            </a:r>
            <a:r>
              <a:rPr lang="en-US" b="1">
                <a:solidFill>
                  <a:schemeClr val="accent2"/>
                </a:solidFill>
              </a:rPr>
              <a:t>subproblema</a:t>
            </a:r>
            <a:r>
              <a:rPr lang="en-US">
                <a:solidFill>
                  <a:schemeClr val="accent2"/>
                </a:solidFill>
              </a:rPr>
              <a:t> más pequeño.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-US">
                <a:solidFill>
                  <a:schemeClr val="accent2"/>
                </a:solidFill>
              </a:rPr>
              <a:t>Los </a:t>
            </a:r>
            <a:r>
              <a:rPr lang="en-US" b="1">
                <a:solidFill>
                  <a:schemeClr val="accent2"/>
                </a:solidFill>
              </a:rPr>
              <a:t>pasos recursivos (</a:t>
            </a:r>
            <a:r>
              <a:rPr lang="en-US" b="1" i="1">
                <a:solidFill>
                  <a:schemeClr val="accent2"/>
                </a:solidFill>
              </a:rPr>
              <a:t>recursive steps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>
                <a:solidFill>
                  <a:schemeClr val="accent2"/>
                </a:solidFill>
              </a:rPr>
              <a:t> eventualmente deben alcanzar un </a:t>
            </a:r>
            <a:r>
              <a:rPr lang="en-US" b="1">
                <a:solidFill>
                  <a:schemeClr val="accent2"/>
                </a:solidFill>
              </a:rPr>
              <a:t>caso base</a:t>
            </a:r>
            <a:r>
              <a:rPr lang="en-US">
                <a:solidFill>
                  <a:schemeClr val="accent2"/>
                </a:solidFill>
              </a:rPr>
              <a:t>, el cual se resuelve sin más recursividad.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125" y="2216350"/>
            <a:ext cx="3352700" cy="27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1169175" y="3324700"/>
            <a:ext cx="32157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Ejemplo (Factorial de 5):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>
                <a:uFill>
                  <a:noFill/>
                </a:uFill>
                <a:hlinkClick r:id="rId3"/>
              </a:rPr>
              <a:t>Pseudocódigo (factorial recursivo)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60475" y="2083200"/>
            <a:ext cx="42090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F(n)</a:t>
            </a:r>
            <a:r>
              <a:rPr lang="en-US" sz="2400">
                <a:solidFill>
                  <a:schemeClr val="accent2"/>
                </a:solidFill>
              </a:rPr>
              <a:t>	=	1 when n = 0 or 1</a:t>
            </a:r>
            <a:endParaRPr sz="2400">
              <a:solidFill>
                <a:schemeClr val="accent2"/>
              </a:solidFill>
            </a:endParaRPr>
          </a:p>
          <a:p>
            <a:pPr marL="45720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=	n*F(n-1)  when n &gt; 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69300" y="1424575"/>
            <a:ext cx="4257600" cy="3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Fact(n)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Begin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	if n == 0 or 1 then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	     Return 1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	else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	     Return n * Fact(n-1)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	endif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End</a:t>
            </a:r>
            <a:endParaRPr sz="2400">
              <a:solidFill>
                <a:schemeClr val="accent2"/>
              </a:solidFill>
            </a:endParaRPr>
          </a:p>
        </p:txBody>
      </p:sp>
      <p:cxnSp>
        <p:nvCxnSpPr>
          <p:cNvPr id="97" name="Google Shape;97;p18"/>
          <p:cNvCxnSpPr/>
          <p:nvPr/>
        </p:nvCxnSpPr>
        <p:spPr>
          <a:xfrm>
            <a:off x="4345800" y="1162325"/>
            <a:ext cx="0" cy="377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Desventajas de la recursividad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A veces es complejo generar la lógica para aplicar recursión.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Hay una limitación en el número de veces que una función puede ser llamada, tanto en memoria como en tiempo de ejecución.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En Python si se excede ese límite se genera un error: </a:t>
            </a:r>
            <a:r>
              <a:rPr lang="en-US" sz="2400" i="1">
                <a:solidFill>
                  <a:schemeClr val="accent2"/>
                </a:solidFill>
              </a:rPr>
              <a:t>maximum recursion depth exceeded in comparison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Referencia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Khan Academy</a:t>
            </a:r>
            <a:endParaRPr sz="2400">
              <a:solidFill>
                <a:schemeClr val="accent2"/>
              </a:solidFill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https://es.khanacademy.org/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Cómo programar en C/C++ y Java; Deitel, Harvey M.; Deitel, Paul J; Edit. Pearson; Ed. 4; Año: 2004.</a:t>
            </a:r>
            <a:endParaRPr sz="2400">
              <a:solidFill>
                <a:schemeClr val="accent2"/>
              </a:solidFill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Guía práctica 13: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https://github.com/eegkno/FI_UNAM/blob/master/02_Estructuras_de_datos_y_algoritmos_1/P13/EDyA13.ipynb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Presentación en pantalla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Proxima Nova</vt:lpstr>
      <vt:lpstr>Arial</vt:lpstr>
      <vt:lpstr>Montserrat</vt:lpstr>
      <vt:lpstr>Roboto Mono Light</vt:lpstr>
      <vt:lpstr>Spearmint</vt:lpstr>
      <vt:lpstr>ESTRUCTURA DE DATOS Y ALGORITMOS I</vt:lpstr>
      <vt:lpstr>Contexto </vt:lpstr>
      <vt:lpstr>Contexto - Factorial de un número </vt:lpstr>
      <vt:lpstr>Definición de Recursividad: </vt:lpstr>
      <vt:lpstr>Reglas </vt:lpstr>
      <vt:lpstr>Pseudocódigo (factorial recursivo)</vt:lpstr>
      <vt:lpstr>Desventajas de la recursividad 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 I</dc:title>
  <cp:lastModifiedBy>LEONARDO LEDESMA DOMINGUEZ</cp:lastModifiedBy>
  <cp:revision>1</cp:revision>
  <dcterms:modified xsi:type="dcterms:W3CDTF">2024-05-14T17:43:36Z</dcterms:modified>
</cp:coreProperties>
</file>