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43e4a47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243e4a4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d141b07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58d141b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d141b07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58d141b0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4dc514f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654dc51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4dc514f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54dc514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d141b07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58d141b0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4dc514f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54dc514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4dc514f2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54dc514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141b07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58d141b0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s.khanacademy.org/computing/computer-science/algorithms/asymptotic-notation/a/asymptotic-notatio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the-fa.de/es" TargetMode="External"/><Relationship Id="rId4" Type="http://schemas.openxmlformats.org/officeDocument/2006/relationships/hyperlink" Target="https://www.mathe-fa.de/es" TargetMode="External"/><Relationship Id="rId5" Type="http://schemas.openxmlformats.org/officeDocument/2006/relationships/hyperlink" Target="https://www.mathe-fa.de/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9550" y="3182325"/>
            <a:ext cx="8401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Algoritmia</a:t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224725" y="4753900"/>
            <a:ext cx="181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2020-2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Material de </a:t>
            </a:r>
            <a:r>
              <a:rPr i="1" lang="en-US"/>
              <a:t>Khan Academy</a:t>
            </a:r>
            <a:endParaRPr i="1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Nos apoyaremos de la plataforma para poder analizar la teoría con el buen material que ahí se ha diseñado.</a:t>
            </a:r>
            <a:endParaRPr sz="1400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accent2"/>
                </a:solidFill>
              </a:rPr>
              <a:t>Notación asintótica:</a:t>
            </a:r>
            <a:endParaRPr sz="1400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https://es.khanacademy.org/computing/computer-science/algorithms/asymptotic-notation/a/asymptotic-notation</a:t>
            </a:r>
            <a:endParaRPr sz="1400">
              <a:solidFill>
                <a:schemeClr val="accent2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875" y="2444050"/>
            <a:ext cx="2233762" cy="24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517" y="2883500"/>
            <a:ext cx="3886350" cy="15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Definiciones de interés</a:t>
            </a:r>
            <a:endParaRPr i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87900" y="1152475"/>
            <a:ext cx="8520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</a:rPr>
              <a:t>Algoritmo</a:t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Conjunto de pasos ordenados para realizar una tarea.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2"/>
                </a:solidFill>
              </a:rPr>
              <a:t>Características</a:t>
            </a:r>
            <a:r>
              <a:rPr lang="en-US" sz="2000">
                <a:solidFill>
                  <a:schemeClr val="accent2"/>
                </a:solidFill>
              </a:rPr>
              <a:t>: Exactitud y eficiencia (</a:t>
            </a:r>
            <a:r>
              <a:rPr lang="en-US" sz="2000" u="sng">
                <a:solidFill>
                  <a:schemeClr val="accent2"/>
                </a:solidFill>
              </a:rPr>
              <a:t>análisis asintótico</a:t>
            </a:r>
            <a:r>
              <a:rPr lang="en-US" sz="2000">
                <a:solidFill>
                  <a:schemeClr val="accent2"/>
                </a:solidFill>
              </a:rPr>
              <a:t>).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87900" y="2273375"/>
            <a:ext cx="45612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b="1" lang="en-US">
                <a:solidFill>
                  <a:schemeClr val="accent2"/>
                </a:solidFill>
              </a:rPr>
              <a:t>Asintótico, ca (De asíntota):</a:t>
            </a:r>
            <a:endParaRPr b="1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1. adj. Geom. Dicho de una curva: Que se acerca de continuo a una recta o a otra curva sin llegar nunca a encontrarla.</a:t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-"/>
            </a:pPr>
            <a:r>
              <a:rPr b="1" lang="en-US">
                <a:solidFill>
                  <a:schemeClr val="accent2"/>
                </a:solidFill>
              </a:rPr>
              <a:t>Asíntota</a:t>
            </a:r>
            <a:endParaRPr b="1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1. f. Geom. Línea recta que, prolongada indefinidamente, se acerca de continuo a una curva, sin llegar nunca a encontrarla.</a:t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351" y="2273375"/>
            <a:ext cx="2594749" cy="2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Notación asintótica</a:t>
            </a:r>
            <a:endParaRPr i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Función con el tamaño de la entrada: </a:t>
            </a:r>
            <a:r>
              <a:rPr lang="en-US">
                <a:solidFill>
                  <a:schemeClr val="accent2"/>
                </a:solidFill>
              </a:rPr>
              <a:t>Función que describe qué tan rápido crece según el tamaño de la entrada (número de elementos).</a:t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Tasa de crecimiento: </a:t>
            </a:r>
            <a:r>
              <a:rPr lang="en-US">
                <a:solidFill>
                  <a:schemeClr val="accent2"/>
                </a:solidFill>
              </a:rPr>
              <a:t>Tiempo de ejecución de un algoritmo.</a:t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Notación asintótica:</a:t>
            </a:r>
            <a:r>
              <a:rPr lang="en-US">
                <a:solidFill>
                  <a:schemeClr val="accent2"/>
                </a:solidFill>
              </a:rPr>
              <a:t> Descartar los coeficientes constantes y los términos menos significativos de la función para representar la complejidad (eficiencia) de un algoritmo.</a:t>
            </a:r>
            <a:endParaRPr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Tres formas de notación:</a:t>
            </a:r>
            <a:r>
              <a:rPr lang="en-US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Notación </a:t>
            </a:r>
            <a:r>
              <a:rPr b="1" lang="en-US">
                <a:solidFill>
                  <a:schemeClr val="accent2"/>
                </a:solidFill>
              </a:rPr>
              <a:t>Θ</a:t>
            </a:r>
            <a:r>
              <a:rPr lang="en-US">
                <a:solidFill>
                  <a:schemeClr val="accent2"/>
                </a:solidFill>
              </a:rPr>
              <a:t> (Theta) grande: Para una </a:t>
            </a:r>
            <a:r>
              <a:rPr b="1" lang="en-US">
                <a:solidFill>
                  <a:schemeClr val="accent2"/>
                </a:solidFill>
              </a:rPr>
              <a:t>cota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b="1" lang="en-US">
                <a:solidFill>
                  <a:schemeClr val="accent2"/>
                </a:solidFill>
              </a:rPr>
              <a:t>asintóticamente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b="1" lang="en-US">
                <a:solidFill>
                  <a:schemeClr val="accent2"/>
                </a:solidFill>
              </a:rPr>
              <a:t>ajustada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Notación </a:t>
            </a:r>
            <a:r>
              <a:rPr b="1" lang="en-US">
                <a:solidFill>
                  <a:schemeClr val="accent2"/>
                </a:solidFill>
              </a:rPr>
              <a:t>O</a:t>
            </a:r>
            <a:r>
              <a:rPr lang="en-US">
                <a:solidFill>
                  <a:schemeClr val="accent2"/>
                </a:solidFill>
              </a:rPr>
              <a:t> grande: Para </a:t>
            </a:r>
            <a:r>
              <a:rPr b="1" lang="en-US">
                <a:solidFill>
                  <a:schemeClr val="accent2"/>
                </a:solidFill>
              </a:rPr>
              <a:t>cotas superiores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b="1" lang="en-US">
                <a:solidFill>
                  <a:schemeClr val="accent2"/>
                </a:solidFill>
              </a:rPr>
              <a:t>asintóticas</a:t>
            </a:r>
            <a:r>
              <a:rPr lang="en-US">
                <a:solidFill>
                  <a:schemeClr val="accent2"/>
                </a:solidFill>
              </a:rPr>
              <a:t> (“A lo más”)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Notación </a:t>
            </a:r>
            <a:r>
              <a:rPr b="1" lang="en-US">
                <a:solidFill>
                  <a:schemeClr val="accent2"/>
                </a:solidFill>
              </a:rPr>
              <a:t>Ω</a:t>
            </a:r>
            <a:r>
              <a:rPr lang="en-US">
                <a:solidFill>
                  <a:schemeClr val="accent2"/>
                </a:solidFill>
              </a:rPr>
              <a:t> (Omega) grande: Para </a:t>
            </a:r>
            <a:r>
              <a:rPr b="1" lang="en-US">
                <a:solidFill>
                  <a:schemeClr val="accent2"/>
                </a:solidFill>
              </a:rPr>
              <a:t>cotas inferiores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b="1" lang="en-US">
                <a:solidFill>
                  <a:schemeClr val="accent2"/>
                </a:solidFill>
              </a:rPr>
              <a:t>asintóticas</a:t>
            </a:r>
            <a:r>
              <a:rPr lang="en-US">
                <a:solidFill>
                  <a:schemeClr val="accent2"/>
                </a:solidFill>
              </a:rPr>
              <a:t> (“Por lo menos”)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Notación Θ grande - Cota asintóticamente ajustada</a:t>
            </a:r>
            <a:endParaRPr i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0875" y="2224675"/>
            <a:ext cx="42615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</a:rPr>
              <a:t>Para valores pequeños de </a:t>
            </a:r>
            <a:r>
              <a:rPr b="1" i="1" lang="en-US" sz="1400">
                <a:solidFill>
                  <a:schemeClr val="accent2"/>
                </a:solidFill>
              </a:rPr>
              <a:t>n</a:t>
            </a:r>
            <a:r>
              <a:rPr b="1" lang="en-US" sz="1400">
                <a:solidFill>
                  <a:schemeClr val="accent2"/>
                </a:solidFill>
              </a:rPr>
              <a:t>, no nos importa</a:t>
            </a:r>
            <a:r>
              <a:rPr lang="en-US" sz="1400">
                <a:solidFill>
                  <a:schemeClr val="accent2"/>
                </a:solidFill>
              </a:rPr>
              <a:t> cómo se compara el tiempo de ejecución con </a:t>
            </a:r>
            <a:r>
              <a:rPr i="1" lang="en-US" sz="1400">
                <a:solidFill>
                  <a:schemeClr val="accent2"/>
                </a:solidFill>
              </a:rPr>
              <a:t>k</a:t>
            </a:r>
            <a:r>
              <a:rPr baseline="-25000" i="1" lang="en-US" sz="1400">
                <a:solidFill>
                  <a:schemeClr val="accent2"/>
                </a:solidFill>
              </a:rPr>
              <a:t>1</a:t>
            </a:r>
            <a:r>
              <a:rPr i="1" lang="en-US" sz="1400">
                <a:solidFill>
                  <a:schemeClr val="accent2"/>
                </a:solidFill>
              </a:rPr>
              <a:t>⋅n</a:t>
            </a:r>
            <a:r>
              <a:rPr lang="en-US" sz="1400">
                <a:solidFill>
                  <a:schemeClr val="accent2"/>
                </a:solidFill>
              </a:rPr>
              <a:t> o </a:t>
            </a:r>
            <a:r>
              <a:rPr i="1" lang="en-US" sz="1400">
                <a:solidFill>
                  <a:schemeClr val="accent2"/>
                </a:solidFill>
              </a:rPr>
              <a:t>k</a:t>
            </a:r>
            <a:r>
              <a:rPr baseline="-25000" i="1" lang="en-US" sz="1400">
                <a:solidFill>
                  <a:schemeClr val="accent2"/>
                </a:solidFill>
              </a:rPr>
              <a:t>2</a:t>
            </a:r>
            <a:r>
              <a:rPr i="1" lang="en-US" sz="1400">
                <a:solidFill>
                  <a:schemeClr val="accent2"/>
                </a:solidFill>
              </a:rPr>
              <a:t>⋅n</a:t>
            </a:r>
            <a:r>
              <a:rPr lang="en-US" sz="1400">
                <a:solidFill>
                  <a:schemeClr val="accent2"/>
                </a:solidFill>
              </a:rPr>
              <a:t>. Pero una vez que </a:t>
            </a:r>
            <a:r>
              <a:rPr i="1" lang="en-US" sz="1400">
                <a:solidFill>
                  <a:schemeClr val="accent2"/>
                </a:solidFill>
              </a:rPr>
              <a:t>n</a:t>
            </a:r>
            <a:r>
              <a:rPr lang="en-US" sz="1400">
                <a:solidFill>
                  <a:schemeClr val="accent2"/>
                </a:solidFill>
              </a:rPr>
              <a:t> se hace suficientemente grande, sobre o a la derecha de la línea punteada, el tiempo de ejecución debe estar entre </a:t>
            </a:r>
            <a:r>
              <a:rPr i="1" lang="en-US" sz="1400">
                <a:solidFill>
                  <a:schemeClr val="accent2"/>
                </a:solidFill>
              </a:rPr>
              <a:t>k</a:t>
            </a:r>
            <a:r>
              <a:rPr baseline="-25000" i="1" lang="en-US" sz="1400">
                <a:solidFill>
                  <a:schemeClr val="accent2"/>
                </a:solidFill>
              </a:rPr>
              <a:t>1</a:t>
            </a:r>
            <a:r>
              <a:rPr i="1" lang="en-US" sz="1400">
                <a:solidFill>
                  <a:schemeClr val="accent2"/>
                </a:solidFill>
              </a:rPr>
              <a:t>⋅n</a:t>
            </a:r>
            <a:r>
              <a:rPr lang="en-US" sz="1400">
                <a:solidFill>
                  <a:schemeClr val="accent2"/>
                </a:solidFill>
              </a:rPr>
              <a:t> y </a:t>
            </a:r>
            <a:r>
              <a:rPr i="1" lang="en-US" sz="1400">
                <a:solidFill>
                  <a:schemeClr val="accent2"/>
                </a:solidFill>
              </a:rPr>
              <a:t>k</a:t>
            </a:r>
            <a:r>
              <a:rPr baseline="-25000" i="1" lang="en-US" sz="1400">
                <a:solidFill>
                  <a:schemeClr val="accent2"/>
                </a:solidFill>
              </a:rPr>
              <a:t>2</a:t>
            </a:r>
            <a:r>
              <a:rPr i="1" lang="en-US" sz="1400">
                <a:solidFill>
                  <a:schemeClr val="accent2"/>
                </a:solidFill>
              </a:rPr>
              <a:t>⋅n</a:t>
            </a:r>
            <a:r>
              <a:rPr lang="en-US" sz="1400">
                <a:solidFill>
                  <a:schemeClr val="accent2"/>
                </a:solidFill>
              </a:rPr>
              <a:t>. Mientra existan estas constantes </a:t>
            </a:r>
            <a:r>
              <a:rPr i="1" lang="en-US" sz="1400">
                <a:solidFill>
                  <a:schemeClr val="accent2"/>
                </a:solidFill>
              </a:rPr>
              <a:t>k</a:t>
            </a:r>
            <a:r>
              <a:rPr baseline="-25000" i="1" lang="en-US" sz="1400">
                <a:solidFill>
                  <a:schemeClr val="accent2"/>
                </a:solidFill>
              </a:rPr>
              <a:t>1</a:t>
            </a:r>
            <a:r>
              <a:rPr lang="en-US" sz="1400">
                <a:solidFill>
                  <a:schemeClr val="accent2"/>
                </a:solidFill>
              </a:rPr>
              <a:t> y </a:t>
            </a:r>
            <a:r>
              <a:rPr i="1" lang="en-US" sz="1400">
                <a:solidFill>
                  <a:schemeClr val="accent2"/>
                </a:solidFill>
              </a:rPr>
              <a:t>k</a:t>
            </a:r>
            <a:r>
              <a:rPr baseline="-25000" i="1" lang="en-US" sz="1400">
                <a:solidFill>
                  <a:schemeClr val="accent2"/>
                </a:solidFill>
              </a:rPr>
              <a:t>2</a:t>
            </a:r>
            <a:r>
              <a:rPr lang="en-US" sz="1400">
                <a:solidFill>
                  <a:schemeClr val="accent2"/>
                </a:solidFill>
              </a:rPr>
              <a:t>, decimos que el tiempo de ejecución es Θ(n).</a:t>
            </a:r>
            <a:endParaRPr sz="1400"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“Tengo una cantidad de dinero en mi bolsillo; es </a:t>
            </a:r>
            <a:r>
              <a:rPr i="1" lang="en-US" sz="14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por lo menos</a:t>
            </a:r>
            <a:r>
              <a:rPr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de 10 pesos, y te garantizo que </a:t>
            </a:r>
            <a:r>
              <a:rPr i="1" lang="en-US" sz="14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es más</a:t>
            </a:r>
            <a:r>
              <a:rPr lang="en-US" sz="1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de 1 millón de pesos“.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Cuando decimos que un tiempo de ejecución particular es de </a:t>
            </a:r>
            <a:r>
              <a:rPr b="1" i="1" lang="en-US">
                <a:solidFill>
                  <a:schemeClr val="accent2"/>
                </a:solidFill>
              </a:rPr>
              <a:t>Θ(n)</a:t>
            </a:r>
            <a:r>
              <a:rPr lang="en-US">
                <a:solidFill>
                  <a:schemeClr val="accent2"/>
                </a:solidFill>
              </a:rPr>
              <a:t>, estamos diciendo que una vez que </a:t>
            </a:r>
            <a:r>
              <a:rPr i="1" lang="en-US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sea suficientemente grande, el tiempo de ejecución será </a:t>
            </a:r>
            <a:r>
              <a:rPr b="1" lang="en-US">
                <a:solidFill>
                  <a:schemeClr val="accent2"/>
                </a:solidFill>
              </a:rPr>
              <a:t>por lo menos </a:t>
            </a:r>
            <a:r>
              <a:rPr b="1" i="1" lang="en-US">
                <a:solidFill>
                  <a:schemeClr val="accent2"/>
                </a:solidFill>
              </a:rPr>
              <a:t>k</a:t>
            </a:r>
            <a:r>
              <a:rPr b="1" baseline="-25000" i="1" lang="en-US">
                <a:solidFill>
                  <a:schemeClr val="accent2"/>
                </a:solidFill>
              </a:rPr>
              <a:t>1</a:t>
            </a:r>
            <a:r>
              <a:rPr b="1" i="1" lang="en-US">
                <a:solidFill>
                  <a:schemeClr val="accent2"/>
                </a:solidFill>
              </a:rPr>
              <a:t>⋅n</a:t>
            </a:r>
            <a:r>
              <a:rPr b="1" lang="en-US">
                <a:solidFill>
                  <a:schemeClr val="accent2"/>
                </a:solidFill>
              </a:rPr>
              <a:t>, y a lo más </a:t>
            </a:r>
            <a:r>
              <a:rPr b="1" i="1" lang="en-US">
                <a:solidFill>
                  <a:schemeClr val="accent2"/>
                </a:solidFill>
              </a:rPr>
              <a:t>k</a:t>
            </a:r>
            <a:r>
              <a:rPr b="1" baseline="-25000" i="1" lang="en-US">
                <a:solidFill>
                  <a:schemeClr val="accent2"/>
                </a:solidFill>
              </a:rPr>
              <a:t>2</a:t>
            </a:r>
            <a:r>
              <a:rPr b="1" i="1" lang="en-US">
                <a:solidFill>
                  <a:schemeClr val="accent2"/>
                </a:solidFill>
              </a:rPr>
              <a:t>⋅n</a:t>
            </a:r>
            <a:r>
              <a:rPr lang="en-US">
                <a:solidFill>
                  <a:schemeClr val="accent2"/>
                </a:solidFill>
              </a:rPr>
              <a:t> para algunas constantes </a:t>
            </a:r>
            <a:r>
              <a:rPr i="1" lang="en-US">
                <a:solidFill>
                  <a:schemeClr val="accent2"/>
                </a:solidFill>
              </a:rPr>
              <a:t>k</a:t>
            </a:r>
            <a:r>
              <a:rPr baseline="-25000" i="1" lang="en-US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y </a:t>
            </a:r>
            <a:r>
              <a:rPr i="1" lang="en-US">
                <a:solidFill>
                  <a:schemeClr val="accent2"/>
                </a:solidFill>
              </a:rPr>
              <a:t>k</a:t>
            </a:r>
            <a:r>
              <a:rPr baseline="-25000" i="1" lang="en-US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4675"/>
            <a:ext cx="4237159" cy="27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Notación Θ grande - Cota asintóticamente ajustada</a:t>
            </a:r>
            <a:endParaRPr i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En la práctica</a:t>
            </a:r>
            <a:r>
              <a:rPr lang="en-US">
                <a:solidFill>
                  <a:schemeClr val="accent2"/>
                </a:solidFill>
              </a:rPr>
              <a:t>, simplemente descartamos factores constantes y términos de orden inferior.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Otra ventaja</a:t>
            </a:r>
            <a:r>
              <a:rPr lang="en-US">
                <a:solidFill>
                  <a:schemeClr val="accent2"/>
                </a:solidFill>
              </a:rPr>
              <a:t> de usar la notación Θ grande es que no tenemos que preocuparnos por las unidades de tiempo que estamos usando.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Por ejemplo, supón que calculas que un tiempo de ejecución es de </a:t>
            </a:r>
            <a:r>
              <a:rPr b="1" i="1" lang="en-US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6n</a:t>
            </a:r>
            <a:r>
              <a:rPr b="1" baseline="30000" i="1" lang="en-US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b="1" i="1" lang="en-US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+ 100n + 300</a:t>
            </a:r>
            <a:r>
              <a:rPr lang="en-US">
                <a:solidFill>
                  <a:schemeClr val="accent2"/>
                </a:solidFill>
              </a:rPr>
              <a:t> microsegundos. O tal vez sean milisegundos. Cuando usas la notación Θ grande, no lo especificas. También descartas el factor </a:t>
            </a:r>
            <a:r>
              <a:rPr b="1"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US">
                <a:solidFill>
                  <a:schemeClr val="accent2"/>
                </a:solidFill>
              </a:rPr>
              <a:t> y los términos de orden inferior </a:t>
            </a:r>
            <a:r>
              <a:rPr b="1"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100n + 300</a:t>
            </a:r>
            <a:r>
              <a:rPr lang="en-US">
                <a:solidFill>
                  <a:schemeClr val="accent2"/>
                </a:solidFill>
              </a:rPr>
              <a:t>, y solo dices que </a:t>
            </a:r>
            <a:r>
              <a:rPr b="1" lang="en-US">
                <a:solidFill>
                  <a:schemeClr val="accent2"/>
                </a:solidFill>
              </a:rPr>
              <a:t>el tiempo de ejecución es de </a:t>
            </a:r>
            <a:r>
              <a:rPr b="1" i="1" lang="en-US">
                <a:solidFill>
                  <a:schemeClr val="accent2"/>
                </a:solidFill>
              </a:rPr>
              <a:t>Θ(n</a:t>
            </a:r>
            <a:r>
              <a:rPr b="1" baseline="30000" i="1" lang="en-US">
                <a:solidFill>
                  <a:schemeClr val="accent2"/>
                </a:solidFill>
              </a:rPr>
              <a:t>2</a:t>
            </a:r>
            <a:r>
              <a:rPr b="1" i="1" lang="en-US">
                <a:solidFill>
                  <a:schemeClr val="accent2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Lista de funciones </a:t>
            </a:r>
            <a:r>
              <a:rPr lang="en-US"/>
              <a:t>comunes </a:t>
            </a:r>
            <a:r>
              <a:rPr lang="en-US"/>
              <a:t>en notación asintótica</a:t>
            </a:r>
            <a:endParaRPr i="1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Ordenadas de la que crece más despacio a la que crece más rápido: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Θ( 1 )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og</a:t>
            </a:r>
            <a:r>
              <a:rPr baseline="-25000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30000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30000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aseline="-25000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aseline="30000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Θ( 2</a:t>
            </a:r>
            <a:r>
              <a:rPr baseline="30000"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AutoNum type="arabicPeriod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Θ( </a:t>
            </a:r>
            <a:r>
              <a:rPr i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! ) </a:t>
            </a:r>
            <a:r>
              <a:rPr lang="en-US">
                <a:solidFill>
                  <a:schemeClr val="accent2"/>
                </a:solidFill>
              </a:rPr>
              <a:t>- Factorial -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Notación O grande - Cota superior </a:t>
            </a:r>
            <a:r>
              <a:rPr lang="en-US"/>
              <a:t>asintótica</a:t>
            </a:r>
            <a:endParaRPr i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Sería conveniente tener una forma de notación asintótica que signifique "</a:t>
            </a:r>
            <a:r>
              <a:rPr b="1" lang="en-US">
                <a:solidFill>
                  <a:schemeClr val="accent2"/>
                </a:solidFill>
              </a:rPr>
              <a:t>el tiempo de ejecución crece a lo más por este tanto, pero puede crecer más lentamente</a:t>
            </a:r>
            <a:r>
              <a:rPr lang="en-US">
                <a:solidFill>
                  <a:schemeClr val="accent2"/>
                </a:solidFill>
              </a:rPr>
              <a:t>". Usamos la notación "O grande" justo para estas ocasiones.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816275" y="2224675"/>
            <a:ext cx="40161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Si un tiempo de ejecución es </a:t>
            </a:r>
            <a:r>
              <a:rPr b="1" i="1" lang="en-US">
                <a:solidFill>
                  <a:schemeClr val="accent2"/>
                </a:solidFill>
              </a:rPr>
              <a:t>O(f(n)) </a:t>
            </a:r>
            <a:r>
              <a:rPr lang="en-US">
                <a:solidFill>
                  <a:schemeClr val="accent2"/>
                </a:solidFill>
              </a:rPr>
              <a:t>(“</a:t>
            </a:r>
            <a:r>
              <a:rPr i="1" lang="en-US">
                <a:solidFill>
                  <a:schemeClr val="accent2"/>
                </a:solidFill>
              </a:rPr>
              <a:t>O</a:t>
            </a:r>
            <a:r>
              <a:rPr lang="en-US">
                <a:solidFill>
                  <a:schemeClr val="accent2"/>
                </a:solidFill>
              </a:rPr>
              <a:t> grande de </a:t>
            </a:r>
            <a:r>
              <a:rPr i="1" lang="en-US">
                <a:solidFill>
                  <a:schemeClr val="accent2"/>
                </a:solidFill>
              </a:rPr>
              <a:t>f(n)</a:t>
            </a:r>
            <a:r>
              <a:rPr lang="en-US">
                <a:solidFill>
                  <a:schemeClr val="accent2"/>
                </a:solidFill>
              </a:rPr>
              <a:t>”, "</a:t>
            </a:r>
            <a:r>
              <a:rPr i="1" lang="en-US">
                <a:solidFill>
                  <a:schemeClr val="accent2"/>
                </a:solidFill>
              </a:rPr>
              <a:t>O</a:t>
            </a:r>
            <a:r>
              <a:rPr lang="en-US">
                <a:solidFill>
                  <a:schemeClr val="accent2"/>
                </a:solidFill>
              </a:rPr>
              <a:t> de </a:t>
            </a:r>
            <a:r>
              <a:rPr i="1" lang="en-US">
                <a:solidFill>
                  <a:schemeClr val="accent2"/>
                </a:solidFill>
              </a:rPr>
              <a:t>f(n)</a:t>
            </a:r>
            <a:r>
              <a:rPr lang="en-US">
                <a:solidFill>
                  <a:schemeClr val="accent2"/>
                </a:solidFill>
              </a:rPr>
              <a:t>"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>
                <a:solidFill>
                  <a:schemeClr val="accent2"/>
                </a:solidFill>
              </a:rPr>
              <a:t>, entonces para </a:t>
            </a:r>
            <a:r>
              <a:rPr i="1" lang="en-US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suficientemente grande, el tiempo de ejecución es a lo más </a:t>
            </a:r>
            <a:r>
              <a:rPr b="1" i="1" lang="en-US">
                <a:solidFill>
                  <a:schemeClr val="accent2"/>
                </a:solidFill>
              </a:rPr>
              <a:t>k⋅f(n)</a:t>
            </a:r>
            <a:r>
              <a:rPr lang="en-US">
                <a:solidFill>
                  <a:schemeClr val="accent2"/>
                </a:solidFill>
              </a:rPr>
              <a:t> para alguna constante </a:t>
            </a:r>
            <a:r>
              <a:rPr i="1" lang="en-US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“T</a:t>
            </a: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engo una cantidad de dinero en mi bolsillo (10 pesos), y te garantizo que </a:t>
            </a:r>
            <a:r>
              <a:rPr i="1" lang="en-US" sz="16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es más</a:t>
            </a: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de 1 millón de pesos“.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306793"/>
            <a:ext cx="4271200" cy="257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Notación Ω grande - Cota inferior asintótica</a:t>
            </a:r>
            <a:endParaRPr i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A veces, queremos decir que un algoritmo toma </a:t>
            </a:r>
            <a:r>
              <a:rPr b="1" lang="en-US">
                <a:solidFill>
                  <a:schemeClr val="accent2"/>
                </a:solidFill>
              </a:rPr>
              <a:t>por lo menos</a:t>
            </a:r>
            <a:r>
              <a:rPr lang="en-US">
                <a:solidFill>
                  <a:schemeClr val="accent2"/>
                </a:solidFill>
              </a:rPr>
              <a:t> una cierta cantidad de tiempo, sin dar una cota superior. Utilizamos la </a:t>
            </a:r>
            <a:r>
              <a:rPr b="1" lang="en-US">
                <a:solidFill>
                  <a:schemeClr val="accent2"/>
                </a:solidFill>
              </a:rPr>
              <a:t>notación Ω grande</a:t>
            </a:r>
            <a:r>
              <a:rPr lang="en-US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816275" y="1850875"/>
            <a:ext cx="40161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Si un tiempo de ejecución es </a:t>
            </a:r>
            <a:r>
              <a:rPr b="1" lang="en-US">
                <a:solidFill>
                  <a:schemeClr val="accent2"/>
                </a:solidFill>
              </a:rPr>
              <a:t>Ω(f(n))</a:t>
            </a:r>
            <a:r>
              <a:rPr lang="en-US">
                <a:solidFill>
                  <a:schemeClr val="accent2"/>
                </a:solidFill>
              </a:rPr>
              <a:t>, entonces para una </a:t>
            </a:r>
            <a:r>
              <a:rPr i="1" lang="en-US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suficientemente grande, el tiempo de ejecución es por lo menos </a:t>
            </a:r>
            <a:r>
              <a:rPr i="1" lang="en-US">
                <a:solidFill>
                  <a:schemeClr val="accent2"/>
                </a:solidFill>
              </a:rPr>
              <a:t>k⋅f(n)</a:t>
            </a:r>
            <a:r>
              <a:rPr lang="en-US">
                <a:solidFill>
                  <a:schemeClr val="accent2"/>
                </a:solidFill>
              </a:rPr>
              <a:t> para alguna constante </a:t>
            </a:r>
            <a:r>
              <a:rPr i="1" lang="en-US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“Tengo una cantidad de dinero en mi bolsillo y es </a:t>
            </a:r>
            <a:r>
              <a:rPr i="1" lang="en-US" sz="1600" u="sng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por lo menos</a:t>
            </a: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de 10 pesos“.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0684"/>
            <a:ext cx="4352175" cy="201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Diversos tipos de funciones</a:t>
            </a:r>
            <a:endParaRPr i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En orden de crecimiento: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Funciones constantes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Funciones logarítmicas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Funciones lineales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Funciones linearítmicas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Funciones polinomiales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-US">
                <a:solidFill>
                  <a:schemeClr val="accent2"/>
                </a:solidFill>
              </a:rPr>
              <a:t>Funciones exponenciales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