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roxima Nova"/>
      <p:regular r:id="rId27"/>
      <p:bold r:id="rId28"/>
      <p:italic r:id="rId29"/>
      <p:boldItalic r:id="rId30"/>
    </p:embeddedFont>
    <p:embeddedFont>
      <p:font typeface="Montserrat"/>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ProximaNova-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RobotoMono-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RobotoMono-italic.fntdata"/><Relationship Id="rId14" Type="http://schemas.openxmlformats.org/officeDocument/2006/relationships/slide" Target="slides/slide10.xml"/><Relationship Id="rId36" Type="http://schemas.openxmlformats.org/officeDocument/2006/relationships/font" Target="fonts/RobotoMono-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RobotoMon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5c20c851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75c20c85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5c20c851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75c20c851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5c20c851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75c20c851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86488be7_3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586488be7_3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6f8480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76f8480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76f84803d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76f84803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6f84803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76f84803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6f84803d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376f84803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76f84803d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376f84803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6f84803d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76f84803d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43e4a47d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3243e4a47d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6f84803d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76f84803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76f84803d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76f84803d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6f84803d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376f84803d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0e5343d4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10e5343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5c20c851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375c20c85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e800e2d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36e800e2d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00d2411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500d24114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5c20c851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75c20c85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75c20c851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75c20c85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5c20c85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75c20c85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4800"/>
              <a:buFont typeface="Proxima Nova"/>
              <a:buNone/>
              <a:defRPr b="0" i="0" sz="4800" u="none" cap="none" strike="noStrike">
                <a:solidFill>
                  <a:schemeClr val="lt1"/>
                </a:solidFill>
                <a:latin typeface="Proxima Nova"/>
                <a:ea typeface="Proxima Nova"/>
                <a:cs typeface="Proxima Nova"/>
                <a:sym typeface="Proxima Nova"/>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2400"/>
              <a:buFont typeface="Proxima Nova"/>
              <a:buNone/>
              <a:defRPr b="0" i="0" sz="2400" u="none" cap="none" strike="noStrike">
                <a:solidFill>
                  <a:schemeClr val="lt1"/>
                </a:solidFill>
                <a:latin typeface="Proxima Nova"/>
                <a:ea typeface="Proxima Nova"/>
                <a:cs typeface="Proxima Nova"/>
                <a:sym typeface="Proxima Nova"/>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14000"/>
              <a:buFont typeface="Proxima Nova"/>
              <a:buNone/>
              <a:defRPr b="1" i="0" sz="14000" u="none" cap="none" strike="noStrike">
                <a:solidFill>
                  <a:schemeClr val="dk1"/>
                </a:solidFill>
                <a:latin typeface="Proxima Nova"/>
                <a:ea typeface="Proxima Nova"/>
                <a:cs typeface="Proxima Nova"/>
                <a:sym typeface="Proxima Nova"/>
              </a:defRPr>
            </a:lvl9pPr>
          </a:lstStyle>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ctr">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ctr">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4"/>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4"/>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2" name="Google Shape;22;p4"/>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1pPr>
            <a:lvl2pPr lvl="1"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2pPr>
            <a:lvl3pPr lvl="2"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3pPr>
            <a:lvl4pPr lvl="3"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4pPr>
            <a:lvl5pPr lvl="4"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5pPr>
            <a:lvl6pPr lvl="5"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6pPr>
            <a:lvl7pPr lvl="6"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7pPr>
            <a:lvl8pPr lvl="7"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8pPr>
            <a:lvl9pPr lvl="8" marR="0" rtl="0" algn="ctr">
              <a:lnSpc>
                <a:spcPct val="100000"/>
              </a:lnSpc>
              <a:spcBef>
                <a:spcPts val="0"/>
              </a:spcBef>
              <a:spcAft>
                <a:spcPts val="0"/>
              </a:spcAft>
              <a:buClr>
                <a:schemeClr val="dk1"/>
              </a:buClr>
              <a:buSzPts val="4200"/>
              <a:buFont typeface="Proxima Nova"/>
              <a:buNone/>
              <a:defRPr b="0" i="0" sz="4200" u="none" cap="none" strike="noStrike">
                <a:solidFill>
                  <a:schemeClr val="dk1"/>
                </a:solidFill>
                <a:latin typeface="Proxima Nova"/>
                <a:ea typeface="Proxima Nova"/>
                <a:cs typeface="Proxima Nova"/>
                <a:sym typeface="Proxima Nova"/>
              </a:defRPr>
            </a:lvl9pPr>
          </a:lstStyle>
          <a:p/>
        </p:txBody>
      </p:sp>
      <p:sp>
        <p:nvSpPr>
          <p:cNvPr id="23" name="Google Shape;23;p4"/>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lvl="1"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2pPr>
            <a:lvl3pPr lvl="2"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3pPr>
            <a:lvl4pPr lvl="3"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4pPr>
            <a:lvl5pPr lvl="4"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5pPr>
            <a:lvl6pPr lvl="5"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6pPr>
            <a:lvl7pPr lvl="6"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7pPr>
            <a:lvl8pPr lvl="7"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8pPr>
            <a:lvl9pPr lvl="8" marR="0" rtl="0" algn="ctr">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9pPr>
          </a:lstStyle>
          <a:p/>
        </p:txBody>
      </p:sp>
      <p:sp>
        <p:nvSpPr>
          <p:cNvPr id="24" name="Google Shape;24;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Proxima Nova"/>
              <a:buChar char="●"/>
              <a:defRPr b="0" i="0" sz="1800" u="none" cap="none" strike="noStrike">
                <a:solidFill>
                  <a:schemeClr val="lt1"/>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lt1"/>
              </a:buClr>
              <a:buSzPts val="1400"/>
              <a:buFont typeface="Proxima Nova"/>
              <a:buChar char="■"/>
              <a:defRPr b="0" i="0" sz="1400" u="none" cap="none" strike="noStrike">
                <a:solidFill>
                  <a:schemeClr val="lt1"/>
                </a:solidFill>
                <a:latin typeface="Proxima Nova"/>
                <a:ea typeface="Proxima Nova"/>
                <a:cs typeface="Proxima Nova"/>
                <a:sym typeface="Proxima Nova"/>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cxnSp>
        <p:nvCxnSpPr>
          <p:cNvPr id="32" name="Google Shape;32;p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3" name="Google Shape;33;p6"/>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1pPr>
            <a:lvl2pPr lvl="1"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2pPr>
            <a:lvl3pPr lvl="2"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3pPr>
            <a:lvl4pPr lvl="3"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4pPr>
            <a:lvl5pPr lvl="4"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5pPr>
            <a:lvl6pPr lvl="5"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6pPr>
            <a:lvl7pPr lvl="6"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7pPr>
            <a:lvl8pPr lvl="7"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8pPr>
            <a:lvl9pPr lvl="8" marR="0" rtl="0" algn="l">
              <a:lnSpc>
                <a:spcPct val="100000"/>
              </a:lnSpc>
              <a:spcBef>
                <a:spcPts val="0"/>
              </a:spcBef>
              <a:spcAft>
                <a:spcPts val="0"/>
              </a:spcAft>
              <a:buClr>
                <a:schemeClr val="lt1"/>
              </a:buClr>
              <a:buSzPts val="3600"/>
              <a:buFont typeface="Proxima Nova"/>
              <a:buNone/>
              <a:defRPr b="0" i="0" sz="3600" u="none" cap="none" strike="noStrike">
                <a:solidFill>
                  <a:schemeClr val="lt1"/>
                </a:solidFill>
                <a:latin typeface="Proxima Nova"/>
                <a:ea typeface="Proxima Nova"/>
                <a:cs typeface="Proxima Nova"/>
                <a:sym typeface="Proxima Nova"/>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400"/>
              <a:buFont typeface="Proxima Nova"/>
              <a:buNone/>
              <a:defRPr b="0" i="0" sz="2400" u="none" cap="none" strike="noStrike">
                <a:solidFill>
                  <a:schemeClr val="dk1"/>
                </a:solidFill>
                <a:latin typeface="Proxima Nova"/>
                <a:ea typeface="Proxima Nova"/>
                <a:cs typeface="Proxima Nova"/>
                <a:sym typeface="Proxima Nova"/>
              </a:defRPr>
            </a:lvl9pPr>
          </a:lstStyle>
          <a:p/>
        </p:txBody>
      </p:sp>
      <p:sp>
        <p:nvSpPr>
          <p:cNvPr id="40" name="Google Shape;40;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chemeClr val="accent3"/>
              </a:buClr>
              <a:buSzPts val="1200"/>
              <a:buFont typeface="Proxima Nova"/>
              <a:buChar char="■"/>
              <a:defRPr b="0" i="0" sz="1200" u="none" cap="none" strike="noStrike">
                <a:solidFill>
                  <a:schemeClr val="accent3"/>
                </a:solidFill>
                <a:latin typeface="Proxima Nova"/>
                <a:ea typeface="Proxima Nova"/>
                <a:cs typeface="Proxima Nova"/>
                <a:sym typeface="Proxima Nova"/>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4800"/>
              <a:buFont typeface="Proxima Nova"/>
              <a:buNone/>
              <a:defRPr b="0" i="0" sz="4800" u="none" cap="none" strike="noStrike">
                <a:solidFill>
                  <a:schemeClr val="dk1"/>
                </a:solidFill>
                <a:latin typeface="Proxima Nova"/>
                <a:ea typeface="Proxima Nova"/>
                <a:cs typeface="Proxima Nova"/>
                <a:sym typeface="Proxima Nova"/>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accent3"/>
              </a:buClr>
              <a:buSzPts val="2100"/>
              <a:buFont typeface="Proxima Nova"/>
              <a:buNone/>
              <a:defRPr b="0" i="0" sz="21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800"/>
              <a:buFont typeface="Proxima Nova"/>
              <a:buNone/>
            </a:pPr>
            <a:r>
              <a:rPr b="0" i="0" lang="en-US" sz="4800" u="none" cap="none" strike="noStrike">
                <a:solidFill>
                  <a:schemeClr val="lt1"/>
                </a:solidFill>
                <a:latin typeface="Montserrat"/>
                <a:ea typeface="Montserrat"/>
                <a:cs typeface="Montserrat"/>
                <a:sym typeface="Montserrat"/>
              </a:rPr>
              <a:t>ESTRUCTURA DE DATOS Y ALGORITMOS I</a:t>
            </a:r>
            <a:endParaRPr b="0" i="0" sz="4800" u="none" cap="none" strike="noStrike">
              <a:solidFill>
                <a:schemeClr val="lt1"/>
              </a:solidFill>
              <a:latin typeface="Montserrat"/>
              <a:ea typeface="Montserrat"/>
              <a:cs typeface="Montserrat"/>
              <a:sym typeface="Montserrat"/>
            </a:endParaRPr>
          </a:p>
        </p:txBody>
      </p:sp>
      <p:sp>
        <p:nvSpPr>
          <p:cNvPr id="60" name="Google Shape;60;p13"/>
          <p:cNvSpPr txBox="1"/>
          <p:nvPr>
            <p:ph idx="1" type="subTitle"/>
          </p:nvPr>
        </p:nvSpPr>
        <p:spPr>
          <a:xfrm>
            <a:off x="349550" y="3182325"/>
            <a:ext cx="8401800" cy="89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lt1"/>
              </a:buClr>
              <a:buSzPts val="2400"/>
              <a:buFont typeface="Proxima Nova"/>
              <a:buNone/>
            </a:pPr>
            <a:r>
              <a:rPr lang="en-US"/>
              <a:t>Lista doblemente ligada y doblemente ligada circular</a:t>
            </a:r>
            <a:endParaRPr b="0" i="0" sz="2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Insertar</a:t>
            </a:r>
            <a:endParaRPr/>
          </a:p>
        </p:txBody>
      </p:sp>
      <p:sp>
        <p:nvSpPr>
          <p:cNvPr id="123" name="Google Shape;123;p22"/>
          <p:cNvSpPr txBox="1"/>
          <p:nvPr>
            <p:ph idx="1" type="body"/>
          </p:nvPr>
        </p:nvSpPr>
        <p:spPr>
          <a:xfrm>
            <a:off x="311700" y="1152475"/>
            <a:ext cx="8520600" cy="14817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Cuando se inserta un nuevo elemento en una lista doblemente ligada con elementos, la referencia del nuevo nodo (</a:t>
            </a:r>
            <a:r>
              <a:rPr i="1" lang="en-US">
                <a:solidFill>
                  <a:schemeClr val="dk1"/>
                </a:solidFill>
              </a:rPr>
              <a:t>NEXT</a:t>
            </a:r>
            <a:r>
              <a:rPr lang="en-US">
                <a:solidFill>
                  <a:schemeClr val="dk1"/>
                </a:solidFill>
              </a:rPr>
              <a:t>) apunta al mismo nodo al que apunta el inicio de la lista (</a:t>
            </a:r>
            <a:r>
              <a:rPr i="1" lang="en-US">
                <a:solidFill>
                  <a:schemeClr val="dk1"/>
                </a:solidFill>
              </a:rPr>
              <a:t>HEAD</a:t>
            </a:r>
            <a:r>
              <a:rPr lang="en-US">
                <a:solidFill>
                  <a:schemeClr val="dk1"/>
                </a:solidFill>
              </a:rPr>
              <a:t>), la referencia anterior (</a:t>
            </a:r>
            <a:r>
              <a:rPr i="1" lang="en-US">
                <a:solidFill>
                  <a:schemeClr val="dk1"/>
                </a:solidFill>
              </a:rPr>
              <a:t>PREV</a:t>
            </a:r>
            <a:r>
              <a:rPr lang="en-US">
                <a:solidFill>
                  <a:schemeClr val="dk1"/>
                </a:solidFill>
              </a:rPr>
              <a:t>) del nodo siguiente (</a:t>
            </a:r>
            <a:r>
              <a:rPr i="1" lang="en-US">
                <a:solidFill>
                  <a:schemeClr val="dk1"/>
                </a:solidFill>
              </a:rPr>
              <a:t>NEXT</a:t>
            </a:r>
            <a:r>
              <a:rPr lang="en-US">
                <a:solidFill>
                  <a:schemeClr val="dk1"/>
                </a:solidFill>
              </a:rPr>
              <a:t>) del inicio de la lista apunta al nuevo nodo, y head también apunta al nuevo nodo.</a:t>
            </a:r>
            <a:endParaRPr>
              <a:solidFill>
                <a:schemeClr val="dk1"/>
              </a:solidFill>
            </a:endParaRPr>
          </a:p>
        </p:txBody>
      </p:sp>
      <p:pic>
        <p:nvPicPr>
          <p:cNvPr id="124" name="Google Shape;124;p22"/>
          <p:cNvPicPr preferRelativeResize="0"/>
          <p:nvPr/>
        </p:nvPicPr>
        <p:blipFill>
          <a:blip r:embed="rId3">
            <a:alphaModFix/>
          </a:blip>
          <a:stretch>
            <a:fillRect/>
          </a:stretch>
        </p:blipFill>
        <p:spPr>
          <a:xfrm>
            <a:off x="2322199" y="2461725"/>
            <a:ext cx="4499601" cy="251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Borrar</a:t>
            </a:r>
            <a:endParaRPr/>
          </a:p>
        </p:txBody>
      </p:sp>
      <p:sp>
        <p:nvSpPr>
          <p:cNvPr id="130" name="Google Shape;130;p23"/>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sz="2400">
                <a:solidFill>
                  <a:schemeClr val="dk1"/>
                </a:solidFill>
              </a:rPr>
              <a:t>El método elimina el elemento </a:t>
            </a:r>
            <a:r>
              <a:rPr i="1" lang="en-US" sz="2400">
                <a:solidFill>
                  <a:schemeClr val="dk1"/>
                </a:solidFill>
              </a:rPr>
              <a:t>x</a:t>
            </a:r>
            <a:r>
              <a:rPr lang="en-US" sz="2400">
                <a:solidFill>
                  <a:schemeClr val="dk1"/>
                </a:solidFill>
              </a:rPr>
              <a:t> de la lista </a:t>
            </a:r>
            <a:r>
              <a:rPr i="1" lang="en-US" sz="2400">
                <a:solidFill>
                  <a:schemeClr val="dk1"/>
                </a:solidFill>
              </a:rPr>
              <a:t>L</a:t>
            </a:r>
            <a:r>
              <a:rPr lang="en-US" sz="2400">
                <a:solidFill>
                  <a:schemeClr val="dk1"/>
                </a:solidFill>
              </a:rPr>
              <a:t> (si es que éste se encuentra en la estructura). Para eliminar un elemento de la lista primero es necesario </a:t>
            </a:r>
            <a:r>
              <a:rPr b="1" lang="en-US" sz="2400">
                <a:solidFill>
                  <a:schemeClr val="dk1"/>
                </a:solidFill>
              </a:rPr>
              <a:t>saber la ubicación del nodo</a:t>
            </a:r>
            <a:r>
              <a:rPr lang="en-US" sz="2400">
                <a:solidFill>
                  <a:schemeClr val="dk1"/>
                </a:solidFill>
              </a:rPr>
              <a:t> a eliminar, por lo tanto, primero se debe realizar una búsqueda del nodo.</a:t>
            </a:r>
            <a:endParaRPr sz="2400">
              <a:solidFill>
                <a:schemeClr val="dk1"/>
              </a:solidFill>
            </a:endParaRPr>
          </a:p>
          <a:p>
            <a:pPr indent="457200" lvl="0" marL="0" rtl="0" algn="just">
              <a:lnSpc>
                <a:spcPct val="100000"/>
              </a:lnSpc>
              <a:spcBef>
                <a:spcPts val="0"/>
              </a:spcBef>
              <a:spcAft>
                <a:spcPts val="0"/>
              </a:spcAft>
              <a:buNone/>
            </a:pPr>
            <a:r>
              <a:t/>
            </a:r>
            <a:endParaRPr sz="2400">
              <a:solidFill>
                <a:schemeClr val="dk1"/>
              </a:solidFill>
            </a:endParaRPr>
          </a:p>
          <a:p>
            <a:pPr indent="457200" lvl="0" marL="0" rtl="0" algn="just">
              <a:lnSpc>
                <a:spcPct val="100000"/>
              </a:lnSpc>
              <a:spcBef>
                <a:spcPts val="0"/>
              </a:spcBef>
              <a:spcAft>
                <a:spcPts val="0"/>
              </a:spcAft>
              <a:buNone/>
            </a:pPr>
            <a:r>
              <a:rPr lang="en-US" sz="2400">
                <a:solidFill>
                  <a:schemeClr val="dk1"/>
                </a:solidFill>
              </a:rPr>
              <a:t>En una lista doblemente ligada </a:t>
            </a:r>
            <a:r>
              <a:rPr b="1" lang="en-US" sz="2400">
                <a:solidFill>
                  <a:schemeClr val="dk1"/>
                </a:solidFill>
              </a:rPr>
              <a:t>vacía</a:t>
            </a:r>
            <a:r>
              <a:rPr lang="en-US" sz="2400">
                <a:solidFill>
                  <a:schemeClr val="dk1"/>
                </a:solidFill>
              </a:rPr>
              <a:t> </a:t>
            </a:r>
            <a:r>
              <a:rPr b="1" lang="en-US" sz="2400" u="sng">
                <a:solidFill>
                  <a:schemeClr val="dk1"/>
                </a:solidFill>
              </a:rPr>
              <a:t>no</a:t>
            </a:r>
            <a:r>
              <a:rPr lang="en-US" sz="2400">
                <a:solidFill>
                  <a:schemeClr val="dk1"/>
                </a:solidFill>
              </a:rPr>
              <a:t> es posible </a:t>
            </a:r>
            <a:r>
              <a:rPr b="1" lang="en-US" sz="2400">
                <a:solidFill>
                  <a:schemeClr val="dk1"/>
                </a:solidFill>
              </a:rPr>
              <a:t>eliminar</a:t>
            </a:r>
            <a:r>
              <a:rPr lang="en-US" sz="2400">
                <a:solidFill>
                  <a:schemeClr val="dk1"/>
                </a:solidFill>
              </a:rPr>
              <a:t>, debido a que esta estructura no contiene elementos.</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Borrar</a:t>
            </a:r>
            <a:endParaRPr/>
          </a:p>
        </p:txBody>
      </p:sp>
      <p:sp>
        <p:nvSpPr>
          <p:cNvPr id="136" name="Google Shape;136;p24"/>
          <p:cNvSpPr txBox="1"/>
          <p:nvPr>
            <p:ph idx="1" type="body"/>
          </p:nvPr>
        </p:nvSpPr>
        <p:spPr>
          <a:xfrm>
            <a:off x="311700" y="1152475"/>
            <a:ext cx="8520600" cy="14943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Para eliminar un nodo en una lista doblemente ligada con elementos, primero se debe buscar el elemento a eliminar, una vez encontrado el nodo en la lista, se deben mover las referencias de la estructura de tal manera de que el antecesor del nodo a eliminar apunte al sucesor del mismo y el predecesor del nodo sucesor apunte al predecesor del nodo (PREV).</a:t>
            </a:r>
            <a:endParaRPr>
              <a:solidFill>
                <a:schemeClr val="dk1"/>
              </a:solidFill>
            </a:endParaRPr>
          </a:p>
        </p:txBody>
      </p:sp>
      <p:pic>
        <p:nvPicPr>
          <p:cNvPr id="137" name="Google Shape;137;p24"/>
          <p:cNvPicPr preferRelativeResize="0"/>
          <p:nvPr/>
        </p:nvPicPr>
        <p:blipFill>
          <a:blip r:embed="rId3">
            <a:alphaModFix/>
          </a:blip>
          <a:stretch>
            <a:fillRect/>
          </a:stretch>
        </p:blipFill>
        <p:spPr>
          <a:xfrm>
            <a:off x="2011263" y="2760425"/>
            <a:ext cx="5121467" cy="2191925"/>
          </a:xfrm>
          <a:prstGeom prst="rect">
            <a:avLst/>
          </a:prstGeom>
          <a:noFill/>
          <a:ln>
            <a:noFill/>
          </a:ln>
        </p:spPr>
      </p:pic>
      <p:pic>
        <p:nvPicPr>
          <p:cNvPr id="138" name="Google Shape;138;p24"/>
          <p:cNvPicPr preferRelativeResize="0"/>
          <p:nvPr/>
        </p:nvPicPr>
        <p:blipFill>
          <a:blip r:embed="rId4">
            <a:alphaModFix/>
          </a:blip>
          <a:stretch>
            <a:fillRect/>
          </a:stretch>
        </p:blipFill>
        <p:spPr>
          <a:xfrm>
            <a:off x="5736725" y="2515475"/>
            <a:ext cx="943350" cy="47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a:t>
            </a:r>
            <a:r>
              <a:rPr lang="en-US"/>
              <a:t> - Aplicaciones</a:t>
            </a:r>
            <a:endParaRPr/>
          </a:p>
        </p:txBody>
      </p:sp>
      <p:sp>
        <p:nvSpPr>
          <p:cNvPr id="144" name="Google Shape;144;p25"/>
          <p:cNvSpPr txBox="1"/>
          <p:nvPr>
            <p:ph idx="1" type="body"/>
          </p:nvPr>
        </p:nvSpPr>
        <p:spPr>
          <a:xfrm>
            <a:off x="159300" y="923875"/>
            <a:ext cx="8679900" cy="40200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sz="1700">
                <a:solidFill>
                  <a:schemeClr val="accent2"/>
                </a:solidFill>
              </a:rPr>
              <a:t>Un manejador web de una cuenta de correo es una lista de elementos donde cada nodo representa un mensaje de correo con características particulares: asunto, remitente(s), destinatario(s), adjunto(s), mensaje, etc. Dichos nodos se relacionan entre sí con un orden específico (por fechas), es decir, el orden de inserción siempre es por enfrente (</a:t>
            </a:r>
            <a:r>
              <a:rPr i="1" lang="en-US" sz="1700">
                <a:solidFill>
                  <a:schemeClr val="accent2"/>
                </a:solidFill>
              </a:rPr>
              <a:t>head</a:t>
            </a:r>
            <a:r>
              <a:rPr lang="en-US" sz="1700">
                <a:solidFill>
                  <a:schemeClr val="accent2"/>
                </a:solidFill>
              </a:rPr>
              <a:t>). Además, es posible recorrer la lista de izquierda a derecha o de derecha a izquierda, es decir, de correos más recientes a correos más antiguos o viceversa. Cuando se llega a un extremo de la lista (ya sea en fechas recientes o en fechas antiguas), ya no es posible seguir recorriendo la lista.</a:t>
            </a:r>
            <a:endParaRPr sz="1700">
              <a:solidFill>
                <a:schemeClr val="accent2"/>
              </a:solidFill>
            </a:endParaRPr>
          </a:p>
          <a:p>
            <a:pPr indent="457200" lvl="0" marL="0" rtl="0" algn="just">
              <a:spcBef>
                <a:spcPts val="1600"/>
              </a:spcBef>
              <a:spcAft>
                <a:spcPts val="0"/>
              </a:spcAft>
              <a:buNone/>
            </a:pPr>
            <a:r>
              <a:rPr lang="en-US" sz="1700">
                <a:solidFill>
                  <a:schemeClr val="accent2"/>
                </a:solidFill>
              </a:rPr>
              <a:t>Así mismo, los manejadores de correo web separan los correos en bloques de </a:t>
            </a:r>
            <a:r>
              <a:rPr i="1" lang="en-US" sz="1700">
                <a:solidFill>
                  <a:schemeClr val="accent2"/>
                </a:solidFill>
              </a:rPr>
              <a:t>n</a:t>
            </a:r>
            <a:r>
              <a:rPr lang="en-US" sz="1700">
                <a:solidFill>
                  <a:schemeClr val="accent2"/>
                </a:solidFill>
              </a:rPr>
              <a:t>-elementos. Esta separación permite mostrar solamente los </a:t>
            </a:r>
            <a:r>
              <a:rPr i="1" lang="en-US" sz="1700">
                <a:solidFill>
                  <a:schemeClr val="accent2"/>
                </a:solidFill>
              </a:rPr>
              <a:t>n</a:t>
            </a:r>
            <a:r>
              <a:rPr lang="en-US" sz="1700">
                <a:solidFill>
                  <a:schemeClr val="accent2"/>
                </a:solidFill>
              </a:rPr>
              <a:t>-elementos a la vez, de tal manera que para ver el resto de los correos se debe pasar a la siguiente página.</a:t>
            </a:r>
            <a:endParaRPr sz="1700">
              <a:solidFill>
                <a:schemeClr val="accent2"/>
              </a:solidFill>
            </a:endParaRPr>
          </a:p>
          <a:p>
            <a:pPr indent="457200" lvl="0" marL="0" rtl="0" algn="just">
              <a:spcBef>
                <a:spcPts val="1600"/>
              </a:spcBef>
              <a:spcAft>
                <a:spcPts val="1600"/>
              </a:spcAft>
              <a:buNone/>
            </a:pPr>
            <a:r>
              <a:t/>
            </a:r>
            <a:endParaRPr sz="1700">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circular - Definición</a:t>
            </a:r>
            <a:endParaRPr/>
          </a:p>
        </p:txBody>
      </p:sp>
      <p:sp>
        <p:nvSpPr>
          <p:cNvPr id="150" name="Google Shape;150;p26"/>
          <p:cNvSpPr txBox="1"/>
          <p:nvPr>
            <p:ph idx="1" type="body"/>
          </p:nvPr>
        </p:nvSpPr>
        <p:spPr>
          <a:xfrm>
            <a:off x="311700" y="1152475"/>
            <a:ext cx="8520600" cy="22557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Clr>
                <a:srgbClr val="000000"/>
              </a:buClr>
              <a:buSzPts val="1100"/>
              <a:buFont typeface="Arial"/>
              <a:buNone/>
            </a:pPr>
            <a:r>
              <a:rPr lang="en-US" sz="2200">
                <a:solidFill>
                  <a:schemeClr val="accent2"/>
                </a:solidFill>
              </a:rPr>
              <a:t>Una lista doblemente ligada circular (o lista doble circular) es una lista doblemente ligada modificada, donde la referencia siguiente (</a:t>
            </a:r>
            <a:r>
              <a:rPr b="1" i="1" lang="en-US" sz="2200">
                <a:solidFill>
                  <a:schemeClr val="accent2"/>
                </a:solidFill>
              </a:rPr>
              <a:t>NEXT</a:t>
            </a:r>
            <a:r>
              <a:rPr lang="en-US" sz="2200">
                <a:solidFill>
                  <a:schemeClr val="accent2"/>
                </a:solidFill>
              </a:rPr>
              <a:t>) del elemento que se encuentra al final de la lista (</a:t>
            </a:r>
            <a:r>
              <a:rPr i="1" lang="en-US" sz="2200">
                <a:solidFill>
                  <a:schemeClr val="accent2"/>
                </a:solidFill>
              </a:rPr>
              <a:t>TAIL</a:t>
            </a:r>
            <a:r>
              <a:rPr lang="en-US" sz="2200">
                <a:solidFill>
                  <a:schemeClr val="accent2"/>
                </a:solidFill>
              </a:rPr>
              <a:t>) en lugar de apuntar a nulo, </a:t>
            </a:r>
            <a:r>
              <a:rPr b="1" lang="en-US" sz="2200">
                <a:solidFill>
                  <a:schemeClr val="accent2"/>
                </a:solidFill>
              </a:rPr>
              <a:t>apunta al primer elemento de la lista</a:t>
            </a:r>
            <a:r>
              <a:rPr lang="en-US" sz="2200">
                <a:solidFill>
                  <a:schemeClr val="accent2"/>
                </a:solidFill>
              </a:rPr>
              <a:t> (</a:t>
            </a:r>
            <a:r>
              <a:rPr i="1" lang="en-US" sz="2200">
                <a:solidFill>
                  <a:schemeClr val="accent2"/>
                </a:solidFill>
              </a:rPr>
              <a:t>HEAD</a:t>
            </a:r>
            <a:r>
              <a:rPr lang="en-US" sz="2200">
                <a:solidFill>
                  <a:schemeClr val="accent2"/>
                </a:solidFill>
              </a:rPr>
              <a:t>).</a:t>
            </a:r>
            <a:endParaRPr sz="2200">
              <a:solidFill>
                <a:schemeClr val="accent2"/>
              </a:solidFill>
            </a:endParaRPr>
          </a:p>
          <a:p>
            <a:pPr indent="457200" lvl="0" marL="0" rtl="0" algn="just">
              <a:lnSpc>
                <a:spcPct val="100000"/>
              </a:lnSpc>
              <a:spcBef>
                <a:spcPts val="0"/>
              </a:spcBef>
              <a:spcAft>
                <a:spcPts val="0"/>
              </a:spcAft>
              <a:buClr>
                <a:srgbClr val="000000"/>
              </a:buClr>
              <a:buSzPts val="1100"/>
              <a:buFont typeface="Arial"/>
              <a:buNone/>
            </a:pPr>
            <a:r>
              <a:rPr lang="en-US" sz="2200">
                <a:solidFill>
                  <a:schemeClr val="accent2"/>
                </a:solidFill>
              </a:rPr>
              <a:t>Y la referencia </a:t>
            </a:r>
            <a:r>
              <a:rPr b="1" i="1" lang="en-US" sz="2200">
                <a:solidFill>
                  <a:schemeClr val="accent2"/>
                </a:solidFill>
              </a:rPr>
              <a:t>PREV</a:t>
            </a:r>
            <a:r>
              <a:rPr lang="en-US" sz="2200">
                <a:solidFill>
                  <a:schemeClr val="accent2"/>
                </a:solidFill>
              </a:rPr>
              <a:t> </a:t>
            </a:r>
            <a:r>
              <a:rPr b="1" lang="en-US" sz="2200">
                <a:solidFill>
                  <a:schemeClr val="accent2"/>
                </a:solidFill>
              </a:rPr>
              <a:t>apunta al último elemento de la lista</a:t>
            </a:r>
            <a:r>
              <a:rPr lang="en-US" sz="2200">
                <a:solidFill>
                  <a:schemeClr val="accent2"/>
                </a:solidFill>
              </a:rPr>
              <a:t>.</a:t>
            </a:r>
            <a:endParaRPr sz="2200">
              <a:solidFill>
                <a:schemeClr val="accent2"/>
              </a:solidFill>
            </a:endParaRPr>
          </a:p>
        </p:txBody>
      </p:sp>
      <p:pic>
        <p:nvPicPr>
          <p:cNvPr id="151" name="Google Shape;151;p26"/>
          <p:cNvPicPr preferRelativeResize="0"/>
          <p:nvPr/>
        </p:nvPicPr>
        <p:blipFill>
          <a:blip r:embed="rId3">
            <a:alphaModFix/>
          </a:blip>
          <a:stretch>
            <a:fillRect/>
          </a:stretch>
        </p:blipFill>
        <p:spPr>
          <a:xfrm>
            <a:off x="1527630" y="3484379"/>
            <a:ext cx="6088744" cy="150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a:t>
            </a:r>
            <a:r>
              <a:rPr lang="en-US"/>
              <a:t> doble </a:t>
            </a:r>
            <a:r>
              <a:rPr lang="en-US"/>
              <a:t>circular - Buscar</a:t>
            </a:r>
            <a:endParaRPr/>
          </a:p>
        </p:txBody>
      </p:sp>
      <p:sp>
        <p:nvSpPr>
          <p:cNvPr id="157" name="Google Shape;157;p27"/>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sz="2400">
                <a:solidFill>
                  <a:schemeClr val="dk1"/>
                </a:solidFill>
              </a:rPr>
              <a:t>El método debe buscar el primer elemento que coincida con la llave K dentro de la lista L, a través de una búsqueda lineal simple, regresando un apuntador a dicho elemento si éste se encuentra en la lista o nulo en caso contrario.</a:t>
            </a:r>
            <a:endParaRPr sz="2400">
              <a:solidFill>
                <a:schemeClr val="dk1"/>
              </a:solidFill>
            </a:endParaRPr>
          </a:p>
          <a:p>
            <a:pPr indent="457200" lvl="0" marL="0" rtl="0" algn="just">
              <a:lnSpc>
                <a:spcPct val="100000"/>
              </a:lnSpc>
              <a:spcBef>
                <a:spcPts val="0"/>
              </a:spcBef>
              <a:spcAft>
                <a:spcPts val="0"/>
              </a:spcAft>
              <a:buNone/>
            </a:pPr>
            <a:r>
              <a:t/>
            </a:r>
            <a:endParaRPr sz="2400">
              <a:solidFill>
                <a:schemeClr val="dk1"/>
              </a:solidFill>
            </a:endParaRPr>
          </a:p>
          <a:p>
            <a:pPr indent="457200" lvl="0" marL="0" rtl="0" algn="just">
              <a:lnSpc>
                <a:spcPct val="100000"/>
              </a:lnSpc>
              <a:spcBef>
                <a:spcPts val="0"/>
              </a:spcBef>
              <a:spcAft>
                <a:spcPts val="0"/>
              </a:spcAft>
              <a:buNone/>
            </a:pPr>
            <a:r>
              <a:rPr lang="en-US" sz="2400">
                <a:solidFill>
                  <a:schemeClr val="dk1"/>
                </a:solidFill>
              </a:rPr>
              <a:t>Una lista doble circular vacía no contiene elementos, la referencia al inicio de la misma (HEAD) apunta a nulo, por lo tanto, en una lista vacía no es posible buscar elementos.</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Buscar</a:t>
            </a:r>
            <a:endParaRPr/>
          </a:p>
        </p:txBody>
      </p:sp>
      <p:sp>
        <p:nvSpPr>
          <p:cNvPr id="163" name="Google Shape;163;p28"/>
          <p:cNvSpPr txBox="1"/>
          <p:nvPr>
            <p:ph idx="1" type="body"/>
          </p:nvPr>
        </p:nvSpPr>
        <p:spPr>
          <a:xfrm>
            <a:off x="311700" y="923875"/>
            <a:ext cx="8520600" cy="39201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a:solidFill>
                  <a:schemeClr val="accent2"/>
                </a:solidFill>
              </a:rPr>
              <a:t>Una lista doble circular con elementos puede contener de 1 a n elementos, en tal caso, la referencia al inicio (HEAD) apunta al primer elemento de la lista y la referencia a NEXT del último elemento apunta al primer elemento. Es posible recorrer la lista a través de la referencia al sucesor (NEXT) de cada nodo, hay que tener en cuenta el número de elementos de la lista, ya que el último elemento apunta al inicio de la estructura y, por tanto, se puede recorrer de manera infinita. Así mismo, si se posee una referencia al final de la lista (TAIL), es posible recorrer la lisa a través de la referencia al predecesor (PREV) de cada nodo, hay que tener en cuenta el número de elementos de la lista, ya que el primer elemento apunta al final de la estructura y, por tanto, se puede recorrer de manera infinita. Dentro de una lista circular con elementos es posible buscar una llave K.</a:t>
            </a:r>
            <a:endParaRPr>
              <a:solidFill>
                <a:schemeClr val="accen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Insertar</a:t>
            </a:r>
            <a:endParaRPr/>
          </a:p>
        </p:txBody>
      </p:sp>
      <p:sp>
        <p:nvSpPr>
          <p:cNvPr id="169" name="Google Shape;169;p29"/>
          <p:cNvSpPr txBox="1"/>
          <p:nvPr>
            <p:ph idx="1" type="body"/>
          </p:nvPr>
        </p:nvSpPr>
        <p:spPr>
          <a:xfrm>
            <a:off x="311700" y="923875"/>
            <a:ext cx="8520600" cy="40323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200">
                <a:solidFill>
                  <a:schemeClr val="accent2"/>
                </a:solidFill>
              </a:rPr>
              <a:t>Dado un nodo </a:t>
            </a:r>
            <a:r>
              <a:rPr i="1" lang="en-US" sz="2200">
                <a:solidFill>
                  <a:schemeClr val="accent2"/>
                </a:solidFill>
              </a:rPr>
              <a:t>x</a:t>
            </a:r>
            <a:r>
              <a:rPr lang="en-US" sz="2200">
                <a:solidFill>
                  <a:schemeClr val="accent2"/>
                </a:solidFill>
              </a:rPr>
              <a:t> que contenga una llave </a:t>
            </a:r>
            <a:r>
              <a:rPr i="1" lang="en-US" sz="2200">
                <a:solidFill>
                  <a:schemeClr val="accent2"/>
                </a:solidFill>
              </a:rPr>
              <a:t>K</a:t>
            </a:r>
            <a:r>
              <a:rPr lang="en-US" sz="2200">
                <a:solidFill>
                  <a:schemeClr val="accent2"/>
                </a:solidFill>
              </a:rPr>
              <a:t> previamente establecida, el método INSERTAR agrega el elemento x al inicio de la lista.</a:t>
            </a:r>
            <a:endParaRPr sz="2200">
              <a:solidFill>
                <a:schemeClr val="accent2"/>
              </a:solidFill>
            </a:endParaRPr>
          </a:p>
          <a:p>
            <a:pPr indent="457200" lvl="0" marL="0" rtl="0" algn="just">
              <a:spcBef>
                <a:spcPts val="1600"/>
              </a:spcBef>
              <a:spcAft>
                <a:spcPts val="1600"/>
              </a:spcAft>
              <a:buClr>
                <a:srgbClr val="000000"/>
              </a:buClr>
              <a:buSzPts val="1100"/>
              <a:buFont typeface="Arial"/>
              <a:buNone/>
            </a:pPr>
            <a:r>
              <a:rPr lang="en-US" sz="2200">
                <a:solidFill>
                  <a:schemeClr val="accent2"/>
                </a:solidFill>
              </a:rPr>
              <a:t>Es posible insertar elementos tanto en una lista doble circular vacía como en una lista doble circular con elementos. Cuando se inserta un nuevo elemento en una lista circular vacía la referencia al inicio de la lista (</a:t>
            </a:r>
            <a:r>
              <a:rPr i="1" lang="en-US" sz="2200">
                <a:solidFill>
                  <a:schemeClr val="accent2"/>
                </a:solidFill>
              </a:rPr>
              <a:t>HEAD</a:t>
            </a:r>
            <a:r>
              <a:rPr lang="en-US" sz="2200">
                <a:solidFill>
                  <a:schemeClr val="accent2"/>
                </a:solidFill>
              </a:rPr>
              <a:t>) apunta al nodo insertado y tanto la referencia al sucesor (</a:t>
            </a:r>
            <a:r>
              <a:rPr i="1" lang="en-US" sz="2200">
                <a:solidFill>
                  <a:schemeClr val="accent2"/>
                </a:solidFill>
              </a:rPr>
              <a:t>NEXT</a:t>
            </a:r>
            <a:r>
              <a:rPr lang="en-US" sz="2200">
                <a:solidFill>
                  <a:schemeClr val="accent2"/>
                </a:solidFill>
              </a:rPr>
              <a:t>) como al predecesor (</a:t>
            </a:r>
            <a:r>
              <a:rPr i="1" lang="en-US" sz="2200">
                <a:solidFill>
                  <a:schemeClr val="accent2"/>
                </a:solidFill>
              </a:rPr>
              <a:t>PREV</a:t>
            </a:r>
            <a:r>
              <a:rPr lang="en-US" sz="2200">
                <a:solidFill>
                  <a:schemeClr val="accent2"/>
                </a:solidFill>
              </a:rPr>
              <a:t>) del nodo apunta a sí mismo.</a:t>
            </a:r>
            <a:endParaRPr sz="220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Insertar</a:t>
            </a:r>
            <a:endParaRPr/>
          </a:p>
        </p:txBody>
      </p:sp>
      <p:pic>
        <p:nvPicPr>
          <p:cNvPr id="175" name="Google Shape;175;p30"/>
          <p:cNvPicPr preferRelativeResize="0"/>
          <p:nvPr/>
        </p:nvPicPr>
        <p:blipFill>
          <a:blip r:embed="rId3">
            <a:alphaModFix/>
          </a:blip>
          <a:stretch>
            <a:fillRect/>
          </a:stretch>
        </p:blipFill>
        <p:spPr>
          <a:xfrm>
            <a:off x="152400" y="1487300"/>
            <a:ext cx="8839200" cy="2778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Insertar</a:t>
            </a:r>
            <a:endParaRPr/>
          </a:p>
        </p:txBody>
      </p:sp>
      <p:sp>
        <p:nvSpPr>
          <p:cNvPr id="181" name="Google Shape;181;p31"/>
          <p:cNvSpPr txBox="1"/>
          <p:nvPr>
            <p:ph idx="1" type="body"/>
          </p:nvPr>
        </p:nvSpPr>
        <p:spPr>
          <a:xfrm>
            <a:off x="311700" y="923875"/>
            <a:ext cx="8520600" cy="20100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a:solidFill>
                  <a:schemeClr val="accent2"/>
                </a:solidFill>
              </a:rPr>
              <a:t>Cuando se inserta un nuevo elemento en una lista doble circular con elementos, el sucesor del nuevo nodo (</a:t>
            </a:r>
            <a:r>
              <a:rPr i="1" lang="en-US">
                <a:solidFill>
                  <a:schemeClr val="accent2"/>
                </a:solidFill>
              </a:rPr>
              <a:t>NEXT</a:t>
            </a:r>
            <a:r>
              <a:rPr lang="en-US">
                <a:solidFill>
                  <a:schemeClr val="accent2"/>
                </a:solidFill>
              </a:rPr>
              <a:t>) apunta al mismo nodo al que apunta el inicio de la lista (</a:t>
            </a:r>
            <a:r>
              <a:rPr i="1" lang="en-US">
                <a:solidFill>
                  <a:schemeClr val="accent2"/>
                </a:solidFill>
              </a:rPr>
              <a:t>HEAD</a:t>
            </a:r>
            <a:r>
              <a:rPr lang="en-US">
                <a:solidFill>
                  <a:schemeClr val="accent2"/>
                </a:solidFill>
              </a:rPr>
              <a:t>), la referencia al predecesor del nodo apunta al último elemento de la estructura (</a:t>
            </a:r>
            <a:r>
              <a:rPr i="1" lang="en-US">
                <a:solidFill>
                  <a:schemeClr val="accent2"/>
                </a:solidFill>
              </a:rPr>
              <a:t>TAIL</a:t>
            </a:r>
            <a:r>
              <a:rPr lang="en-US">
                <a:solidFill>
                  <a:schemeClr val="accent2"/>
                </a:solidFill>
              </a:rPr>
              <a:t>) y ahora </a:t>
            </a:r>
            <a:r>
              <a:rPr i="1" lang="en-US">
                <a:solidFill>
                  <a:schemeClr val="accent2"/>
                </a:solidFill>
              </a:rPr>
              <a:t>HEAD</a:t>
            </a:r>
            <a:r>
              <a:rPr lang="en-US">
                <a:solidFill>
                  <a:schemeClr val="accent2"/>
                </a:solidFill>
              </a:rPr>
              <a:t> apunta al nuevo nodo. Así mismo, el último nodo de la estructura (</a:t>
            </a:r>
            <a:r>
              <a:rPr i="1" lang="en-US">
                <a:solidFill>
                  <a:schemeClr val="accent2"/>
                </a:solidFill>
              </a:rPr>
              <a:t>TAIL</a:t>
            </a:r>
            <a:r>
              <a:rPr lang="en-US">
                <a:solidFill>
                  <a:schemeClr val="accent2"/>
                </a:solidFill>
              </a:rPr>
              <a:t>) apunta al primer elemento (nuevo nodo).</a:t>
            </a:r>
            <a:endParaRPr>
              <a:solidFill>
                <a:schemeClr val="accent2"/>
              </a:solidFill>
            </a:endParaRPr>
          </a:p>
        </p:txBody>
      </p:sp>
      <p:pic>
        <p:nvPicPr>
          <p:cNvPr id="182" name="Google Shape;182;p31"/>
          <p:cNvPicPr preferRelativeResize="0"/>
          <p:nvPr/>
        </p:nvPicPr>
        <p:blipFill>
          <a:blip r:embed="rId3">
            <a:alphaModFix/>
          </a:blip>
          <a:stretch>
            <a:fillRect/>
          </a:stretch>
        </p:blipFill>
        <p:spPr>
          <a:xfrm>
            <a:off x="3012977" y="2854875"/>
            <a:ext cx="4432724" cy="2149974"/>
          </a:xfrm>
          <a:prstGeom prst="rect">
            <a:avLst/>
          </a:prstGeom>
          <a:noFill/>
          <a:ln>
            <a:noFill/>
          </a:ln>
        </p:spPr>
      </p:pic>
      <p:pic>
        <p:nvPicPr>
          <p:cNvPr id="183" name="Google Shape;183;p31"/>
          <p:cNvPicPr preferRelativeResize="0"/>
          <p:nvPr/>
        </p:nvPicPr>
        <p:blipFill>
          <a:blip r:embed="rId4">
            <a:alphaModFix/>
          </a:blip>
          <a:stretch>
            <a:fillRect/>
          </a:stretch>
        </p:blipFill>
        <p:spPr>
          <a:xfrm>
            <a:off x="1698288" y="2972600"/>
            <a:ext cx="1609875" cy="62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Contexto</a:t>
            </a:r>
            <a:endParaRPr/>
          </a:p>
        </p:txBody>
      </p:sp>
      <p:sp>
        <p:nvSpPr>
          <p:cNvPr id="66" name="Google Shape;66;p14"/>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400">
                <a:solidFill>
                  <a:schemeClr val="accent2"/>
                </a:solidFill>
              </a:rPr>
              <a:t>Las listas son un tipo de estructura de datos lineal y dinámica. Es lineal porque cada elemento tiene un único predecesor y un único sucesor; es dinámica porque su tamaño no es fijo y se puede definir conforme se requiera.</a:t>
            </a:r>
            <a:endParaRPr sz="2400">
              <a:solidFill>
                <a:schemeClr val="accent2"/>
              </a:solidFill>
            </a:endParaRPr>
          </a:p>
          <a:p>
            <a:pPr indent="457200" lvl="0" marL="0" rtl="0" algn="just">
              <a:spcBef>
                <a:spcPts val="1600"/>
              </a:spcBef>
              <a:spcAft>
                <a:spcPts val="1600"/>
              </a:spcAft>
              <a:buClr>
                <a:srgbClr val="000000"/>
              </a:buClr>
              <a:buSzPts val="1100"/>
              <a:buFont typeface="Arial"/>
              <a:buNone/>
            </a:pPr>
            <a:r>
              <a:rPr lang="en-US" sz="2400">
                <a:solidFill>
                  <a:schemeClr val="accent2"/>
                </a:solidFill>
              </a:rPr>
              <a:t>Las operaciones básicas dentro de una lista son BUSCAR, INSERTAR Y ELIMINAR.</a:t>
            </a:r>
            <a:endParaRPr sz="24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Borrar</a:t>
            </a:r>
            <a:endParaRPr/>
          </a:p>
        </p:txBody>
      </p:sp>
      <p:sp>
        <p:nvSpPr>
          <p:cNvPr id="189" name="Google Shape;189;p32"/>
          <p:cNvSpPr txBox="1"/>
          <p:nvPr>
            <p:ph idx="1" type="body"/>
          </p:nvPr>
        </p:nvSpPr>
        <p:spPr>
          <a:xfrm>
            <a:off x="311700" y="923875"/>
            <a:ext cx="8520600" cy="36453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Clr>
                <a:srgbClr val="000000"/>
              </a:buClr>
              <a:buSzPts val="1100"/>
              <a:buFont typeface="Arial"/>
              <a:buNone/>
            </a:pPr>
            <a:r>
              <a:rPr lang="en-US" sz="2200">
                <a:solidFill>
                  <a:schemeClr val="accent2"/>
                </a:solidFill>
              </a:rPr>
              <a:t>El método elimina el elemento </a:t>
            </a:r>
            <a:r>
              <a:rPr i="1" lang="en-US" sz="2200">
                <a:solidFill>
                  <a:schemeClr val="accent2"/>
                </a:solidFill>
              </a:rPr>
              <a:t>x</a:t>
            </a:r>
            <a:r>
              <a:rPr lang="en-US" sz="2200">
                <a:solidFill>
                  <a:schemeClr val="accent2"/>
                </a:solidFill>
              </a:rPr>
              <a:t> de la lista </a:t>
            </a:r>
            <a:r>
              <a:rPr i="1" lang="en-US" sz="2200">
                <a:solidFill>
                  <a:schemeClr val="accent2"/>
                </a:solidFill>
              </a:rPr>
              <a:t>L</a:t>
            </a:r>
            <a:r>
              <a:rPr lang="en-US" sz="2200">
                <a:solidFill>
                  <a:schemeClr val="accent2"/>
                </a:solidFill>
              </a:rPr>
              <a:t> (si es que éste se encuentra en la estructura). Para eliminar un elemento de la lista primero es necesario saber la ubicación del nodo a eliminar, por lo tanto, primero se debe realizar una búsqueda del elemento.</a:t>
            </a:r>
            <a:endParaRPr sz="2200">
              <a:solidFill>
                <a:schemeClr val="accent2"/>
              </a:solidFill>
            </a:endParaRPr>
          </a:p>
          <a:p>
            <a:pPr indent="457200" lvl="0" marL="0" rtl="0" algn="just">
              <a:spcBef>
                <a:spcPts val="1600"/>
              </a:spcBef>
              <a:spcAft>
                <a:spcPts val="1600"/>
              </a:spcAft>
              <a:buClr>
                <a:srgbClr val="000000"/>
              </a:buClr>
              <a:buSzPts val="1100"/>
              <a:buFont typeface="Arial"/>
              <a:buNone/>
            </a:pPr>
            <a:r>
              <a:rPr lang="en-US" sz="2200">
                <a:solidFill>
                  <a:schemeClr val="accent2"/>
                </a:solidFill>
              </a:rPr>
              <a:t>En una lista doble circular vacía no es posible eliminar, debido a que esta estructura no contiene elementos.</a:t>
            </a:r>
            <a:endParaRPr sz="2200">
              <a:solidFill>
                <a:schemeClr val="accen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Borrar</a:t>
            </a:r>
            <a:endParaRPr/>
          </a:p>
        </p:txBody>
      </p:sp>
      <p:sp>
        <p:nvSpPr>
          <p:cNvPr id="195" name="Google Shape;195;p33"/>
          <p:cNvSpPr txBox="1"/>
          <p:nvPr>
            <p:ph idx="1" type="body"/>
          </p:nvPr>
        </p:nvSpPr>
        <p:spPr>
          <a:xfrm>
            <a:off x="311700" y="923875"/>
            <a:ext cx="8520600" cy="16602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a:solidFill>
                  <a:schemeClr val="accent2"/>
                </a:solidFill>
              </a:rPr>
              <a:t>Para eliminar un nodo en una lista doble circular con elementos, primero se debe buscar el elemento a eliminar, una vez encontrado el nodo en la lista, se deben mover las referencias de la estructura de tal manera de que el antecesor del nodo a eliminar apunte al sucesor del mismo y viceversa.</a:t>
            </a:r>
            <a:endParaRPr>
              <a:solidFill>
                <a:schemeClr val="accent2"/>
              </a:solidFill>
            </a:endParaRPr>
          </a:p>
        </p:txBody>
      </p:sp>
      <p:pic>
        <p:nvPicPr>
          <p:cNvPr id="196" name="Google Shape;196;p33"/>
          <p:cNvPicPr preferRelativeResize="0"/>
          <p:nvPr/>
        </p:nvPicPr>
        <p:blipFill>
          <a:blip r:embed="rId3">
            <a:alphaModFix/>
          </a:blip>
          <a:stretch>
            <a:fillRect/>
          </a:stretch>
        </p:blipFill>
        <p:spPr>
          <a:xfrm>
            <a:off x="2534738" y="2422975"/>
            <a:ext cx="5153375" cy="2579300"/>
          </a:xfrm>
          <a:prstGeom prst="rect">
            <a:avLst/>
          </a:prstGeom>
          <a:noFill/>
          <a:ln>
            <a:noFill/>
          </a:ln>
        </p:spPr>
      </p:pic>
      <p:pic>
        <p:nvPicPr>
          <p:cNvPr id="197" name="Google Shape;197;p33"/>
          <p:cNvPicPr preferRelativeResize="0"/>
          <p:nvPr/>
        </p:nvPicPr>
        <p:blipFill>
          <a:blip r:embed="rId4">
            <a:alphaModFix/>
          </a:blip>
          <a:stretch>
            <a:fillRect/>
          </a:stretch>
        </p:blipFill>
        <p:spPr>
          <a:xfrm>
            <a:off x="1455887" y="2699050"/>
            <a:ext cx="744225" cy="459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 </a:t>
            </a:r>
            <a:r>
              <a:rPr lang="en-US"/>
              <a:t>circular - Aplicaciones</a:t>
            </a:r>
            <a:endParaRPr/>
          </a:p>
        </p:txBody>
      </p:sp>
      <p:sp>
        <p:nvSpPr>
          <p:cNvPr id="203" name="Google Shape;203;p34"/>
          <p:cNvSpPr txBox="1"/>
          <p:nvPr>
            <p:ph idx="1" type="body"/>
          </p:nvPr>
        </p:nvSpPr>
        <p:spPr>
          <a:xfrm>
            <a:off x="159300" y="923875"/>
            <a:ext cx="8679900" cy="34455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None/>
            </a:pPr>
            <a:r>
              <a:rPr lang="en-US" sz="2400">
                <a:solidFill>
                  <a:schemeClr val="accent2"/>
                </a:solidFill>
              </a:rPr>
              <a:t>Una lista de videos en YouTube reproduce los elementos de manera lineal y secuencial, sin embargo, posee una referencia hacia el elemento siguiente (</a:t>
            </a:r>
            <a:r>
              <a:rPr i="1" lang="en-US" sz="2400">
                <a:solidFill>
                  <a:schemeClr val="accent2"/>
                </a:solidFill>
              </a:rPr>
              <a:t>NEXT</a:t>
            </a:r>
            <a:r>
              <a:rPr lang="en-US" sz="2400">
                <a:solidFill>
                  <a:schemeClr val="accent2"/>
                </a:solidFill>
              </a:rPr>
              <a:t>) y una referencia hacia el elemento anterior (</a:t>
            </a:r>
            <a:r>
              <a:rPr i="1" lang="en-US" sz="2400">
                <a:solidFill>
                  <a:schemeClr val="accent2"/>
                </a:solidFill>
              </a:rPr>
              <a:t>PREV</a:t>
            </a:r>
            <a:r>
              <a:rPr lang="en-US" sz="2400">
                <a:solidFill>
                  <a:schemeClr val="accent2"/>
                </a:solidFill>
              </a:rPr>
              <a:t>). Además, el primer elemento de la lista (</a:t>
            </a:r>
            <a:r>
              <a:rPr i="1" lang="en-US" sz="2400">
                <a:solidFill>
                  <a:schemeClr val="accent2"/>
                </a:solidFill>
              </a:rPr>
              <a:t>HEAD</a:t>
            </a:r>
            <a:r>
              <a:rPr lang="en-US" sz="2400">
                <a:solidFill>
                  <a:schemeClr val="accent2"/>
                </a:solidFill>
              </a:rPr>
              <a:t>) posee una referencia al siguiente elemento y una referencia al último elemento (</a:t>
            </a:r>
            <a:r>
              <a:rPr i="1" lang="en-US" sz="2400">
                <a:solidFill>
                  <a:schemeClr val="accent2"/>
                </a:solidFill>
              </a:rPr>
              <a:t>TAIL</a:t>
            </a:r>
            <a:r>
              <a:rPr lang="en-US" sz="2400">
                <a:solidFill>
                  <a:schemeClr val="accent2"/>
                </a:solidFill>
              </a:rPr>
              <a:t>) de la lista y viceversa. Por lo tanto, esta estructura es una lista doblemente ligada circular.</a:t>
            </a:r>
            <a:endParaRPr sz="24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a:t>
            </a:r>
            <a:r>
              <a:rPr lang="en-US"/>
              <a:t> - Definición</a:t>
            </a:r>
            <a:endParaRPr/>
          </a:p>
        </p:txBody>
      </p:sp>
      <p:sp>
        <p:nvSpPr>
          <p:cNvPr id="72" name="Google Shape;72;p15"/>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400">
                <a:solidFill>
                  <a:schemeClr val="accent2"/>
                </a:solidFill>
              </a:rPr>
              <a:t>Una lista doblemente ligada (o lista doble) está constituida por un conjunto de nodos alineados de manera lineal (uno después de otro) y </a:t>
            </a:r>
            <a:r>
              <a:rPr b="1" lang="en-US" sz="2400">
                <a:solidFill>
                  <a:schemeClr val="accent2"/>
                </a:solidFill>
              </a:rPr>
              <a:t>unidos entre sí por dos referencias</a:t>
            </a:r>
            <a:r>
              <a:rPr lang="en-US" sz="2400">
                <a:solidFill>
                  <a:schemeClr val="accent2"/>
                </a:solidFill>
              </a:rPr>
              <a:t>, una al sucesor (</a:t>
            </a:r>
            <a:r>
              <a:rPr b="1" i="1" lang="en-US" sz="2400">
                <a:solidFill>
                  <a:schemeClr val="accent2"/>
                </a:solidFill>
              </a:rPr>
              <a:t>NEXT</a:t>
            </a:r>
            <a:r>
              <a:rPr lang="en-US" sz="2400">
                <a:solidFill>
                  <a:schemeClr val="accent2"/>
                </a:solidFill>
              </a:rPr>
              <a:t>) y una al predecesor (</a:t>
            </a:r>
            <a:r>
              <a:rPr b="1" i="1" lang="en-US" sz="2400">
                <a:solidFill>
                  <a:schemeClr val="accent2"/>
                </a:solidFill>
              </a:rPr>
              <a:t>PREV</a:t>
            </a:r>
            <a:r>
              <a:rPr lang="en-US" sz="2400">
                <a:solidFill>
                  <a:schemeClr val="accent2"/>
                </a:solidFill>
              </a:rPr>
              <a:t>).</a:t>
            </a:r>
            <a:endParaRPr sz="24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2999800" y="3535625"/>
            <a:ext cx="3133200" cy="936300"/>
          </a:xfrm>
          <a:prstGeom prst="rect">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a:t>
            </a:r>
            <a:r>
              <a:rPr lang="en-US"/>
              <a:t>doble</a:t>
            </a:r>
            <a:r>
              <a:rPr lang="en-US"/>
              <a:t> - Definición</a:t>
            </a:r>
            <a:endParaRPr/>
          </a:p>
        </p:txBody>
      </p:sp>
      <p:sp>
        <p:nvSpPr>
          <p:cNvPr id="79" name="Google Shape;79;p16"/>
          <p:cNvSpPr txBox="1"/>
          <p:nvPr>
            <p:ph idx="1" type="body"/>
          </p:nvPr>
        </p:nvSpPr>
        <p:spPr>
          <a:xfrm>
            <a:off x="311700" y="1152475"/>
            <a:ext cx="8520600" cy="19224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1600"/>
              </a:spcAft>
              <a:buClr>
                <a:srgbClr val="000000"/>
              </a:buClr>
              <a:buSzPts val="1100"/>
              <a:buFont typeface="Arial"/>
              <a:buNone/>
            </a:pPr>
            <a:r>
              <a:rPr lang="en-US" sz="2200">
                <a:solidFill>
                  <a:schemeClr val="accent2"/>
                </a:solidFill>
              </a:rPr>
              <a:t>La unidad básica de una lista doble es el elemento o nodo. Cada elemento de la lista es un objeto que contiene la información que se desea almacenar, así como dos referencias, una al siguiente elemento (</a:t>
            </a:r>
            <a:r>
              <a:rPr i="1" lang="en-US" sz="2200">
                <a:solidFill>
                  <a:schemeClr val="accent2"/>
                </a:solidFill>
              </a:rPr>
              <a:t>NEXT</a:t>
            </a:r>
            <a:r>
              <a:rPr lang="en-US" sz="2200">
                <a:solidFill>
                  <a:schemeClr val="accent2"/>
                </a:solidFill>
              </a:rPr>
              <a:t>) y otra al elemento anterior (PREV).</a:t>
            </a:r>
            <a:endParaRPr sz="2200">
              <a:solidFill>
                <a:schemeClr val="accent2"/>
              </a:solidFill>
            </a:endParaRPr>
          </a:p>
        </p:txBody>
      </p:sp>
      <p:sp>
        <p:nvSpPr>
          <p:cNvPr id="80" name="Google Shape;80;p16"/>
          <p:cNvSpPr txBox="1"/>
          <p:nvPr/>
        </p:nvSpPr>
        <p:spPr>
          <a:xfrm>
            <a:off x="3933975" y="3697925"/>
            <a:ext cx="1285800" cy="572700"/>
          </a:xfrm>
          <a:prstGeom prst="rect">
            <a:avLst/>
          </a:prstGeom>
          <a:solidFill>
            <a:schemeClr val="dk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latin typeface="Roboto Mono"/>
                <a:ea typeface="Roboto Mono"/>
                <a:cs typeface="Roboto Mono"/>
                <a:sym typeface="Roboto Mono"/>
              </a:rPr>
              <a:t>DATA</a:t>
            </a:r>
            <a:endParaRPr b="1" sz="1800">
              <a:solidFill>
                <a:srgbClr val="FFFFFF"/>
              </a:solidFill>
              <a:latin typeface="Roboto Mono"/>
              <a:ea typeface="Roboto Mono"/>
              <a:cs typeface="Roboto Mono"/>
              <a:sym typeface="Roboto Mono"/>
            </a:endParaRPr>
          </a:p>
        </p:txBody>
      </p:sp>
      <p:sp>
        <p:nvSpPr>
          <p:cNvPr id="81" name="Google Shape;81;p16"/>
          <p:cNvSpPr txBox="1"/>
          <p:nvPr/>
        </p:nvSpPr>
        <p:spPr>
          <a:xfrm>
            <a:off x="5318425" y="3697925"/>
            <a:ext cx="646500" cy="572700"/>
          </a:xfrm>
          <a:prstGeom prst="rect">
            <a:avLst/>
          </a:prstGeom>
          <a:solidFill>
            <a:schemeClr val="dk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Roboto Mono"/>
              <a:ea typeface="Roboto Mono"/>
              <a:cs typeface="Roboto Mono"/>
              <a:sym typeface="Roboto Mono"/>
            </a:endParaRPr>
          </a:p>
        </p:txBody>
      </p:sp>
      <p:cxnSp>
        <p:nvCxnSpPr>
          <p:cNvPr id="82" name="Google Shape;82;p16"/>
          <p:cNvCxnSpPr/>
          <p:nvPr/>
        </p:nvCxnSpPr>
        <p:spPr>
          <a:xfrm flipH="1" rot="10800000">
            <a:off x="5696400" y="3831950"/>
            <a:ext cx="805500" cy="13200"/>
          </a:xfrm>
          <a:prstGeom prst="straightConnector1">
            <a:avLst/>
          </a:prstGeom>
          <a:noFill/>
          <a:ln cap="flat" cmpd="sng" w="38100">
            <a:solidFill>
              <a:srgbClr val="000000"/>
            </a:solidFill>
            <a:prstDash val="solid"/>
            <a:round/>
            <a:headEnd len="med" w="med" type="none"/>
            <a:tailEnd len="med" w="med" type="triangle"/>
          </a:ln>
        </p:spPr>
      </p:cxnSp>
      <p:sp>
        <p:nvSpPr>
          <p:cNvPr id="83" name="Google Shape;83;p16"/>
          <p:cNvSpPr txBox="1"/>
          <p:nvPr/>
        </p:nvSpPr>
        <p:spPr>
          <a:xfrm>
            <a:off x="3857775" y="4471925"/>
            <a:ext cx="1285800" cy="37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Roboto Mono"/>
                <a:ea typeface="Roboto Mono"/>
                <a:cs typeface="Roboto Mono"/>
                <a:sym typeface="Roboto Mono"/>
              </a:rPr>
              <a:t>NODO</a:t>
            </a:r>
            <a:endParaRPr b="1" sz="2400">
              <a:latin typeface="Roboto Mono"/>
              <a:ea typeface="Roboto Mono"/>
              <a:cs typeface="Roboto Mono"/>
              <a:sym typeface="Roboto Mono"/>
            </a:endParaRPr>
          </a:p>
        </p:txBody>
      </p:sp>
      <p:sp>
        <p:nvSpPr>
          <p:cNvPr id="84" name="Google Shape;84;p16"/>
          <p:cNvSpPr txBox="1"/>
          <p:nvPr/>
        </p:nvSpPr>
        <p:spPr>
          <a:xfrm>
            <a:off x="3184825" y="3697925"/>
            <a:ext cx="646500" cy="572700"/>
          </a:xfrm>
          <a:prstGeom prst="rect">
            <a:avLst/>
          </a:prstGeom>
          <a:solidFill>
            <a:schemeClr val="dk2"/>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Roboto Mono"/>
              <a:ea typeface="Roboto Mono"/>
              <a:cs typeface="Roboto Mono"/>
              <a:sym typeface="Roboto Mono"/>
            </a:endParaRPr>
          </a:p>
        </p:txBody>
      </p:sp>
      <p:cxnSp>
        <p:nvCxnSpPr>
          <p:cNvPr id="85" name="Google Shape;85;p16"/>
          <p:cNvCxnSpPr/>
          <p:nvPr/>
        </p:nvCxnSpPr>
        <p:spPr>
          <a:xfrm rot="10800000">
            <a:off x="2642100" y="4149950"/>
            <a:ext cx="811800" cy="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Definición</a:t>
            </a:r>
            <a:endParaRPr/>
          </a:p>
        </p:txBody>
      </p:sp>
      <p:sp>
        <p:nvSpPr>
          <p:cNvPr id="91" name="Google Shape;91;p17"/>
          <p:cNvSpPr txBox="1"/>
          <p:nvPr>
            <p:ph idx="1" type="body"/>
          </p:nvPr>
        </p:nvSpPr>
        <p:spPr>
          <a:xfrm>
            <a:off x="311700" y="1152475"/>
            <a:ext cx="8520600" cy="38661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Clr>
                <a:srgbClr val="000000"/>
              </a:buClr>
              <a:buSzPts val="1100"/>
              <a:buFont typeface="Arial"/>
              <a:buNone/>
            </a:pPr>
            <a:r>
              <a:rPr lang="en-US" sz="2200">
                <a:solidFill>
                  <a:schemeClr val="accent2"/>
                </a:solidFill>
              </a:rPr>
              <a:t>Dado un elemento </a:t>
            </a:r>
            <a:r>
              <a:rPr i="1" lang="en-US" sz="2200">
                <a:solidFill>
                  <a:schemeClr val="accent2"/>
                </a:solidFill>
              </a:rPr>
              <a:t>x</a:t>
            </a:r>
            <a:r>
              <a:rPr lang="en-US" sz="2200">
                <a:solidFill>
                  <a:schemeClr val="accent2"/>
                </a:solidFill>
              </a:rPr>
              <a:t> en una lista doble, </a:t>
            </a:r>
            <a:r>
              <a:rPr i="1" lang="en-US" sz="2200">
                <a:solidFill>
                  <a:schemeClr val="accent2"/>
                </a:solidFill>
              </a:rPr>
              <a:t>NEXT</a:t>
            </a:r>
            <a:r>
              <a:rPr lang="en-US" sz="2200">
                <a:solidFill>
                  <a:schemeClr val="accent2"/>
                </a:solidFill>
              </a:rPr>
              <a:t>[</a:t>
            </a:r>
            <a:r>
              <a:rPr i="1" lang="en-US" sz="2200">
                <a:solidFill>
                  <a:schemeClr val="accent2"/>
                </a:solidFill>
              </a:rPr>
              <a:t>x</a:t>
            </a:r>
            <a:r>
              <a:rPr lang="en-US" sz="2200">
                <a:solidFill>
                  <a:schemeClr val="accent2"/>
                </a:solidFill>
              </a:rPr>
              <a:t>] apunta al sucesor de </a:t>
            </a:r>
            <a:r>
              <a:rPr i="1" lang="en-US" sz="2200">
                <a:solidFill>
                  <a:schemeClr val="accent2"/>
                </a:solidFill>
              </a:rPr>
              <a:t>x</a:t>
            </a:r>
            <a:r>
              <a:rPr lang="en-US" sz="2200">
                <a:solidFill>
                  <a:schemeClr val="accent2"/>
                </a:solidFill>
              </a:rPr>
              <a:t> y </a:t>
            </a:r>
            <a:r>
              <a:rPr i="1" lang="en-US" sz="2200">
                <a:solidFill>
                  <a:schemeClr val="accent2"/>
                </a:solidFill>
              </a:rPr>
              <a:t>PREV</a:t>
            </a:r>
            <a:r>
              <a:rPr lang="en-US" sz="2200">
                <a:solidFill>
                  <a:schemeClr val="accent2"/>
                </a:solidFill>
              </a:rPr>
              <a:t>[</a:t>
            </a:r>
            <a:r>
              <a:rPr i="1" lang="en-US" sz="2200">
                <a:solidFill>
                  <a:schemeClr val="accent2"/>
                </a:solidFill>
              </a:rPr>
              <a:t>x</a:t>
            </a:r>
            <a:r>
              <a:rPr lang="en-US" sz="2200">
                <a:solidFill>
                  <a:schemeClr val="accent2"/>
                </a:solidFill>
              </a:rPr>
              <a:t>] apunta al predecesor de </a:t>
            </a:r>
            <a:r>
              <a:rPr i="1" lang="en-US" sz="2200">
                <a:solidFill>
                  <a:schemeClr val="accent2"/>
                </a:solidFill>
              </a:rPr>
              <a:t>x</a:t>
            </a:r>
            <a:r>
              <a:rPr lang="en-US" sz="2200">
                <a:solidFill>
                  <a:schemeClr val="accent2"/>
                </a:solidFill>
              </a:rPr>
              <a:t>.</a:t>
            </a:r>
            <a:endParaRPr sz="2200">
              <a:solidFill>
                <a:schemeClr val="accent2"/>
              </a:solidFill>
            </a:endParaRPr>
          </a:p>
          <a:p>
            <a:pPr indent="457200" lvl="0" marL="0" rtl="0" algn="just">
              <a:lnSpc>
                <a:spcPct val="100000"/>
              </a:lnSpc>
              <a:spcBef>
                <a:spcPts val="0"/>
              </a:spcBef>
              <a:spcAft>
                <a:spcPts val="0"/>
              </a:spcAft>
              <a:buClr>
                <a:srgbClr val="000000"/>
              </a:buClr>
              <a:buSzPts val="1100"/>
              <a:buFont typeface="Arial"/>
              <a:buNone/>
            </a:pPr>
            <a:r>
              <a:t/>
            </a:r>
            <a:endParaRPr sz="2200">
              <a:solidFill>
                <a:schemeClr val="accent2"/>
              </a:solidFill>
            </a:endParaRPr>
          </a:p>
          <a:p>
            <a:pPr indent="457200" lvl="0" marL="0" rtl="0" algn="just">
              <a:lnSpc>
                <a:spcPct val="100000"/>
              </a:lnSpc>
              <a:spcBef>
                <a:spcPts val="0"/>
              </a:spcBef>
              <a:spcAft>
                <a:spcPts val="0"/>
              </a:spcAft>
              <a:buClr>
                <a:srgbClr val="000000"/>
              </a:buClr>
              <a:buSzPts val="1100"/>
              <a:buFont typeface="Arial"/>
              <a:buNone/>
            </a:pPr>
            <a:r>
              <a:rPr lang="en-US" sz="2200">
                <a:solidFill>
                  <a:schemeClr val="accent2"/>
                </a:solidFill>
              </a:rPr>
              <a:t>Si </a:t>
            </a:r>
            <a:r>
              <a:rPr b="1" i="1" lang="en-US" sz="2200">
                <a:solidFill>
                  <a:schemeClr val="accent2"/>
                </a:solidFill>
              </a:rPr>
              <a:t>PREV</a:t>
            </a:r>
            <a:r>
              <a:rPr b="1" lang="en-US" sz="2200">
                <a:solidFill>
                  <a:schemeClr val="accent2"/>
                </a:solidFill>
              </a:rPr>
              <a:t>[</a:t>
            </a:r>
            <a:r>
              <a:rPr b="1" i="1" lang="en-US" sz="2200">
                <a:solidFill>
                  <a:schemeClr val="accent2"/>
                </a:solidFill>
              </a:rPr>
              <a:t>x</a:t>
            </a:r>
            <a:r>
              <a:rPr b="1" lang="en-US" sz="2200">
                <a:solidFill>
                  <a:schemeClr val="accent2"/>
                </a:solidFill>
              </a:rPr>
              <a:t>] = </a:t>
            </a:r>
            <a:r>
              <a:rPr b="1" i="1" lang="en-US" sz="2200">
                <a:solidFill>
                  <a:schemeClr val="accent2"/>
                </a:solidFill>
              </a:rPr>
              <a:t>NULL</a:t>
            </a:r>
            <a:r>
              <a:rPr lang="en-US" sz="2200">
                <a:solidFill>
                  <a:schemeClr val="accent2"/>
                </a:solidFill>
              </a:rPr>
              <a:t>, el elemento </a:t>
            </a:r>
            <a:r>
              <a:rPr i="1" lang="en-US" sz="2200">
                <a:solidFill>
                  <a:schemeClr val="accent2"/>
                </a:solidFill>
              </a:rPr>
              <a:t>x</a:t>
            </a:r>
            <a:r>
              <a:rPr lang="en-US" sz="2200">
                <a:solidFill>
                  <a:schemeClr val="accent2"/>
                </a:solidFill>
              </a:rPr>
              <a:t> no tiene predecesor y, por ende, es el primer elemento de la lista. Si </a:t>
            </a:r>
            <a:r>
              <a:rPr b="1" i="1" lang="en-US" sz="2200">
                <a:solidFill>
                  <a:schemeClr val="accent2"/>
                </a:solidFill>
              </a:rPr>
              <a:t>NEXT</a:t>
            </a:r>
            <a:r>
              <a:rPr b="1" lang="en-US" sz="2200">
                <a:solidFill>
                  <a:schemeClr val="accent2"/>
                </a:solidFill>
              </a:rPr>
              <a:t>[</a:t>
            </a:r>
            <a:r>
              <a:rPr b="1" i="1" lang="en-US" sz="2200">
                <a:solidFill>
                  <a:schemeClr val="accent2"/>
                </a:solidFill>
              </a:rPr>
              <a:t>x</a:t>
            </a:r>
            <a:r>
              <a:rPr b="1" lang="en-US" sz="2200">
                <a:solidFill>
                  <a:schemeClr val="accent2"/>
                </a:solidFill>
              </a:rPr>
              <a:t>] = </a:t>
            </a:r>
            <a:r>
              <a:rPr b="1" i="1" lang="en-US" sz="2200">
                <a:solidFill>
                  <a:schemeClr val="accent2"/>
                </a:solidFill>
              </a:rPr>
              <a:t>NULL</a:t>
            </a:r>
            <a:r>
              <a:rPr lang="en-US" sz="2200">
                <a:solidFill>
                  <a:schemeClr val="accent2"/>
                </a:solidFill>
              </a:rPr>
              <a:t>, el elemento </a:t>
            </a:r>
            <a:r>
              <a:rPr i="1" lang="en-US" sz="2200">
                <a:solidFill>
                  <a:schemeClr val="accent2"/>
                </a:solidFill>
              </a:rPr>
              <a:t>x</a:t>
            </a:r>
            <a:r>
              <a:rPr lang="en-US" sz="2200">
                <a:solidFill>
                  <a:schemeClr val="accent2"/>
                </a:solidFill>
              </a:rPr>
              <a:t> no tiene sucesor y, por ende, es el último elemento de la lista.</a:t>
            </a:r>
            <a:endParaRPr sz="2200">
              <a:solidFill>
                <a:schemeClr val="accent2"/>
              </a:solidFill>
            </a:endParaRPr>
          </a:p>
          <a:p>
            <a:pPr indent="457200" lvl="0" marL="0" rtl="0" algn="just">
              <a:lnSpc>
                <a:spcPct val="100000"/>
              </a:lnSpc>
              <a:spcBef>
                <a:spcPts val="0"/>
              </a:spcBef>
              <a:spcAft>
                <a:spcPts val="0"/>
              </a:spcAft>
              <a:buClr>
                <a:srgbClr val="000000"/>
              </a:buClr>
              <a:buSzPts val="1100"/>
              <a:buFont typeface="Arial"/>
              <a:buNone/>
            </a:pPr>
            <a:r>
              <a:t/>
            </a:r>
            <a:endParaRPr sz="2200">
              <a:solidFill>
                <a:schemeClr val="accent2"/>
              </a:solidFill>
            </a:endParaRPr>
          </a:p>
          <a:p>
            <a:pPr indent="457200" lvl="0" marL="0" rtl="0" algn="just">
              <a:lnSpc>
                <a:spcPct val="100000"/>
              </a:lnSpc>
              <a:spcBef>
                <a:spcPts val="0"/>
              </a:spcBef>
              <a:spcAft>
                <a:spcPts val="0"/>
              </a:spcAft>
              <a:buClr>
                <a:srgbClr val="000000"/>
              </a:buClr>
              <a:buSzPts val="1100"/>
              <a:buFont typeface="Arial"/>
              <a:buNone/>
            </a:pPr>
            <a:r>
              <a:rPr lang="en-US" sz="2200">
                <a:solidFill>
                  <a:schemeClr val="accent2"/>
                </a:solidFill>
              </a:rPr>
              <a:t>La referencia al inicio (</a:t>
            </a:r>
            <a:r>
              <a:rPr b="1" lang="en-US" sz="2200">
                <a:solidFill>
                  <a:schemeClr val="accent2"/>
                </a:solidFill>
              </a:rPr>
              <a:t>HEAD</a:t>
            </a:r>
            <a:r>
              <a:rPr lang="en-US" sz="2200">
                <a:solidFill>
                  <a:schemeClr val="accent2"/>
                </a:solidFill>
              </a:rPr>
              <a:t>) apunta al primer elemento de la lista, si </a:t>
            </a:r>
            <a:r>
              <a:rPr i="1" lang="en-US" sz="2200">
                <a:solidFill>
                  <a:schemeClr val="accent2"/>
                </a:solidFill>
              </a:rPr>
              <a:t>HEAD</a:t>
            </a:r>
            <a:r>
              <a:rPr lang="en-US" sz="2200">
                <a:solidFill>
                  <a:schemeClr val="accent2"/>
                </a:solidFill>
              </a:rPr>
              <a:t> = </a:t>
            </a:r>
            <a:r>
              <a:rPr i="1" lang="en-US" sz="2200">
                <a:solidFill>
                  <a:schemeClr val="accent2"/>
                </a:solidFill>
              </a:rPr>
              <a:t>NULL </a:t>
            </a:r>
            <a:r>
              <a:rPr lang="en-US" sz="2200">
                <a:solidFill>
                  <a:schemeClr val="accent2"/>
                </a:solidFill>
              </a:rPr>
              <a:t>entonces </a:t>
            </a:r>
            <a:r>
              <a:rPr lang="en-US" sz="2200">
                <a:solidFill>
                  <a:schemeClr val="accent2"/>
                </a:solidFill>
              </a:rPr>
              <a:t>se puede</a:t>
            </a:r>
            <a:r>
              <a:rPr lang="en-US" sz="2200">
                <a:solidFill>
                  <a:schemeClr val="accent2"/>
                </a:solidFill>
              </a:rPr>
              <a:t> afirmar que la lista está vacía.</a:t>
            </a:r>
            <a:endParaRPr sz="22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a:t>
            </a:r>
            <a:r>
              <a:rPr lang="en-US"/>
              <a:t> - Comportamiento</a:t>
            </a:r>
            <a:endParaRPr/>
          </a:p>
        </p:txBody>
      </p:sp>
      <p:sp>
        <p:nvSpPr>
          <p:cNvPr id="97" name="Google Shape;97;p18"/>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spcBef>
                <a:spcPts val="1600"/>
              </a:spcBef>
              <a:spcAft>
                <a:spcPts val="0"/>
              </a:spcAft>
              <a:buNone/>
            </a:pPr>
            <a:r>
              <a:rPr lang="en-US" sz="2400">
                <a:solidFill>
                  <a:schemeClr val="accent2"/>
                </a:solidFill>
              </a:rPr>
              <a:t>Para poder diseñar un algoritmo que defina el comportamiento de una LISTA DOBLEMENTE LIGADA se deben considerar </a:t>
            </a:r>
            <a:r>
              <a:rPr b="1" lang="en-US" sz="2400">
                <a:solidFill>
                  <a:schemeClr val="accent2"/>
                </a:solidFill>
              </a:rPr>
              <a:t>2 casos</a:t>
            </a:r>
            <a:r>
              <a:rPr lang="en-US" sz="2400">
                <a:solidFill>
                  <a:schemeClr val="accent2"/>
                </a:solidFill>
              </a:rPr>
              <a:t> para cada operación (buscar, insertar y eliminar):</a:t>
            </a:r>
            <a:endParaRPr sz="2400">
              <a:solidFill>
                <a:schemeClr val="accent2"/>
              </a:solidFill>
            </a:endParaRPr>
          </a:p>
          <a:p>
            <a:pPr indent="-381000" lvl="0" marL="457200" rtl="0" algn="just">
              <a:spcBef>
                <a:spcPts val="1600"/>
              </a:spcBef>
              <a:spcAft>
                <a:spcPts val="0"/>
              </a:spcAft>
              <a:buClr>
                <a:schemeClr val="accent2"/>
              </a:buClr>
              <a:buSzPts val="2400"/>
              <a:buChar char="-"/>
            </a:pPr>
            <a:r>
              <a:rPr lang="en-US" sz="2400">
                <a:solidFill>
                  <a:schemeClr val="accent2"/>
                </a:solidFill>
              </a:rPr>
              <a:t>Estructura vacía (caso extremo).</a:t>
            </a:r>
            <a:endParaRPr sz="2400">
              <a:solidFill>
                <a:schemeClr val="accent2"/>
              </a:solidFill>
            </a:endParaRPr>
          </a:p>
          <a:p>
            <a:pPr indent="-381000" lvl="0" marL="457200" rtl="0" algn="just">
              <a:spcBef>
                <a:spcPts val="0"/>
              </a:spcBef>
              <a:spcAft>
                <a:spcPts val="0"/>
              </a:spcAft>
              <a:buClr>
                <a:schemeClr val="accent2"/>
              </a:buClr>
              <a:buSzPts val="2400"/>
              <a:buChar char="-"/>
            </a:pPr>
            <a:r>
              <a:rPr lang="en-US" sz="2400">
                <a:solidFill>
                  <a:schemeClr val="accent2"/>
                </a:solidFill>
              </a:rPr>
              <a:t>Estructura con elemento(s) (caso base).</a:t>
            </a:r>
            <a:endParaRPr sz="24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Buscar</a:t>
            </a:r>
            <a:endParaRPr/>
          </a:p>
        </p:txBody>
      </p:sp>
      <p:sp>
        <p:nvSpPr>
          <p:cNvPr id="103" name="Google Shape;103;p19"/>
          <p:cNvSpPr txBox="1"/>
          <p:nvPr>
            <p:ph idx="1" type="body"/>
          </p:nvPr>
        </p:nvSpPr>
        <p:spPr>
          <a:xfrm>
            <a:off x="311700" y="1152475"/>
            <a:ext cx="8520600" cy="37689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sz="2400">
                <a:solidFill>
                  <a:schemeClr val="dk1"/>
                </a:solidFill>
              </a:rPr>
              <a:t>El método debe buscar el primer elemento que coincida con la llave </a:t>
            </a:r>
            <a:r>
              <a:rPr i="1" lang="en-US" sz="2400">
                <a:solidFill>
                  <a:schemeClr val="dk1"/>
                </a:solidFill>
              </a:rPr>
              <a:t>K</a:t>
            </a:r>
            <a:r>
              <a:rPr lang="en-US" sz="2400">
                <a:solidFill>
                  <a:schemeClr val="dk1"/>
                </a:solidFill>
              </a:rPr>
              <a:t> dentro de la lista </a:t>
            </a:r>
            <a:r>
              <a:rPr i="1" lang="en-US" sz="2400">
                <a:solidFill>
                  <a:schemeClr val="dk1"/>
                </a:solidFill>
              </a:rPr>
              <a:t>L</a:t>
            </a:r>
            <a:r>
              <a:rPr lang="en-US" sz="2400">
                <a:solidFill>
                  <a:schemeClr val="dk1"/>
                </a:solidFill>
              </a:rPr>
              <a:t>, a través de una búsqueda lineal simple, </a:t>
            </a:r>
            <a:r>
              <a:rPr b="1" lang="en-US" sz="2400">
                <a:solidFill>
                  <a:schemeClr val="dk1"/>
                </a:solidFill>
              </a:rPr>
              <a:t>regresando un apuntador</a:t>
            </a:r>
            <a:r>
              <a:rPr lang="en-US" sz="2400">
                <a:solidFill>
                  <a:schemeClr val="dk1"/>
                </a:solidFill>
              </a:rPr>
              <a:t> a dicho elemento si éste se encuentra en la lista o nulo en caso contrario. La </a:t>
            </a:r>
            <a:r>
              <a:rPr b="1" lang="en-US" sz="2400">
                <a:solidFill>
                  <a:schemeClr val="dk1"/>
                </a:solidFill>
              </a:rPr>
              <a:t>búsqueda</a:t>
            </a:r>
            <a:r>
              <a:rPr lang="en-US" sz="2400">
                <a:solidFill>
                  <a:schemeClr val="dk1"/>
                </a:solidFill>
              </a:rPr>
              <a:t> se puede realizar iniciando </a:t>
            </a:r>
            <a:r>
              <a:rPr b="1" lang="en-US" sz="2400">
                <a:solidFill>
                  <a:schemeClr val="dk1"/>
                </a:solidFill>
              </a:rPr>
              <a:t>por </a:t>
            </a:r>
            <a:r>
              <a:rPr b="1" i="1" lang="en-US" sz="2400">
                <a:solidFill>
                  <a:schemeClr val="dk1"/>
                </a:solidFill>
              </a:rPr>
              <a:t>HEAD</a:t>
            </a:r>
            <a:r>
              <a:rPr i="1" lang="en-US" sz="2400">
                <a:solidFill>
                  <a:schemeClr val="dk1"/>
                </a:solidFill>
              </a:rPr>
              <a:t> </a:t>
            </a:r>
            <a:r>
              <a:rPr lang="en-US" sz="2400">
                <a:solidFill>
                  <a:schemeClr val="dk1"/>
                </a:solidFill>
              </a:rPr>
              <a:t>o iniciando </a:t>
            </a:r>
            <a:r>
              <a:rPr b="1" lang="en-US" sz="2400">
                <a:solidFill>
                  <a:schemeClr val="dk1"/>
                </a:solidFill>
              </a:rPr>
              <a:t>por el </a:t>
            </a:r>
            <a:r>
              <a:rPr b="1" lang="en-US" sz="2400">
                <a:solidFill>
                  <a:schemeClr val="dk1"/>
                </a:solidFill>
              </a:rPr>
              <a:t>último nodo</a:t>
            </a:r>
            <a:r>
              <a:rPr b="1" lang="en-US" sz="2400">
                <a:solidFill>
                  <a:schemeClr val="dk1"/>
                </a:solidFill>
              </a:rPr>
              <a:t> (</a:t>
            </a:r>
            <a:r>
              <a:rPr b="1" i="1" lang="en-US" sz="2400">
                <a:solidFill>
                  <a:schemeClr val="dk1"/>
                </a:solidFill>
              </a:rPr>
              <a:t>TAIL</a:t>
            </a:r>
            <a:r>
              <a:rPr b="1" lang="en-US" sz="2400">
                <a:solidFill>
                  <a:schemeClr val="dk1"/>
                </a:solidFill>
              </a:rPr>
              <a:t>)</a:t>
            </a:r>
            <a:r>
              <a:rPr i="1" lang="en-US" sz="2400">
                <a:solidFill>
                  <a:schemeClr val="dk1"/>
                </a:solidFill>
              </a:rPr>
              <a:t>.</a:t>
            </a:r>
            <a:endParaRPr i="1" sz="2400">
              <a:solidFill>
                <a:schemeClr val="dk1"/>
              </a:solidFill>
            </a:endParaRPr>
          </a:p>
          <a:p>
            <a:pPr indent="457200" lvl="0" marL="0" rtl="0" algn="just">
              <a:lnSpc>
                <a:spcPct val="100000"/>
              </a:lnSpc>
              <a:spcBef>
                <a:spcPts val="0"/>
              </a:spcBef>
              <a:spcAft>
                <a:spcPts val="0"/>
              </a:spcAft>
              <a:buNone/>
            </a:pPr>
            <a:r>
              <a:rPr lang="en-US" sz="2400">
                <a:solidFill>
                  <a:schemeClr val="dk1"/>
                </a:solidFill>
              </a:rPr>
              <a:t>Una lista doble vacía no contiene elementos, la referencia al inicio de la misma (</a:t>
            </a:r>
            <a:r>
              <a:rPr i="1" lang="en-US" sz="2400">
                <a:solidFill>
                  <a:schemeClr val="dk1"/>
                </a:solidFill>
              </a:rPr>
              <a:t>HEAD</a:t>
            </a:r>
            <a:r>
              <a:rPr lang="en-US" sz="2400">
                <a:solidFill>
                  <a:schemeClr val="dk1"/>
                </a:solidFill>
              </a:rPr>
              <a:t>) apunta a nulo, por lo tanto, en una lista vacía no es posible buscar elementos.</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Buscar</a:t>
            </a:r>
            <a:endParaRPr/>
          </a:p>
        </p:txBody>
      </p:sp>
      <p:sp>
        <p:nvSpPr>
          <p:cNvPr id="109" name="Google Shape;109;p20"/>
          <p:cNvSpPr txBox="1"/>
          <p:nvPr>
            <p:ph idx="1" type="body"/>
          </p:nvPr>
        </p:nvSpPr>
        <p:spPr>
          <a:xfrm>
            <a:off x="311700" y="1152475"/>
            <a:ext cx="8520600" cy="23847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Una lista doble con elementos puede contener de 1 a </a:t>
            </a:r>
            <a:r>
              <a:rPr i="1" lang="en-US">
                <a:solidFill>
                  <a:schemeClr val="dk1"/>
                </a:solidFill>
              </a:rPr>
              <a:t>n</a:t>
            </a:r>
            <a:r>
              <a:rPr lang="en-US">
                <a:solidFill>
                  <a:schemeClr val="dk1"/>
                </a:solidFill>
              </a:rPr>
              <a:t> elementos, en tal caso, la referencia al inicio (</a:t>
            </a:r>
            <a:r>
              <a:rPr i="1" lang="en-US">
                <a:solidFill>
                  <a:schemeClr val="dk1"/>
                </a:solidFill>
              </a:rPr>
              <a:t>HEAD</a:t>
            </a:r>
            <a:r>
              <a:rPr lang="en-US">
                <a:solidFill>
                  <a:schemeClr val="dk1"/>
                </a:solidFill>
              </a:rPr>
              <a:t>) apunta al primer elemento de la lista. Es posible recorrer la lista a través de la referencia siguiente (</a:t>
            </a:r>
            <a:r>
              <a:rPr i="1" lang="en-US">
                <a:solidFill>
                  <a:schemeClr val="dk1"/>
                </a:solidFill>
              </a:rPr>
              <a:t>NEXT</a:t>
            </a:r>
            <a:r>
              <a:rPr lang="en-US">
                <a:solidFill>
                  <a:schemeClr val="dk1"/>
                </a:solidFill>
              </a:rPr>
              <a:t>) de cada nodo </a:t>
            </a:r>
            <a:r>
              <a:rPr b="1" lang="en-US">
                <a:solidFill>
                  <a:schemeClr val="dk1"/>
                </a:solidFill>
              </a:rPr>
              <a:t>hasta llegar al que apunta a nulo</a:t>
            </a:r>
            <a:r>
              <a:rPr lang="en-US">
                <a:solidFill>
                  <a:schemeClr val="dk1"/>
                </a:solidFill>
              </a:rPr>
              <a:t>, el cuál será el último elemento. Así mismo, </a:t>
            </a:r>
            <a:r>
              <a:rPr b="1" lang="en-US">
                <a:solidFill>
                  <a:schemeClr val="dk1"/>
                </a:solidFill>
              </a:rPr>
              <a:t>si se posee</a:t>
            </a:r>
            <a:r>
              <a:rPr lang="en-US">
                <a:solidFill>
                  <a:schemeClr val="dk1"/>
                </a:solidFill>
              </a:rPr>
              <a:t> una referencia al final de la lista (</a:t>
            </a:r>
            <a:r>
              <a:rPr i="1" lang="en-US">
                <a:solidFill>
                  <a:schemeClr val="dk1"/>
                </a:solidFill>
              </a:rPr>
              <a:t>TAIL</a:t>
            </a:r>
            <a:r>
              <a:rPr lang="en-US">
                <a:solidFill>
                  <a:schemeClr val="dk1"/>
                </a:solidFill>
              </a:rPr>
              <a:t>), es posible recorrer la lisa a través de la referencia anterior (</a:t>
            </a:r>
            <a:r>
              <a:rPr i="1" lang="en-US">
                <a:solidFill>
                  <a:schemeClr val="dk1"/>
                </a:solidFill>
              </a:rPr>
              <a:t>PREV</a:t>
            </a:r>
            <a:r>
              <a:rPr lang="en-US">
                <a:solidFill>
                  <a:schemeClr val="dk1"/>
                </a:solidFill>
              </a:rPr>
              <a:t>) de cada nodo hasta llegar al que apunta a nulo, el cual será el primer elemento. Por lo tanto, dentro de una lista doble con elementos sí es posible buscar una llave </a:t>
            </a:r>
            <a:r>
              <a:rPr i="1" lang="en-US">
                <a:solidFill>
                  <a:schemeClr val="dk1"/>
                </a:solidFill>
              </a:rPr>
              <a:t>K</a:t>
            </a:r>
            <a:r>
              <a:rPr lang="en-US">
                <a:solidFill>
                  <a:schemeClr val="dk1"/>
                </a:solidFill>
              </a:rPr>
              <a:t>.</a:t>
            </a:r>
            <a:endParaRPr>
              <a:solidFill>
                <a:schemeClr val="dk1"/>
              </a:solidFill>
            </a:endParaRPr>
          </a:p>
        </p:txBody>
      </p:sp>
      <p:pic>
        <p:nvPicPr>
          <p:cNvPr id="110" name="Google Shape;110;p20"/>
          <p:cNvPicPr preferRelativeResize="0"/>
          <p:nvPr/>
        </p:nvPicPr>
        <p:blipFill>
          <a:blip r:embed="rId3">
            <a:alphaModFix/>
          </a:blip>
          <a:stretch>
            <a:fillRect/>
          </a:stretch>
        </p:blipFill>
        <p:spPr>
          <a:xfrm>
            <a:off x="1223450" y="3613251"/>
            <a:ext cx="6697100" cy="13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Proxima Nova"/>
              <a:buNone/>
            </a:pPr>
            <a:r>
              <a:rPr lang="en-US"/>
              <a:t>Lista doble - Insertar</a:t>
            </a:r>
            <a:endParaRPr/>
          </a:p>
        </p:txBody>
      </p:sp>
      <p:sp>
        <p:nvSpPr>
          <p:cNvPr id="116" name="Google Shape;116;p21"/>
          <p:cNvSpPr txBox="1"/>
          <p:nvPr>
            <p:ph idx="1" type="body"/>
          </p:nvPr>
        </p:nvSpPr>
        <p:spPr>
          <a:xfrm>
            <a:off x="311700" y="1152475"/>
            <a:ext cx="8520600" cy="17193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US">
                <a:solidFill>
                  <a:schemeClr val="dk1"/>
                </a:solidFill>
              </a:rPr>
              <a:t>Dado un nodo </a:t>
            </a:r>
            <a:r>
              <a:rPr i="1" lang="en-US">
                <a:solidFill>
                  <a:schemeClr val="dk1"/>
                </a:solidFill>
              </a:rPr>
              <a:t>x</a:t>
            </a:r>
            <a:r>
              <a:rPr lang="en-US">
                <a:solidFill>
                  <a:schemeClr val="dk1"/>
                </a:solidFill>
              </a:rPr>
              <a:t> que contenga una llave </a:t>
            </a:r>
            <a:r>
              <a:rPr i="1" lang="en-US">
                <a:solidFill>
                  <a:schemeClr val="dk1"/>
                </a:solidFill>
              </a:rPr>
              <a:t>K</a:t>
            </a:r>
            <a:r>
              <a:rPr lang="en-US">
                <a:solidFill>
                  <a:schemeClr val="dk1"/>
                </a:solidFill>
              </a:rPr>
              <a:t> previamente establecida, el método </a:t>
            </a:r>
            <a:r>
              <a:rPr b="1" lang="en-US">
                <a:solidFill>
                  <a:schemeClr val="dk1"/>
                </a:solidFill>
              </a:rPr>
              <a:t>INSERTAR</a:t>
            </a:r>
            <a:r>
              <a:rPr lang="en-US">
                <a:solidFill>
                  <a:schemeClr val="dk1"/>
                </a:solidFill>
              </a:rPr>
              <a:t> agrega el elemento </a:t>
            </a:r>
            <a:r>
              <a:rPr i="1" lang="en-US">
                <a:solidFill>
                  <a:schemeClr val="dk1"/>
                </a:solidFill>
              </a:rPr>
              <a:t>x</a:t>
            </a:r>
            <a:r>
              <a:rPr lang="en-US">
                <a:solidFill>
                  <a:schemeClr val="dk1"/>
                </a:solidFill>
              </a:rPr>
              <a:t> </a:t>
            </a:r>
            <a:r>
              <a:rPr b="1" lang="en-US">
                <a:solidFill>
                  <a:schemeClr val="dk1"/>
                </a:solidFill>
              </a:rPr>
              <a:t>al inicio de la lista</a:t>
            </a:r>
            <a:r>
              <a:rPr lang="en-US">
                <a:solidFill>
                  <a:schemeClr val="dk1"/>
                </a:solidFill>
              </a:rPr>
              <a:t>.</a:t>
            </a:r>
            <a:endParaRPr>
              <a:solidFill>
                <a:schemeClr val="dk1"/>
              </a:solidFill>
            </a:endParaRPr>
          </a:p>
          <a:p>
            <a:pPr indent="457200" lvl="0" marL="0" rtl="0" algn="just">
              <a:lnSpc>
                <a:spcPct val="100000"/>
              </a:lnSpc>
              <a:spcBef>
                <a:spcPts val="0"/>
              </a:spcBef>
              <a:spcAft>
                <a:spcPts val="0"/>
              </a:spcAft>
              <a:buNone/>
            </a:pPr>
            <a:r>
              <a:rPr lang="en-US">
                <a:solidFill>
                  <a:schemeClr val="dk1"/>
                </a:solidFill>
              </a:rPr>
              <a:t>Es posible insertar elementos tanto en una lista doble vacía como en una lista doble con elementos. Cuando se inserta un nuevo elemento en una lista doblemente ligada vacía la referencia al inicio de la lista (</a:t>
            </a:r>
            <a:r>
              <a:rPr i="1" lang="en-US">
                <a:solidFill>
                  <a:schemeClr val="dk1"/>
                </a:solidFill>
              </a:rPr>
              <a:t>HEAD</a:t>
            </a:r>
            <a:r>
              <a:rPr lang="en-US">
                <a:solidFill>
                  <a:schemeClr val="dk1"/>
                </a:solidFill>
              </a:rPr>
              <a:t>) apunta al nodo insertado.</a:t>
            </a:r>
            <a:endParaRPr>
              <a:solidFill>
                <a:schemeClr val="dk1"/>
              </a:solidFill>
            </a:endParaRPr>
          </a:p>
        </p:txBody>
      </p:sp>
      <p:pic>
        <p:nvPicPr>
          <p:cNvPr id="117" name="Google Shape;117;p21"/>
          <p:cNvPicPr preferRelativeResize="0"/>
          <p:nvPr/>
        </p:nvPicPr>
        <p:blipFill>
          <a:blip r:embed="rId3">
            <a:alphaModFix/>
          </a:blip>
          <a:stretch>
            <a:fillRect/>
          </a:stretch>
        </p:blipFill>
        <p:spPr>
          <a:xfrm>
            <a:off x="1656275" y="2968725"/>
            <a:ext cx="5831438" cy="2004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