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Montserrat" panose="00000500000000000000" pitchFamily="2" charset="0"/>
      <p:regular r:id="rId38"/>
      <p:bold r:id="rId39"/>
      <p:italic r:id="rId40"/>
      <p:boldItalic r:id="rId41"/>
    </p:embeddedFont>
    <p:embeddedFont>
      <p:font typeface="Proxima Nova"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fbdaed15_1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36fbdaed15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6fbdaed15_1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36fbdaed15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6fbdaed15_1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6fbdaed15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6fbdaed15_1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6fbdaed15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6fbdaed15_1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36fbdaed15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6fbdaed15_1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6fbdaed15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6fbdaed15_1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6fbdaed15_1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6fbdaed15_1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6fbdaed15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fbdaed15_1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6fbdaed15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6fbdaed15_1_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36fbdaed15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243e4a47d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243e4a47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6fbdaed15_1_10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36fbdaed15_1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fbdaed15_2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6fbdaed15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fbdaed15_2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6fbdaed15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6fbdaed15_2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6fbdaed15_2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6fbdaed15_2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6fbdaed15_2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fbdaed15_2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6fbdaed15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fbdaed15_2_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6fbdaed15_2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6fbdaed15_2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6fbdaed15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6fbdaed15_2_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36fbdaed15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6fbdaed15_2_9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6fbdaed15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ca174892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64ca17489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6fbdaed15_2_1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6fbdaed15_2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fbdaed15_2_1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6fbdaed15_2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6fbdaed15_2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36fbdaed15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6fbdaed15_2_1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6fbdaed15_2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6fbdaed15_2_1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36fbdaed15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fbdaed15_2_1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6fbdaed15_2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f5e3630d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36f5e3630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f5e3630d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6f5e363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6f5e3630d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6f5e3630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f5e3630d_0_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6f5e3630d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f5e3630d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6f5e3630d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fbdaed15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6fbdaed1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9pPr>
          </a:lstStyle>
          <a:p>
            <a:endParaRPr/>
          </a:p>
        </p:txBody>
      </p:sp>
      <p:sp>
        <p:nvSpPr>
          <p:cNvPr id="51" name="Google Shape;51;p1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ctr"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endParaRPr/>
          </a:p>
        </p:txBody>
      </p:sp>
      <p:sp>
        <p:nvSpPr>
          <p:cNvPr id="23" name="Google Shape;23;p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R="0" lvl="1"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2pPr>
            <a:lvl3pPr marR="0" lvl="2"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3pPr>
            <a:lvl4pPr marR="0" lvl="3"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4pPr>
            <a:lvl5pPr marR="0" lvl="4"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5pPr>
            <a:lvl6pPr marR="0" lvl="5"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6pPr>
            <a:lvl7pPr marR="0" lvl="6"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7pPr>
            <a:lvl8pPr marR="0" lvl="7"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8pPr>
            <a:lvl9pPr marR="0" lvl="8"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9pPr>
          </a:lstStyle>
          <a:p>
            <a:endParaRPr/>
          </a:p>
        </p:txBody>
      </p:sp>
      <p:sp>
        <p:nvSpPr>
          <p:cNvPr id="24" name="Google Shape;24;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29" name="Google Shape;29;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33" name="Google Shape;33;p6"/>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9pPr>
          </a:lstStyle>
          <a:p>
            <a:endParaRPr/>
          </a:p>
        </p:txBody>
      </p:sp>
      <p:sp>
        <p:nvSpPr>
          <p:cNvPr id="40" name="Google Shape;4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Proxima Nova"/>
              <a:buNone/>
            </a:pPr>
            <a:r>
              <a:rPr lang="en-US" sz="4800" b="0" i="0" u="none" strike="noStrike" cap="none">
                <a:solidFill>
                  <a:schemeClr val="lt1"/>
                </a:solidFill>
                <a:latin typeface="Montserrat"/>
                <a:ea typeface="Montserrat"/>
                <a:cs typeface="Montserrat"/>
                <a:sym typeface="Montserrat"/>
              </a:rPr>
              <a:t>ESTRUCTURA DE DATOS Y ALGORITMOS I</a:t>
            </a:r>
            <a:endParaRPr sz="4800" b="0" i="0" u="none" strike="noStrike" cap="none">
              <a:solidFill>
                <a:schemeClr val="lt1"/>
              </a:solidFill>
              <a:latin typeface="Montserrat"/>
              <a:ea typeface="Montserrat"/>
              <a:cs typeface="Montserrat"/>
              <a:sym typeface="Montserrat"/>
            </a:endParaRPr>
          </a:p>
        </p:txBody>
      </p:sp>
      <p:sp>
        <p:nvSpPr>
          <p:cNvPr id="60" name="Google Shape;60;p13"/>
          <p:cNvSpPr txBox="1">
            <a:spLocks noGrp="1"/>
          </p:cNvSpPr>
          <p:nvPr>
            <p:ph type="subTitle" idx="1"/>
          </p:nvPr>
        </p:nvSpPr>
        <p:spPr>
          <a:xfrm>
            <a:off x="349550" y="3182325"/>
            <a:ext cx="8401800" cy="897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lt1"/>
              </a:buClr>
              <a:buSzPts val="2400"/>
              <a:buFont typeface="Proxima Nova"/>
              <a:buNone/>
            </a:pPr>
            <a:r>
              <a:rPr lang="en-US"/>
              <a:t>Python 3</a:t>
            </a:r>
            <a:endParaRPr sz="24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Operadores</a:t>
            </a:r>
            <a:endParaRPr/>
          </a:p>
        </p:txBody>
      </p:sp>
      <p:sp>
        <p:nvSpPr>
          <p:cNvPr id="115" name="Google Shape;115;p22"/>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#Aritméticos:  +, -, *, /</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#Para el exponente se  puede utilizar asterisco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print( 1 + 5 )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6</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print( 6 * 3 )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18</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print( 10 - 4 )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6</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print( 100 / 50 )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print( 10 % 2 )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((20 * 3) + (10 +1)) / 10 )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7.1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print( 2**2 )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4</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#Booleanos: and, not, or</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1689B5"/>
                </a:solidFill>
                <a:latin typeface="Courier New"/>
                <a:ea typeface="Courier New"/>
                <a:cs typeface="Courier New"/>
                <a:sym typeface="Courier New"/>
              </a:rPr>
              <a:t>#False and True</a:t>
            </a:r>
            <a:endParaRPr sz="1600" b="1">
              <a:solidFill>
                <a:srgbClr val="1689B5"/>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Operadores</a:t>
            </a:r>
            <a:endParaRPr/>
          </a:p>
        </p:txBody>
      </p:sp>
      <p:sp>
        <p:nvSpPr>
          <p:cNvPr id="121" name="Google Shape;121;p23"/>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#Comparación: &gt;, &lt;, &gt;=, &lt;=, ==, !=</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(7 &lt; 5)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False</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(7 &gt; 5)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True</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((11 * 3)+2 == 36 - 1)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True</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((11 * 3)+2 &gt;= 36)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False</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 ("curso" != "CuRsO")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True</a:t>
            </a:r>
            <a:endParaRPr sz="1600" b="1">
              <a:solidFill>
                <a:srgbClr val="1689B5"/>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Listas</a:t>
            </a:r>
            <a:endParaRPr/>
          </a:p>
        </p:txBody>
      </p:sp>
      <p:sp>
        <p:nvSpPr>
          <p:cNvPr id="127" name="Google Shape;127;p24"/>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457200" lvl="0" indent="-368300" algn="just" rtl="0">
              <a:spcBef>
                <a:spcPts val="1600"/>
              </a:spcBef>
              <a:spcAft>
                <a:spcPts val="0"/>
              </a:spcAft>
              <a:buClr>
                <a:schemeClr val="accent2"/>
              </a:buClr>
              <a:buSzPts val="2200"/>
              <a:buChar char="-"/>
            </a:pPr>
            <a:r>
              <a:rPr lang="en-US" sz="2200">
                <a:solidFill>
                  <a:schemeClr val="accent2"/>
                </a:solidFill>
              </a:rPr>
              <a:t>Básicamente son valores que están separados por comas dentro de corchetes.</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Está compuesta por cualquier cantidad y/o tipo de datos, ya sean cadenas, caracteres, números e inclusive otras listas.</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Se puede acceder a las listas por medio de índices, estos índices comienzan desde 0 hasta el número de elementos menos 1.</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Las listas son mutables.</a:t>
            </a:r>
            <a:endParaRPr sz="22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Listas</a:t>
            </a:r>
            <a:endParaRPr/>
          </a:p>
        </p:txBody>
      </p:sp>
      <p:sp>
        <p:nvSpPr>
          <p:cNvPr id="133" name="Google Shape;133;p25"/>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#Declaración de una lista simple</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lista_diasDelMes=[31,28,31,30,31,30,31,31,30,31,30,31]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(lista_diasDelMes)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[31, 28, 31, 30, 31, 30, 31, 31, 30, 31, 30, 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(lista_diasDelMes[0])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(lista_diasDelMes[6])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 (lista_diasDelMes[11])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31</a:t>
            </a:r>
            <a:endParaRPr sz="1600" b="1">
              <a:solidFill>
                <a:srgbClr val="BF9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Listas</a:t>
            </a:r>
            <a:endParaRPr/>
          </a:p>
        </p:txBody>
      </p:sp>
      <p:sp>
        <p:nvSpPr>
          <p:cNvPr id="139" name="Google Shape;139;p26"/>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#Declaración de listas anidadas</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lista_numeros=[['cero', 0],['uno',1, 'UNO'], ['dos',2], ['tres', 3], ['cuatro',4], ['X',5]]</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(lista_numeros)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[['cero', 0], ['uno', 1, 'UNO'], ['dos', 2], ['tres', 3], ['cuatro', 4], ['X', 5]]</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(lista_numeros[0])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['cero', 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(lista_numeros[1])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['uno', 1, 'UNO']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(lista_numeros[2][0])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dos</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(lista_numeros[2][1])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2</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#Cambiando el valor de uno de los elementos de la lista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lista_numeros[5][0] = "cinco"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 (lista_numeros[5])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['cinco', 5]</a:t>
            </a:r>
            <a:endParaRPr sz="1600" b="1">
              <a:solidFill>
                <a:srgbClr val="BF9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Tuplas</a:t>
            </a:r>
            <a:endParaRPr/>
          </a:p>
        </p:txBody>
      </p:sp>
      <p:sp>
        <p:nvSpPr>
          <p:cNvPr id="145" name="Google Shape;145;p27"/>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457200" lvl="0" indent="-368300" algn="just" rtl="0">
              <a:spcBef>
                <a:spcPts val="1600"/>
              </a:spcBef>
              <a:spcAft>
                <a:spcPts val="0"/>
              </a:spcAft>
              <a:buClr>
                <a:schemeClr val="accent2"/>
              </a:buClr>
              <a:buSzPts val="2200"/>
              <a:buChar char="-"/>
            </a:pPr>
            <a:r>
              <a:rPr lang="en-US" sz="2200">
                <a:solidFill>
                  <a:schemeClr val="accent2"/>
                </a:solidFill>
              </a:rPr>
              <a:t>Son parecidas a las listas, valores separados por una coma.</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Comparadas con las listas, las tuplas no son mutables.</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Se pueden aplicar las mismas operaciones que en las listas y su ventaja es que consumen menos memoria de almacenamiento.</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Se crean, ya sea utilizando paréntesis o simplemente separando los valores por comas.</a:t>
            </a:r>
            <a:endParaRPr sz="22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Tuplas</a:t>
            </a:r>
            <a:endParaRPr/>
          </a:p>
        </p:txBody>
      </p:sp>
      <p:sp>
        <p:nvSpPr>
          <p:cNvPr id="151" name="Google Shape;151;p28"/>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#Declaración de una tupla</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tupla_diasDelMes=(31,28,31,30,31,30,31,31,30,31,30,31)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(tupla_diasDelMes)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(31, 28, 31, 30, 31, 30, 31, 31, 30, 31, 30, 31)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(tupla_diasDelMes[0])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(tupla_diasDelMes[3])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30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 (tupla_diasDelMes[1])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28</a:t>
            </a:r>
            <a:endParaRPr sz="1600" b="1">
              <a:solidFill>
                <a:srgbClr val="BF9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Tuplas</a:t>
            </a:r>
            <a:endParaRPr/>
          </a:p>
        </p:txBody>
      </p:sp>
      <p:sp>
        <p:nvSpPr>
          <p:cNvPr id="157" name="Google Shape;157;p29"/>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#Declaración de tuplas anidadas</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tupla_numeros=(('cero', 0),('uno',1, 'UNO'), ('dos',2), ('tres', 3), ('cuatro',4), ('X',5))</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(('cero', 0), ('uno', 1, 'UNO'), ('dos', 2), ('tres', 3), ('cuatro', 4), ('X', 5))</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('cero', 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('uno', 1, 'UNO')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(tupla_numeros[2][0])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dos</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(tupla_numeros[2][1])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(tupla_numeros[1][0])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uno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(tupla_numeros[1][1])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(tupla_numeros[1][2])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UNO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endParaRPr sz="1600" b="1">
              <a:solidFill>
                <a:srgbClr val="BF9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Tuplas</a:t>
            </a:r>
            <a:endParaRPr/>
          </a:p>
        </p:txBody>
      </p:sp>
      <p:sp>
        <p:nvSpPr>
          <p:cNvPr id="163" name="Google Shape;163;p30"/>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#Probando la mutabilidad de las listas </a:t>
            </a:r>
            <a:r>
              <a:rPr lang="en-US" sz="1600" b="1" i="1">
                <a:solidFill>
                  <a:srgbClr val="1689B5"/>
                </a:solidFill>
                <a:latin typeface="Courier New"/>
                <a:ea typeface="Courier New"/>
                <a:cs typeface="Courier New"/>
                <a:sym typeface="Courier New"/>
              </a:rPr>
              <a:t>VS</a:t>
            </a:r>
            <a:r>
              <a:rPr lang="en-US" sz="1600" b="1">
                <a:solidFill>
                  <a:srgbClr val="1689B5"/>
                </a:solidFill>
                <a:latin typeface="Courier New"/>
                <a:ea typeface="Courier New"/>
                <a:cs typeface="Courier New"/>
                <a:sym typeface="Courier New"/>
              </a:rPr>
              <a:t> la no mutabilidad de las tuplas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print("actual: {}".format(lista_diasDelMes[0]))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actual: 31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lista_diasDelMes[0] = 50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print("cambiado: {}".format(lista_diasDelMes[0]))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cambiado: 50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tupla_diasDelMes[0] = 50</a:t>
            </a:r>
            <a:r>
              <a:rPr lang="en-US" sz="1600" b="1">
                <a:solidFill>
                  <a:srgbClr val="1689B5"/>
                </a:solidFill>
                <a:latin typeface="Courier New"/>
                <a:ea typeface="Courier New"/>
                <a:cs typeface="Courier New"/>
                <a:sym typeface="Courier New"/>
              </a:rPr>
              <a:t> # Esta asignación manda un error, ya que no se pueden cambiar los valores de las tuplas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45F06"/>
                </a:solidFill>
                <a:latin typeface="Courier New"/>
                <a:ea typeface="Courier New"/>
                <a:cs typeface="Courier New"/>
                <a:sym typeface="Courier New"/>
              </a:rPr>
              <a:t>TypeError Traceback (most recent call last)</a:t>
            </a:r>
            <a:endParaRPr sz="1600" b="1">
              <a:solidFill>
                <a:srgbClr val="B45F06"/>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45F06"/>
                </a:solidFill>
                <a:latin typeface="Courier New"/>
                <a:ea typeface="Courier New"/>
                <a:cs typeface="Courier New"/>
                <a:sym typeface="Courier New"/>
              </a:rPr>
              <a:t>&lt;ipython-input-21-680222be056b&gt; in &lt;module&gt;()</a:t>
            </a:r>
            <a:endParaRPr sz="1600" b="1">
              <a:solidFill>
                <a:srgbClr val="B45F06"/>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45F06"/>
                </a:solidFill>
                <a:latin typeface="Courier New"/>
                <a:ea typeface="Courier New"/>
                <a:cs typeface="Courier New"/>
                <a:sym typeface="Courier New"/>
              </a:rPr>
              <a:t>      3 lista_diasDelMes[0] = 50</a:t>
            </a:r>
            <a:endParaRPr sz="1600" b="1">
              <a:solidFill>
                <a:srgbClr val="B45F06"/>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45F06"/>
                </a:solidFill>
                <a:latin typeface="Courier New"/>
                <a:ea typeface="Courier New"/>
                <a:cs typeface="Courier New"/>
                <a:sym typeface="Courier New"/>
              </a:rPr>
              <a:t>      4 print("valor cambiado {}".format(lista_diasDelMes[0]))</a:t>
            </a:r>
            <a:endParaRPr sz="1600" b="1">
              <a:solidFill>
                <a:srgbClr val="B45F06"/>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45F06"/>
                </a:solidFill>
                <a:latin typeface="Courier New"/>
                <a:ea typeface="Courier New"/>
                <a:cs typeface="Courier New"/>
                <a:sym typeface="Courier New"/>
              </a:rPr>
              <a:t>----&gt; 5 tupla_diasDelMes[0] = 50</a:t>
            </a:r>
            <a:endParaRPr sz="1600" b="1">
              <a:solidFill>
                <a:srgbClr val="B45F06"/>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45F06"/>
                </a:solidFill>
                <a:latin typeface="Courier New"/>
                <a:ea typeface="Courier New"/>
                <a:cs typeface="Courier New"/>
                <a:sym typeface="Courier New"/>
              </a:rPr>
              <a:t>TypeError: 'tuple' object does not support item assignment</a:t>
            </a:r>
            <a:endParaRPr sz="1600" b="1">
              <a:solidFill>
                <a:srgbClr val="B45F06"/>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Tupla con nombre</a:t>
            </a:r>
            <a:endParaRPr/>
          </a:p>
        </p:txBody>
      </p:sp>
      <p:sp>
        <p:nvSpPr>
          <p:cNvPr id="169" name="Google Shape;169;p31"/>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#Tipo especial de tupla que permite un nombre para describirla.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debe importar la librería para hacer uso de </a:t>
            </a:r>
            <a:r>
              <a:rPr lang="en-US" sz="1600" b="1" i="1">
                <a:solidFill>
                  <a:srgbClr val="1689B5"/>
                </a:solidFill>
                <a:latin typeface="Courier New"/>
                <a:ea typeface="Courier New"/>
                <a:cs typeface="Courier New"/>
                <a:sym typeface="Courier New"/>
              </a:rPr>
              <a:t>namedtuple</a:t>
            </a:r>
            <a:endParaRPr sz="1600" b="1" i="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chemeClr val="accent6"/>
                </a:solidFill>
                <a:latin typeface="Courier New"/>
                <a:ea typeface="Courier New"/>
                <a:cs typeface="Courier New"/>
                <a:sym typeface="Courier New"/>
              </a:rPr>
              <a:t>from collections import namedtuple</a:t>
            </a:r>
            <a:endParaRPr sz="1600" b="1">
              <a:solidFill>
                <a:schemeClr val="accent6"/>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#El primer argumento es el nombre de la tupla, mientras que el segundo argumento son los campos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planeta = namedtuple('planeta', ['nombre', 'numero'])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#planeta es la referencia a la tupla</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crea el planeta 1 y se agregan a la tupla los valores correspondientes a los campos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planeta1 = planeta('Mercurio', 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print(planeta1)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planeta(nombre='Mercurio', numero=1)</a:t>
            </a:r>
            <a:endParaRPr sz="1600" b="1">
              <a:solidFill>
                <a:srgbClr val="BF9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¿Qué es Python?</a:t>
            </a:r>
            <a:endParaRPr/>
          </a:p>
        </p:txBody>
      </p:sp>
      <p:sp>
        <p:nvSpPr>
          <p:cNvPr id="67" name="Google Shape;67;p14"/>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457200" algn="just" rtl="0">
              <a:spcBef>
                <a:spcPts val="1600"/>
              </a:spcBef>
              <a:spcAft>
                <a:spcPts val="1600"/>
              </a:spcAft>
              <a:buClr>
                <a:srgbClr val="000000"/>
              </a:buClr>
              <a:buSzPts val="1100"/>
              <a:buFont typeface="Arial"/>
              <a:buNone/>
            </a:pPr>
            <a:r>
              <a:rPr lang="en-US" sz="2000">
                <a:solidFill>
                  <a:schemeClr val="accent2"/>
                </a:solidFill>
              </a:rPr>
              <a:t>Python es un </a:t>
            </a:r>
            <a:r>
              <a:rPr lang="en-US" sz="2000" b="1">
                <a:solidFill>
                  <a:schemeClr val="accent2"/>
                </a:solidFill>
              </a:rPr>
              <a:t>lenguaje</a:t>
            </a:r>
            <a:r>
              <a:rPr lang="en-US" sz="2000">
                <a:solidFill>
                  <a:schemeClr val="accent2"/>
                </a:solidFill>
              </a:rPr>
              <a:t> de programación </a:t>
            </a:r>
            <a:r>
              <a:rPr lang="en-US" sz="2000" b="1">
                <a:solidFill>
                  <a:schemeClr val="accent2"/>
                </a:solidFill>
              </a:rPr>
              <a:t>interpretado, interactivo y orientado a objetos</a:t>
            </a:r>
            <a:r>
              <a:rPr lang="en-US" sz="2000">
                <a:solidFill>
                  <a:schemeClr val="accent2"/>
                </a:solidFill>
              </a:rPr>
              <a:t>. Incorpora módulos, excepciones, </a:t>
            </a:r>
            <a:r>
              <a:rPr lang="en-US" sz="2000" b="1">
                <a:solidFill>
                  <a:schemeClr val="accent2"/>
                </a:solidFill>
              </a:rPr>
              <a:t>tipado dinámico</a:t>
            </a:r>
            <a:r>
              <a:rPr lang="en-US" sz="2000">
                <a:solidFill>
                  <a:schemeClr val="accent2"/>
                </a:solidFill>
              </a:rPr>
              <a:t> (tipos de datos dinámicos) y clases de muy alto nivel. Python combina una potencia notable con una sintaxis muy clara. Tiene interfaces para muchas llamadas y bibliotecas del sistema, así como para varios sistemas de ventanas, y es extensible en C o C ++. También se puede usar como un lenguaje de extensión para aplicaciones que necesitan una interfaz programable. Finalmente, Python es portátil: se ejecuta en muchas variantes de Unix, en la Mac y en Windows 2000 y versiones posteriores.</a:t>
            </a:r>
            <a:endParaRPr sz="20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Tupla con nombre</a:t>
            </a:r>
            <a:endParaRPr/>
          </a:p>
        </p:txBody>
      </p:sp>
      <p:sp>
        <p:nvSpPr>
          <p:cNvPr id="175" name="Google Shape;175;p32"/>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#Se crea el planeta 2</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planeta2 = planeta('Venus', 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imprimen los valores de los campos. Usando la referencia se llama a cada uno de sus campos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print(planeta1.nombre, planeta1.numero)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Mercurio 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obtienen los valores por el orden de los campos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print(planeta2[0], planeta2[1])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Venus 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print('Campos de la tupla: {}'.format(planeta1._fields))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Campos de la tupla: ('nombre', 'numero')</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#Al igual que las tuplas, éstas no son mutables, si se trata de cambiar el contenido, se genera un error</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planeta1.nombre = 'Tierra'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AttributeError: can't set attribute</a:t>
            </a:r>
            <a:endParaRPr sz="1600" b="1">
              <a:solidFill>
                <a:srgbClr val="BF90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Diccionarios</a:t>
            </a:r>
            <a:endParaRPr/>
          </a:p>
        </p:txBody>
      </p:sp>
      <p:sp>
        <p:nvSpPr>
          <p:cNvPr id="181" name="Google Shape;181;p33"/>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457200" lvl="0" indent="-368300" algn="just" rtl="0">
              <a:spcBef>
                <a:spcPts val="1600"/>
              </a:spcBef>
              <a:spcAft>
                <a:spcPts val="0"/>
              </a:spcAft>
              <a:buClr>
                <a:schemeClr val="accent2"/>
              </a:buClr>
              <a:buSzPts val="2200"/>
              <a:buChar char="-"/>
            </a:pPr>
            <a:r>
              <a:rPr lang="en-US" sz="2200">
                <a:solidFill>
                  <a:schemeClr val="accent2"/>
                </a:solidFill>
              </a:rPr>
              <a:t>Un diccionario se crea usando </a:t>
            </a:r>
            <a:r>
              <a:rPr lang="en-US" sz="2200" b="1">
                <a:solidFill>
                  <a:schemeClr val="accent2"/>
                </a:solidFill>
              </a:rPr>
              <a:t>{ }</a:t>
            </a:r>
            <a:r>
              <a:rPr lang="en-US" sz="2200">
                <a:solidFill>
                  <a:schemeClr val="accent2"/>
                </a:solidFill>
              </a:rPr>
              <a:t> y consta de dos partes: llave y valor.</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Las llaves son inmutables, deben de tener un solo tipo de dato, una cadena o número. Una vez que es creado, no se puede cambiar su tipo.</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Mientras que el valor puede ser de cualquier tipo y se puede cambiar con el tiempo.</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Los elementos en un diccionario no están ordenados.</a:t>
            </a:r>
            <a:endParaRPr sz="2200">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Diccionarios</a:t>
            </a:r>
            <a:endParaRPr/>
          </a:p>
        </p:txBody>
      </p:sp>
      <p:sp>
        <p:nvSpPr>
          <p:cNvPr id="187" name="Google Shape;187;p34"/>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#Creando un diccionario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 = { 'hidrogeno': 1, 'helio': 2, 'carbon': 6 }</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#Al momento de la impresión, pueden aparecer en diferente orden del introducido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{'hidrogeno': 1, 'helio': 2, 'carbon': 6}</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(elementos['hidrogeno'])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1</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pueden agregar elementos al diccionario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elementos['litio'] = 3</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elementos['nitrogeno'] = 8</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 (elementos)</a:t>
            </a:r>
            <a:r>
              <a:rPr lang="en-US" sz="1600" b="1">
                <a:solidFill>
                  <a:srgbClr val="38761D"/>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{'litio': 3, 'hidrogeno': 1, 'helio': 2, 'carbon': 6, 'nitrogeno': 8}</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Diccionarios</a:t>
            </a:r>
            <a:endParaRPr/>
          </a:p>
        </p:txBody>
      </p:sp>
      <p:sp>
        <p:nvSpPr>
          <p:cNvPr id="193" name="Google Shape;193;p35"/>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#Creando un nuevo diccionario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elementos2 = {}</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elementos2['H'] = {'name': 'Hydrogen', 'number': 1, 'weight': 1.00794}</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elementos2['He'] = {'name': 'Helium', 'number': 2, 'weight': 4.002602}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 (elementos2)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 {'number': 1, 'weight': 1.00794, 'name': 'Hydrogen'}, 'He': {'number': 2, 'weight': 4.002602, 'name': 'Helium'}}</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Diccionarios</a:t>
            </a:r>
            <a:endParaRPr/>
          </a:p>
        </p:txBody>
      </p:sp>
      <p:sp>
        <p:nvSpPr>
          <p:cNvPr id="199" name="Google Shape;199;p36"/>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#Imprimiendo los datos de un elemento del diccionario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(elementos2['H'])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{'number': 1, 'weight': 1.00794, 'name': 'Hydrogen'}</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(elementos2['H']['name'])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Hydrogen</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(elementos2['H']['number'])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elementos2['H']['weight'] = 4.30 </a:t>
            </a:r>
            <a:r>
              <a:rPr lang="en-US" sz="1600" b="1">
                <a:solidFill>
                  <a:srgbClr val="1689B5"/>
                </a:solidFill>
                <a:latin typeface="Courier New"/>
                <a:ea typeface="Courier New"/>
                <a:cs typeface="Courier New"/>
                <a:sym typeface="Courier New"/>
              </a:rPr>
              <a:t>#Cambiando el valor de un elemento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(elementos2['H']['weight'])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4.3</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#Agregando elementos a una llave</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elementos2['H'].update({'gas noble':True})</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(elementos2['H'])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{'number': 1, 'gas noble': True, 'weight': 4.3, 'name': 'Hydrogen'}</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500"/>
              </a:spcAft>
              <a:buNone/>
            </a:pPr>
            <a:endParaRPr sz="1600" b="1">
              <a:solidFill>
                <a:srgbClr val="38761D"/>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Diccionarios</a:t>
            </a:r>
            <a:endParaRPr/>
          </a:p>
        </p:txBody>
      </p:sp>
      <p:sp>
        <p:nvSpPr>
          <p:cNvPr id="205" name="Google Shape;205;p37"/>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#Muestra todos los elementos del diccionario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(elementos2.items())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dict_items([('H', {'number': 1, 'gas noble': True, 'weight': 4.3, 'name': 'Hydrogen'}), ('He', {'number': 2, 'weight': 4.002602, 'name': 'Helium'})])</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#Muestra todas las llaves del diccionario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(elementos2.keys())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dict_keys(['H', 'He'])</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500"/>
              </a:spcAft>
              <a:buNone/>
            </a:pPr>
            <a:endParaRPr sz="1600" b="1">
              <a:solidFill>
                <a:srgbClr val="38761D"/>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Funciones</a:t>
            </a:r>
            <a:endParaRPr/>
          </a:p>
        </p:txBody>
      </p:sp>
      <p:sp>
        <p:nvSpPr>
          <p:cNvPr id="211" name="Google Shape;211;p38"/>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457200" lvl="0" indent="-368300" algn="just" rtl="0">
              <a:spcBef>
                <a:spcPts val="1600"/>
              </a:spcBef>
              <a:spcAft>
                <a:spcPts val="0"/>
              </a:spcAft>
              <a:buClr>
                <a:schemeClr val="accent2"/>
              </a:buClr>
              <a:buSzPts val="2200"/>
              <a:buChar char="-"/>
            </a:pPr>
            <a:r>
              <a:rPr lang="en-US" sz="2200">
                <a:solidFill>
                  <a:schemeClr val="accent2"/>
                </a:solidFill>
              </a:rPr>
              <a:t>Una función o procedimiento sirve para empaquetar código que sirve para ser reutilizado.</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Se puede usar ese mismo código con diferentes entradas y obtener resultados o comportamiento de acuerdo con esos datos.</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Las funciones pueden recibir </a:t>
            </a:r>
            <a:r>
              <a:rPr lang="en-US" sz="2200" i="1">
                <a:solidFill>
                  <a:schemeClr val="accent2"/>
                </a:solidFill>
              </a:rPr>
              <a:t>n</a:t>
            </a:r>
            <a:r>
              <a:rPr lang="en-US" sz="2200">
                <a:solidFill>
                  <a:schemeClr val="accent2"/>
                </a:solidFill>
              </a:rPr>
              <a:t> número de parámetros, no se necesita indicar el tipo.</a:t>
            </a:r>
            <a:endParaRPr sz="2200">
              <a:solidFill>
                <a:schemeClr val="accent2"/>
              </a:solidFill>
            </a:endParaRPr>
          </a:p>
          <a:p>
            <a:pPr marL="457200" lvl="0" indent="-368300" algn="just" rtl="0">
              <a:spcBef>
                <a:spcPts val="0"/>
              </a:spcBef>
              <a:spcAft>
                <a:spcPts val="0"/>
              </a:spcAft>
              <a:buClr>
                <a:schemeClr val="accent2"/>
              </a:buClr>
              <a:buSzPts val="2200"/>
              <a:buChar char="-"/>
            </a:pPr>
            <a:r>
              <a:rPr lang="en-US" sz="2200">
                <a:solidFill>
                  <a:schemeClr val="accent2"/>
                </a:solidFill>
              </a:rPr>
              <a:t>Una función puede regresar más de un valor.</a:t>
            </a:r>
            <a:endParaRPr sz="220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Funciones</a:t>
            </a:r>
            <a:endParaRPr/>
          </a:p>
        </p:txBody>
      </p:sp>
      <p:sp>
        <p:nvSpPr>
          <p:cNvPr id="217" name="Google Shape;217;p39"/>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#Imprimiendo los datos de un elemento del diccionario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imprime_nombre(nombre):</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print("hola " + nombre)  </a:t>
            </a:r>
            <a:r>
              <a:rPr lang="en-US" sz="1600" b="1">
                <a:solidFill>
                  <a:srgbClr val="1689B5"/>
                </a:solidFill>
                <a:latin typeface="Courier New"/>
                <a:ea typeface="Courier New"/>
                <a:cs typeface="Courier New"/>
                <a:sym typeface="Courier New"/>
              </a:rPr>
              <a:t>#Cadenas se pueden concatenar con el </a:t>
            </a:r>
            <a:r>
              <a:rPr lang="en-US" sz="1600" b="1" i="1">
                <a:solidFill>
                  <a:srgbClr val="1689B5"/>
                </a:solidFill>
                <a:latin typeface="Courier New"/>
                <a:ea typeface="Courier New"/>
                <a:cs typeface="Courier New"/>
                <a:sym typeface="Courier New"/>
              </a:rPr>
              <a:t>+</a:t>
            </a:r>
            <a:endParaRPr sz="1600" b="1" i="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#Llamada a la función</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imprime_nombre("JJ")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hola JJ</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#Definiendo una función que regresa el cuadrado de un número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cuadrado(x):</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return x**2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a:t>
            </a:r>
            <a:r>
              <a:rPr lang="en-US" sz="1600" b="1" i="1">
                <a:solidFill>
                  <a:srgbClr val="1689B5"/>
                </a:solidFill>
                <a:latin typeface="Courier New"/>
                <a:ea typeface="Courier New"/>
                <a:cs typeface="Courier New"/>
                <a:sym typeface="Courier New"/>
              </a:rPr>
              <a:t>format</a:t>
            </a:r>
            <a:r>
              <a:rPr lang="en-US" sz="1600" b="1">
                <a:solidFill>
                  <a:srgbClr val="1689B5"/>
                </a:solidFill>
                <a:latin typeface="Courier New"/>
                <a:ea typeface="Courier New"/>
                <a:cs typeface="Courier New"/>
                <a:sym typeface="Courier New"/>
              </a:rPr>
              <a:t>() sirve para convertir los parámetros que recibe en cadenas; éstos valores son reemplazadas por las llaves </a:t>
            </a:r>
            <a:r>
              <a:rPr lang="en-US" sz="1600" b="1" i="1">
                <a:solidFill>
                  <a:srgbClr val="1689B5"/>
                </a:solidFill>
                <a:latin typeface="Courier New"/>
                <a:ea typeface="Courier New"/>
                <a:cs typeface="Courier New"/>
                <a:sym typeface="Courier New"/>
              </a:rPr>
              <a:t>{}</a:t>
            </a:r>
            <a:r>
              <a:rPr lang="en-US" sz="1600" b="1">
                <a:solidFill>
                  <a:srgbClr val="1689B5"/>
                </a:solidFill>
                <a:latin typeface="Courier New"/>
                <a:ea typeface="Courier New"/>
                <a:cs typeface="Courier New"/>
                <a:sym typeface="Courier New"/>
              </a:rPr>
              <a:t> de la cadena.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x = 5</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print("El cuadrado de {} es {}".format(x, cuadrado(x)))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El cuadrado de 5 es 25</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Funciones</a:t>
            </a:r>
            <a:endParaRPr/>
          </a:p>
        </p:txBody>
      </p:sp>
      <p:sp>
        <p:nvSpPr>
          <p:cNvPr id="223" name="Google Shape;223;p40"/>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#Definiendo una función que regrese más de un valor</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varios(x):</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return x**2, x**3, x**4</a:t>
            </a:r>
            <a:endParaRPr sz="1600" b="1" i="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#Los valores devueltos pueden guardarse en variables separadas por </a:t>
            </a:r>
            <a:r>
              <a:rPr lang="en-US" sz="1600" b="1" i="1">
                <a:solidFill>
                  <a:srgbClr val="1689B5"/>
                </a:solidFill>
                <a:latin typeface="Courier New"/>
                <a:ea typeface="Courier New"/>
                <a:cs typeface="Courier New"/>
                <a:sym typeface="Courier New"/>
              </a:rPr>
              <a:t>,</a:t>
            </a:r>
            <a:endParaRPr sz="1600" b="1" i="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val1, val2, val3 = varios(2)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 {}".format(val1, val2, val3))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4 8 16</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#Función con un parámetro con un valor por defecto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cuadrado_default(x=3):</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return x**2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#Como la función tiene un valor por default, si se llama la función sin especificar el parámetro, se toma el que tiene por defecto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cuadrado_default()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9</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Funciones</a:t>
            </a:r>
            <a:endParaRPr/>
          </a:p>
        </p:txBody>
      </p:sp>
      <p:sp>
        <p:nvSpPr>
          <p:cNvPr id="229" name="Google Shape;229;p41"/>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#Cuando una función regresa más de una función, se puede usar el operando '_', para no guardar un valor no deseado.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#La función regresa tres, valores, pero sólo nos interesa el primero y el tercero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val4, _, val5 = varios(2)</a:t>
            </a:r>
            <a:endParaRPr sz="1600" b="1" i="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 {}".format(val4, val5))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4 16</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endParaRPr sz="1600" b="1">
              <a:solidFill>
                <a:srgbClr val="38761D"/>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Checar versión e iniciar en línea de comando:</a:t>
            </a:r>
            <a:endParaRPr/>
          </a:p>
        </p:txBody>
      </p:sp>
      <p:sp>
        <p:nvSpPr>
          <p:cNvPr id="73" name="Google Shape;73;p15"/>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 Checando versión si está instalado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python -V</a:t>
            </a:r>
            <a:r>
              <a:rPr lang="en-US" sz="1600" b="1">
                <a:solidFill>
                  <a:schemeClr val="accent2"/>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 se imprime la versión instalada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python</a:t>
            </a:r>
            <a:r>
              <a:rPr lang="en-US" sz="1600" b="1">
                <a:solidFill>
                  <a:schemeClr val="accent2"/>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 inicia python 3</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chemeClr val="accent2"/>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exit()</a:t>
            </a:r>
            <a:r>
              <a:rPr lang="en-US" sz="1600" b="1">
                <a:solidFill>
                  <a:schemeClr val="accent2"/>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 termina trabajo en consola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 Instalando Jupyter Notebook</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pip install jupyterlab </a:t>
            </a:r>
            <a:r>
              <a:rPr lang="en-US" sz="1600" b="1">
                <a:solidFill>
                  <a:srgbClr val="1689B5"/>
                </a:solidFill>
                <a:latin typeface="Courier New"/>
                <a:ea typeface="Courier New"/>
                <a:cs typeface="Courier New"/>
                <a:sym typeface="Courier New"/>
              </a:rPr>
              <a:t># “pip” (sistema de gestión de paquetes)</a:t>
            </a:r>
            <a:endParaRPr sz="1600" b="1">
              <a:solidFill>
                <a:srgbClr val="1689B5"/>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Variables Globales</a:t>
            </a:r>
            <a:endParaRPr/>
          </a:p>
        </p:txBody>
      </p:sp>
      <p:sp>
        <p:nvSpPr>
          <p:cNvPr id="235" name="Google Shape;235;p42"/>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a:solidFill>
                  <a:schemeClr val="accent2"/>
                </a:solidFill>
              </a:rPr>
              <a:t>Podemos decir que el </a:t>
            </a:r>
            <a:r>
              <a:rPr lang="en-US" i="1">
                <a:solidFill>
                  <a:schemeClr val="accent2"/>
                </a:solidFill>
              </a:rPr>
              <a:t>ambiente de ejecución</a:t>
            </a:r>
            <a:r>
              <a:rPr lang="en-US">
                <a:solidFill>
                  <a:schemeClr val="accent2"/>
                </a:solidFill>
              </a:rPr>
              <a:t> es donde se efectúan las operaciones que componen un programa. Al momento de ejecutar un programa se crea un </a:t>
            </a:r>
            <a:r>
              <a:rPr lang="en-US" b="1">
                <a:solidFill>
                  <a:schemeClr val="accent2"/>
                </a:solidFill>
              </a:rPr>
              <a:t>espacio de nombres</a:t>
            </a:r>
            <a:r>
              <a:rPr lang="en-US">
                <a:solidFill>
                  <a:schemeClr val="accent2"/>
                </a:solidFill>
              </a:rPr>
              <a:t> para las variables. Hay dos tipos se espacio de nombres, el primero es el </a:t>
            </a:r>
            <a:r>
              <a:rPr lang="en-US" b="1">
                <a:solidFill>
                  <a:schemeClr val="accent2"/>
                </a:solidFill>
              </a:rPr>
              <a:t>espacio global</a:t>
            </a:r>
            <a:r>
              <a:rPr lang="en-US">
                <a:solidFill>
                  <a:schemeClr val="accent2"/>
                </a:solidFill>
              </a:rPr>
              <a:t> y el segundo el </a:t>
            </a:r>
            <a:r>
              <a:rPr lang="en-US" b="1">
                <a:solidFill>
                  <a:schemeClr val="accent2"/>
                </a:solidFill>
              </a:rPr>
              <a:t>espacio local</a:t>
            </a:r>
            <a:r>
              <a:rPr lang="en-US">
                <a:solidFill>
                  <a:schemeClr val="accent2"/>
                </a:solidFill>
              </a:rPr>
              <a:t>. Las variables que se declaren fuera de las funciones pertenecen las espacio global y no se necesita añadir un modificador para declararlas de esta manera. Por otro lado, todas las variables que se definen dentro de una función pertenecen al espacio local, estas variables sólo pueden ser reconocidas y usadas dentro de la propia función.</a:t>
            </a:r>
            <a:endParaRPr>
              <a:solidFill>
                <a:schemeClr val="accent2"/>
              </a:solidFill>
            </a:endParaRPr>
          </a:p>
          <a:p>
            <a:pPr marL="0" lvl="0" indent="0" algn="just" rtl="0">
              <a:lnSpc>
                <a:spcPct val="100000"/>
              </a:lnSpc>
              <a:spcBef>
                <a:spcPts val="0"/>
              </a:spcBef>
              <a:spcAft>
                <a:spcPts val="0"/>
              </a:spcAft>
              <a:buNone/>
            </a:pPr>
            <a:endParaRPr>
              <a:solidFill>
                <a:schemeClr val="accent2"/>
              </a:solidFill>
            </a:endParaRPr>
          </a:p>
          <a:p>
            <a:pPr marL="0" lvl="0" indent="0" algn="just" rtl="0">
              <a:lnSpc>
                <a:spcPct val="100000"/>
              </a:lnSpc>
              <a:spcBef>
                <a:spcPts val="0"/>
              </a:spcBef>
              <a:spcAft>
                <a:spcPts val="0"/>
              </a:spcAft>
              <a:buNone/>
            </a:pPr>
            <a:r>
              <a:rPr lang="en-US" i="1">
                <a:solidFill>
                  <a:schemeClr val="accent2"/>
                </a:solidFill>
              </a:rPr>
              <a:t>El manejo de variables globales dentro de una función en el lenguaje Python se considera como una mala práctica, se recomienda que se pase como parámetro a la función y que se regrese un valor.</a:t>
            </a:r>
            <a:endParaRPr i="1">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Variables Globales</a:t>
            </a:r>
            <a:endParaRPr/>
          </a:p>
        </p:txBody>
      </p:sp>
      <p:sp>
        <p:nvSpPr>
          <p:cNvPr id="241" name="Google Shape;241;p43"/>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#Se crea una variable en el espacio global de nombres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vg = 'Global'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crea una función que imprime la variable global</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funcion_v1():</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print(vg)</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#Llamada a la función que imprime la variable global</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funcion_v1()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Global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#Imprime la variable global</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print(vg)</a:t>
            </a:r>
            <a:r>
              <a:rPr lang="en-US" sz="1600" b="1">
                <a:solidFill>
                  <a:srgbClr val="1689B5"/>
                </a:solidFill>
                <a:latin typeface="Courier New"/>
                <a:ea typeface="Courier New"/>
                <a:cs typeface="Courier New"/>
                <a:sym typeface="Courier New"/>
              </a:rPr>
              <a:t> #</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Global</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Variables Globales</a:t>
            </a:r>
            <a:endParaRPr/>
          </a:p>
        </p:txBody>
      </p:sp>
      <p:sp>
        <p:nvSpPr>
          <p:cNvPr id="247" name="Google Shape;247;p44"/>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#Se crea una variable local que tiene el mismo nombre que la variable global</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funcion_v2():</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vg = "Local"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print(vg)</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#Llamada a la función</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funcion_v2()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Local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#Imprime la variable global</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print(vg)</a:t>
            </a:r>
            <a:r>
              <a:rPr lang="en-US" sz="1600" b="1">
                <a:solidFill>
                  <a:srgbClr val="1689B5"/>
                </a:solidFill>
                <a:latin typeface="Courier New"/>
                <a:ea typeface="Courier New"/>
                <a:cs typeface="Courier New"/>
                <a:sym typeface="Courier New"/>
              </a:rPr>
              <a:t> #</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Global</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Variables Globales</a:t>
            </a:r>
            <a:endParaRPr/>
          </a:p>
        </p:txBody>
      </p:sp>
      <p:sp>
        <p:nvSpPr>
          <p:cNvPr id="253" name="Google Shape;253;p45"/>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#Se trata de imprimir el valor de la variable global, a diferencia de la función_v1(), se creó en el espacio local de la funcion_v3() una variable con el mismo nombre, por lo que se reemplaza la variable global</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funcion_v3():</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print(vg)</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vg = "Local"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print(vg)</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#Como se tiene una variable local y no se le ha asignado un valor, se genera un error</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funcion_v3()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UnboundLocalError: local variable 'vg' referenced before assignment</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Variables Globales</a:t>
            </a:r>
            <a:endParaRPr/>
          </a:p>
        </p:txBody>
      </p:sp>
      <p:sp>
        <p:nvSpPr>
          <p:cNvPr id="259" name="Google Shape;259;p46"/>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#Para especificar que se quiere hacer uso de la variable global dentro de una función, se agrega la palabra reservada </a:t>
            </a:r>
            <a:r>
              <a:rPr lang="en-US" sz="1600" b="1" i="1">
                <a:solidFill>
                  <a:srgbClr val="1689B5"/>
                </a:solidFill>
                <a:latin typeface="Courier New"/>
                <a:ea typeface="Courier New"/>
                <a:cs typeface="Courier New"/>
                <a:sym typeface="Courier New"/>
              </a:rPr>
              <a:t>global</a:t>
            </a:r>
            <a:endParaRPr sz="1600" b="1" i="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FFFF00"/>
                </a:solidFill>
                <a:latin typeface="Courier New"/>
                <a:ea typeface="Courier New"/>
                <a:cs typeface="Courier New"/>
                <a:sym typeface="Courier New"/>
              </a:rPr>
              <a:t>def</a:t>
            </a:r>
            <a:r>
              <a:rPr lang="en-US" sz="1600" b="1">
                <a:solidFill>
                  <a:srgbClr val="BF9000"/>
                </a:solidFill>
                <a:latin typeface="Courier New"/>
                <a:ea typeface="Courier New"/>
                <a:cs typeface="Courier New"/>
                <a:sym typeface="Courier New"/>
              </a:rPr>
              <a:t> funcion_v4():</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global vg</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print(vg)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Global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vg = "Local"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    print(vg)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Local</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#Al momento de ejecutar la función se imprime el valor que tenía asignado vg antes de se modificado por la función. Después de modificar su valor, éste es impreso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funcion_v4() </a:t>
            </a:r>
            <a:r>
              <a:rPr lang="en-US" sz="1600" b="1">
                <a:solidFill>
                  <a:srgbClr val="1689B5"/>
                </a:solidFill>
                <a:latin typeface="Courier New"/>
                <a:ea typeface="Courier New"/>
                <a:cs typeface="Courier New"/>
                <a:sym typeface="Courier New"/>
              </a:rPr>
              <a:t># Arriba mostrado</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imprime la variable global con su valor modificado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print(vg)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Local</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Bibliografía</a:t>
            </a:r>
            <a:endParaRPr/>
          </a:p>
        </p:txBody>
      </p:sp>
      <p:sp>
        <p:nvSpPr>
          <p:cNvPr id="265" name="Google Shape;265;p47"/>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a:solidFill>
                  <a:schemeClr val="accent2"/>
                </a:solidFill>
              </a:rPr>
              <a:t>[1] </a:t>
            </a:r>
            <a:r>
              <a:rPr lang="en-US" b="1">
                <a:solidFill>
                  <a:schemeClr val="accent2"/>
                </a:solidFill>
              </a:rPr>
              <a:t>Guía</a:t>
            </a:r>
            <a:r>
              <a:rPr lang="en-US">
                <a:solidFill>
                  <a:schemeClr val="accent2"/>
                </a:solidFill>
              </a:rPr>
              <a:t>:</a:t>
            </a:r>
            <a:endParaRPr>
              <a:solidFill>
                <a:schemeClr val="accent2"/>
              </a:solidFill>
            </a:endParaRPr>
          </a:p>
          <a:p>
            <a:pPr marL="0" lvl="0" indent="0" algn="just" rtl="0">
              <a:lnSpc>
                <a:spcPct val="100000"/>
              </a:lnSpc>
              <a:spcBef>
                <a:spcPts val="0"/>
              </a:spcBef>
              <a:spcAft>
                <a:spcPts val="0"/>
              </a:spcAft>
              <a:buNone/>
            </a:pPr>
            <a:r>
              <a:rPr lang="en-US">
                <a:solidFill>
                  <a:schemeClr val="accent2"/>
                </a:solidFill>
              </a:rPr>
              <a:t>https://github.com/eegkno/FI_UNAM/blob/master/02_Estructuras_de_datos_y_algoritmos_1/P09/EDyA09_I.ipynb</a:t>
            </a:r>
            <a:endParaRPr>
              <a:solidFill>
                <a:schemeClr val="accent2"/>
              </a:solidFill>
            </a:endParaRPr>
          </a:p>
          <a:p>
            <a:pPr marL="0" lvl="0" indent="0" algn="just" rtl="0">
              <a:lnSpc>
                <a:spcPct val="100000"/>
              </a:lnSpc>
              <a:spcBef>
                <a:spcPts val="0"/>
              </a:spcBef>
              <a:spcAft>
                <a:spcPts val="0"/>
              </a:spcAft>
              <a:buNone/>
            </a:pPr>
            <a:endParaRPr>
              <a:solidFill>
                <a:schemeClr val="accent2"/>
              </a:solidFill>
            </a:endParaRPr>
          </a:p>
          <a:p>
            <a:pPr marL="0" lvl="0" indent="0" algn="just" rtl="0">
              <a:lnSpc>
                <a:spcPct val="100000"/>
              </a:lnSpc>
              <a:spcBef>
                <a:spcPts val="0"/>
              </a:spcBef>
              <a:spcAft>
                <a:spcPts val="0"/>
              </a:spcAft>
              <a:buNone/>
            </a:pPr>
            <a:r>
              <a:rPr lang="en-US">
                <a:solidFill>
                  <a:schemeClr val="accent2"/>
                </a:solidFill>
              </a:rPr>
              <a:t>[2] </a:t>
            </a:r>
            <a:r>
              <a:rPr lang="en-US" b="1">
                <a:solidFill>
                  <a:schemeClr val="accent2"/>
                </a:solidFill>
              </a:rPr>
              <a:t>Guía</a:t>
            </a:r>
            <a:r>
              <a:rPr lang="en-US">
                <a:solidFill>
                  <a:schemeClr val="accent2"/>
                </a:solidFill>
              </a:rPr>
              <a:t>:</a:t>
            </a:r>
            <a:endParaRPr>
              <a:solidFill>
                <a:schemeClr val="accent2"/>
              </a:solidFill>
            </a:endParaRPr>
          </a:p>
          <a:p>
            <a:pPr marL="0" lvl="0" indent="0" algn="just" rtl="0">
              <a:lnSpc>
                <a:spcPct val="100000"/>
              </a:lnSpc>
              <a:spcBef>
                <a:spcPts val="0"/>
              </a:spcBef>
              <a:spcAft>
                <a:spcPts val="0"/>
              </a:spcAft>
              <a:buNone/>
            </a:pPr>
            <a:r>
              <a:rPr lang="en-US">
                <a:solidFill>
                  <a:schemeClr val="accent2"/>
                </a:solidFill>
              </a:rPr>
              <a:t>http://nbviewer.jupyter.org/github/eegkno/FI_UNAM/blob/master/02_Estructuras_de_datos_y_algoritmos_1/P09/EDyA09_I.ipynb</a:t>
            </a:r>
            <a:endParaRPr>
              <a:solidFill>
                <a:schemeClr val="accent2"/>
              </a:solidFill>
            </a:endParaRPr>
          </a:p>
          <a:p>
            <a:pPr marL="0" lvl="0" indent="0" algn="just" rtl="0">
              <a:lnSpc>
                <a:spcPct val="100000"/>
              </a:lnSpc>
              <a:spcBef>
                <a:spcPts val="0"/>
              </a:spcBef>
              <a:spcAft>
                <a:spcPts val="0"/>
              </a:spcAft>
              <a:buNone/>
            </a:pPr>
            <a:endParaRPr>
              <a:solidFill>
                <a:schemeClr val="accent2"/>
              </a:solidFill>
            </a:endParaRPr>
          </a:p>
          <a:p>
            <a:pPr marL="0" lvl="0" indent="0" algn="just" rtl="0">
              <a:lnSpc>
                <a:spcPct val="100000"/>
              </a:lnSpc>
              <a:spcBef>
                <a:spcPts val="0"/>
              </a:spcBef>
              <a:spcAft>
                <a:spcPts val="0"/>
              </a:spcAft>
              <a:buNone/>
            </a:pPr>
            <a:r>
              <a:rPr lang="en-US">
                <a:solidFill>
                  <a:schemeClr val="accent2"/>
                </a:solidFill>
              </a:rPr>
              <a:t>[3] </a:t>
            </a:r>
            <a:r>
              <a:rPr lang="en-US" b="1">
                <a:solidFill>
                  <a:schemeClr val="accent2"/>
                </a:solidFill>
              </a:rPr>
              <a:t>Tutorial oficial de Python</a:t>
            </a:r>
            <a:r>
              <a:rPr lang="en-US">
                <a:solidFill>
                  <a:schemeClr val="accent2"/>
                </a:solidFill>
              </a:rPr>
              <a:t>:</a:t>
            </a:r>
            <a:endParaRPr>
              <a:solidFill>
                <a:schemeClr val="accent2"/>
              </a:solidFill>
            </a:endParaRPr>
          </a:p>
          <a:p>
            <a:pPr marL="0" lvl="0" indent="0" algn="just" rtl="0">
              <a:lnSpc>
                <a:spcPct val="100000"/>
              </a:lnSpc>
              <a:spcBef>
                <a:spcPts val="0"/>
              </a:spcBef>
              <a:spcAft>
                <a:spcPts val="0"/>
              </a:spcAft>
              <a:buNone/>
            </a:pPr>
            <a:r>
              <a:rPr lang="en-US">
                <a:solidFill>
                  <a:schemeClr val="accent2"/>
                </a:solidFill>
              </a:rPr>
              <a:t>https://docs.python.org/3/tutorial/</a:t>
            </a:r>
            <a:endParaRPr>
              <a:solidFill>
                <a:schemeClr val="accent2"/>
              </a:solidFill>
            </a:endParaRPr>
          </a:p>
          <a:p>
            <a:pPr marL="0" lvl="0" indent="0" algn="just" rtl="0">
              <a:lnSpc>
                <a:spcPct val="100000"/>
              </a:lnSpc>
              <a:spcBef>
                <a:spcPts val="0"/>
              </a:spcBef>
              <a:spcAft>
                <a:spcPts val="0"/>
              </a:spcAft>
              <a:buNone/>
            </a:pPr>
            <a:endParaRPr>
              <a:solidFill>
                <a:schemeClr val="accent2"/>
              </a:solidFill>
            </a:endParaRPr>
          </a:p>
          <a:p>
            <a:pPr marL="0" lvl="0" indent="0" algn="just" rtl="0">
              <a:lnSpc>
                <a:spcPct val="100000"/>
              </a:lnSpc>
              <a:spcBef>
                <a:spcPts val="0"/>
              </a:spcBef>
              <a:spcAft>
                <a:spcPts val="0"/>
              </a:spcAft>
              <a:buNone/>
            </a:pPr>
            <a:r>
              <a:rPr lang="en-US">
                <a:solidFill>
                  <a:schemeClr val="accent2"/>
                </a:solidFill>
              </a:rPr>
              <a:t>[4] </a:t>
            </a:r>
            <a:r>
              <a:rPr lang="en-US" b="1">
                <a:solidFill>
                  <a:schemeClr val="accent2"/>
                </a:solidFill>
              </a:rPr>
              <a:t>Galería de notebooks</a:t>
            </a:r>
            <a:r>
              <a:rPr lang="en-US">
                <a:solidFill>
                  <a:schemeClr val="accent2"/>
                </a:solidFill>
              </a:rPr>
              <a:t>:</a:t>
            </a:r>
            <a:endParaRPr>
              <a:solidFill>
                <a:schemeClr val="accent2"/>
              </a:solidFill>
            </a:endParaRPr>
          </a:p>
          <a:p>
            <a:pPr marL="0" lvl="0" indent="0" algn="just" rtl="0">
              <a:lnSpc>
                <a:spcPct val="100000"/>
              </a:lnSpc>
              <a:spcBef>
                <a:spcPts val="0"/>
              </a:spcBef>
              <a:spcAft>
                <a:spcPts val="0"/>
              </a:spcAft>
              <a:buNone/>
            </a:pPr>
            <a:r>
              <a:rPr lang="en-US">
                <a:solidFill>
                  <a:schemeClr val="accent2"/>
                </a:solidFill>
              </a:rPr>
              <a:t>https://wakari.io/gallery </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Variables y tipos</a:t>
            </a:r>
            <a:endParaRPr/>
          </a:p>
        </p:txBody>
      </p:sp>
      <p:sp>
        <p:nvSpPr>
          <p:cNvPr id="79" name="Google Shape;79;p16"/>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457200" lvl="0" indent="-342900" algn="just" rtl="0">
              <a:spcBef>
                <a:spcPts val="1600"/>
              </a:spcBef>
              <a:spcAft>
                <a:spcPts val="0"/>
              </a:spcAft>
              <a:buClr>
                <a:schemeClr val="accent2"/>
              </a:buClr>
              <a:buSzPts val="1800"/>
              <a:buChar char="-"/>
            </a:pPr>
            <a:r>
              <a:rPr lang="en-US">
                <a:solidFill>
                  <a:schemeClr val="accent2"/>
                </a:solidFill>
              </a:rPr>
              <a:t>Los nombres de las variables son alfanuméricos (a-z, A-Z, 0-9) y empiezan con una letra en minúscula.</a:t>
            </a:r>
            <a:endParaRPr>
              <a:solidFill>
                <a:schemeClr val="accent2"/>
              </a:solidFill>
            </a:endParaRPr>
          </a:p>
          <a:p>
            <a:pPr marL="457200" lvl="0" indent="-342900" algn="just" rtl="0">
              <a:spcBef>
                <a:spcPts val="0"/>
              </a:spcBef>
              <a:spcAft>
                <a:spcPts val="0"/>
              </a:spcAft>
              <a:buClr>
                <a:schemeClr val="accent2"/>
              </a:buClr>
              <a:buSzPts val="1800"/>
              <a:buChar char="-"/>
            </a:pPr>
            <a:r>
              <a:rPr lang="en-US">
                <a:solidFill>
                  <a:schemeClr val="accent2"/>
                </a:solidFill>
              </a:rPr>
              <a:t>No se especifica el tipo de valor que una variable contiene, está implícito al momento de asignar un valor.</a:t>
            </a:r>
            <a:endParaRPr>
              <a:solidFill>
                <a:schemeClr val="accent2"/>
              </a:solidFill>
            </a:endParaRPr>
          </a:p>
          <a:p>
            <a:pPr marL="457200" lvl="0" indent="-342900" algn="just" rtl="0">
              <a:spcBef>
                <a:spcPts val="0"/>
              </a:spcBef>
              <a:spcAft>
                <a:spcPts val="0"/>
              </a:spcAft>
              <a:buClr>
                <a:schemeClr val="accent2"/>
              </a:buClr>
              <a:buSzPts val="1800"/>
              <a:buChar char="-"/>
            </a:pPr>
            <a:r>
              <a:rPr lang="en-US">
                <a:solidFill>
                  <a:schemeClr val="accent2"/>
                </a:solidFill>
              </a:rPr>
              <a:t>No se necesita poner </a:t>
            </a:r>
            <a:r>
              <a:rPr lang="en-US" b="1">
                <a:solidFill>
                  <a:schemeClr val="accent2"/>
                </a:solidFill>
              </a:rPr>
              <a:t>;</a:t>
            </a:r>
            <a:r>
              <a:rPr lang="en-US">
                <a:solidFill>
                  <a:schemeClr val="accent2"/>
                </a:solidFill>
              </a:rPr>
              <a:t> al final de cada instrucción.</a:t>
            </a:r>
            <a:endParaRPr>
              <a:solidFill>
                <a:schemeClr val="accent2"/>
              </a:solidFill>
            </a:endParaRPr>
          </a:p>
          <a:p>
            <a:pPr marL="457200" lvl="0" indent="-342900" algn="just" rtl="0">
              <a:spcBef>
                <a:spcPts val="0"/>
              </a:spcBef>
              <a:spcAft>
                <a:spcPts val="0"/>
              </a:spcAft>
              <a:buClr>
                <a:schemeClr val="accent2"/>
              </a:buClr>
              <a:buSzPts val="1800"/>
              <a:buChar char="-"/>
            </a:pPr>
            <a:r>
              <a:rPr lang="en-US">
                <a:solidFill>
                  <a:schemeClr val="accent2"/>
                </a:solidFill>
              </a:rPr>
              <a:t>Mantener el sangrado (usar 4 espacios por nivel de indexado -sangrado-) al momento de escribir código.</a:t>
            </a:r>
            <a:endParaRPr>
              <a:solidFill>
                <a:schemeClr val="accent2"/>
              </a:solidFill>
            </a:endParaRPr>
          </a:p>
          <a:p>
            <a:pPr marL="0" lvl="0" indent="457200" algn="just" rtl="0">
              <a:spcBef>
                <a:spcPts val="1600"/>
              </a:spcBef>
              <a:spcAft>
                <a:spcPts val="1600"/>
              </a:spcAft>
              <a:buNone/>
            </a:pPr>
            <a:r>
              <a:rPr lang="en-US">
                <a:solidFill>
                  <a:schemeClr val="accent2"/>
                </a:solidFill>
              </a:rPr>
              <a:t>Nombres reservados en Python: </a:t>
            </a:r>
            <a:r>
              <a:rPr lang="en-US" b="1">
                <a:solidFill>
                  <a:schemeClr val="accent2"/>
                </a:solidFill>
              </a:rPr>
              <a:t>and, as, assert, break, class, continue, def, del, elif, else, except, exec, finally, for, from, global, if, import, in, is, lambda, not, or, pass, print, raise, return, try, while, with, yield</a:t>
            </a:r>
            <a:endParaRPr b="1">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Variables y tipos</a:t>
            </a:r>
            <a:endParaRPr/>
          </a:p>
        </p:txBody>
      </p:sp>
      <p:sp>
        <p:nvSpPr>
          <p:cNvPr id="85" name="Google Shape;85;p17"/>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#Inicializando variables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x = 10</a:t>
            </a:r>
            <a:r>
              <a:rPr lang="en-US" sz="1600" b="1">
                <a:solidFill>
                  <a:schemeClr val="accent2"/>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#variable de tipo entero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print(x)</a:t>
            </a:r>
            <a:r>
              <a:rPr lang="en-US" sz="1600" b="1">
                <a:solidFill>
                  <a:schemeClr val="accent2"/>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#función para imprimir los valores de las variables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chemeClr val="accent2"/>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puede utilizar comillas dobles o simples para crear una cadena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cadena =</a:t>
            </a:r>
            <a:r>
              <a:rPr lang="en-US" sz="1600" b="1">
                <a:solidFill>
                  <a:schemeClr val="accent2"/>
                </a:solidFill>
                <a:latin typeface="Courier New"/>
                <a:ea typeface="Courier New"/>
                <a:cs typeface="Courier New"/>
                <a:sym typeface="Courier New"/>
              </a:rPr>
              <a:t> </a:t>
            </a:r>
            <a:r>
              <a:rPr lang="en-US" sz="1600" b="1">
                <a:solidFill>
                  <a:srgbClr val="BF9000"/>
                </a:solidFill>
                <a:latin typeface="Courier New"/>
                <a:ea typeface="Courier New"/>
                <a:cs typeface="Courier New"/>
                <a:sym typeface="Courier New"/>
              </a:rPr>
              <a:t>"Hola Mundo"</a:t>
            </a:r>
            <a:r>
              <a:rPr lang="en-US" sz="1600" b="1">
                <a:solidFill>
                  <a:schemeClr val="accent2"/>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#varible de tipo cadena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print(cadena)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Hola Mundo</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#Asigna un mismo valor a tres variables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x = y = z = 10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print(x,y,z)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10 10 10</a:t>
            </a:r>
            <a:endParaRPr sz="1600" b="1">
              <a:solidFill>
                <a:srgbClr val="BF9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Variables y tipos</a:t>
            </a:r>
            <a:endParaRPr/>
          </a:p>
        </p:txBody>
      </p:sp>
      <p:sp>
        <p:nvSpPr>
          <p:cNvPr id="91" name="Google Shape;91;p18"/>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#La función type() permite conocer el tipo de una variable</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type(x)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int</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type(cadena)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str</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#Se pueden cambiar los valores de las variables y el tipo se cambia automáticamente</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x = "Hola Mundo"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cadena = 10</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type(x)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str</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type(cadena)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int</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#Cuando una variable tiene un valor constante, por convención, el nombre se escribe en mayúsculas.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SEGUNDOS_POR_DIA = 60 * 60 * 24</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PI = 3.14</a:t>
            </a:r>
            <a:endParaRPr sz="1600" b="1">
              <a:solidFill>
                <a:srgbClr val="BF9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Cadenas</a:t>
            </a:r>
            <a:endParaRPr/>
          </a:p>
        </p:txBody>
      </p:sp>
      <p:sp>
        <p:nvSpPr>
          <p:cNvPr id="97" name="Google Shape;97;p19"/>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457200" algn="just" rtl="0">
              <a:spcBef>
                <a:spcPts val="1600"/>
              </a:spcBef>
              <a:spcAft>
                <a:spcPts val="0"/>
              </a:spcAft>
              <a:buNone/>
            </a:pPr>
            <a:r>
              <a:rPr lang="en-US" sz="2400">
                <a:solidFill>
                  <a:schemeClr val="accent2"/>
                </a:solidFill>
              </a:rPr>
              <a:t>Las cadenas pueden ser definidas usando comilla simple (</a:t>
            </a:r>
            <a:r>
              <a:rPr lang="en-US" sz="2400" b="1">
                <a:solidFill>
                  <a:schemeClr val="accent2"/>
                </a:solidFill>
              </a:rPr>
              <a:t>'</a:t>
            </a:r>
            <a:r>
              <a:rPr lang="en-US" sz="2400">
                <a:solidFill>
                  <a:schemeClr val="accent2"/>
                </a:solidFill>
              </a:rPr>
              <a:t>) o comilla doble (</a:t>
            </a:r>
            <a:r>
              <a:rPr lang="en-US" sz="2400" b="1">
                <a:solidFill>
                  <a:schemeClr val="accent2"/>
                </a:solidFill>
              </a:rPr>
              <a:t>"</a:t>
            </a:r>
            <a:r>
              <a:rPr lang="en-US" sz="2400">
                <a:solidFill>
                  <a:schemeClr val="accent2"/>
                </a:solidFill>
              </a:rPr>
              <a:t>). Una característica especial de las cadenas es que son inmutables, esto quiere decir que no se pueden cambiar los caracteres que contiene. El carácter </a:t>
            </a:r>
            <a:r>
              <a:rPr lang="en-US" sz="2400" b="1">
                <a:solidFill>
                  <a:schemeClr val="accent2"/>
                </a:solidFill>
              </a:rPr>
              <a:t>\</a:t>
            </a:r>
            <a:r>
              <a:rPr lang="en-US" sz="2400">
                <a:solidFill>
                  <a:schemeClr val="accent2"/>
                </a:solidFill>
              </a:rPr>
              <a:t> sirve para escapar caracteres como </a:t>
            </a:r>
            <a:r>
              <a:rPr lang="en-US" sz="2400" b="1">
                <a:solidFill>
                  <a:schemeClr val="accent2"/>
                </a:solidFill>
              </a:rPr>
              <a:t>\n</a:t>
            </a:r>
            <a:r>
              <a:rPr lang="en-US" sz="2400">
                <a:solidFill>
                  <a:schemeClr val="accent2"/>
                </a:solidFill>
              </a:rPr>
              <a:t> o </a:t>
            </a:r>
            <a:r>
              <a:rPr lang="en-US" sz="2400" b="1">
                <a:solidFill>
                  <a:schemeClr val="accent2"/>
                </a:solidFill>
              </a:rPr>
              <a:t>\t</a:t>
            </a:r>
            <a:r>
              <a:rPr lang="en-US" sz="2400">
                <a:solidFill>
                  <a:schemeClr val="accent2"/>
                </a:solidFill>
              </a:rPr>
              <a:t>.</a:t>
            </a:r>
            <a:endParaRPr sz="2400">
              <a:solidFill>
                <a:schemeClr val="accent2"/>
              </a:solidFill>
            </a:endParaRPr>
          </a:p>
          <a:p>
            <a:pPr marL="0" lvl="0" indent="457200" algn="just" rtl="0">
              <a:spcBef>
                <a:spcPts val="1600"/>
              </a:spcBef>
              <a:spcAft>
                <a:spcPts val="1600"/>
              </a:spcAft>
              <a:buNone/>
            </a:pPr>
            <a:r>
              <a:rPr lang="en-US" sz="2400">
                <a:solidFill>
                  <a:schemeClr val="accent2"/>
                </a:solidFill>
              </a:rPr>
              <a:t>Para concatenar cadenas se recomienda el uso de la función </a:t>
            </a:r>
            <a:r>
              <a:rPr lang="en-US" sz="2400" b="1">
                <a:solidFill>
                  <a:schemeClr val="accent2"/>
                </a:solidFill>
              </a:rPr>
              <a:t>format()</a:t>
            </a:r>
            <a:r>
              <a:rPr lang="en-US" sz="2400">
                <a:solidFill>
                  <a:schemeClr val="accent2"/>
                </a:solidFill>
              </a:rPr>
              <a:t>, en lugar del viejo estilo del operador '</a:t>
            </a:r>
            <a:r>
              <a:rPr lang="en-US" sz="2400" b="1">
                <a:solidFill>
                  <a:schemeClr val="accent2"/>
                </a:solidFill>
              </a:rPr>
              <a:t>+</a:t>
            </a:r>
            <a:r>
              <a:rPr lang="en-US" sz="2400">
                <a:solidFill>
                  <a:schemeClr val="accent2"/>
                </a:solidFill>
              </a:rPr>
              <a:t>'.</a:t>
            </a:r>
            <a:endParaRPr sz="24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Cadenas</a:t>
            </a:r>
            <a:endParaRPr/>
          </a:p>
        </p:txBody>
      </p:sp>
      <p:sp>
        <p:nvSpPr>
          <p:cNvPr id="103" name="Google Shape;103;p20"/>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#Inicializando cadenas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cadena1 = 'Hola '</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cadena2 = "Mundo" </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print(cadena1)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Hola </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print(cadena2)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Mundo</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concat_cadenas = cadena1 + cadena2 </a:t>
            </a:r>
            <a:r>
              <a:rPr lang="en-US" sz="1600" b="1">
                <a:solidFill>
                  <a:srgbClr val="1689B5"/>
                </a:solidFill>
                <a:latin typeface="Courier New"/>
                <a:ea typeface="Courier New"/>
                <a:cs typeface="Courier New"/>
                <a:sym typeface="Courier New"/>
              </a:rPr>
              <a:t>#Concatenación de cadenas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print(concat_cadenas)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Hola Mundo</a:t>
            </a:r>
            <a:endParaRPr sz="1600" b="1">
              <a:solidFill>
                <a:srgbClr val="38761D"/>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#Para concatenar número y cadena se debe usar la función str()</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num_cadena = concat_cadenas +' '+ str(3) </a:t>
            </a:r>
            <a:r>
              <a:rPr lang="en-US" sz="1600" b="1">
                <a:solidFill>
                  <a:srgbClr val="1689B5"/>
                </a:solidFill>
                <a:latin typeface="Courier New"/>
                <a:ea typeface="Courier New"/>
                <a:cs typeface="Courier New"/>
                <a:sym typeface="Courier New"/>
              </a:rPr>
              <a:t>#Cadena vacía para espacio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print(num_cadena)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Hola Mundo 3</a:t>
            </a:r>
            <a:endParaRPr sz="1600" b="1">
              <a:solidFill>
                <a:srgbClr val="38761D"/>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a:t>Cadenas</a:t>
            </a:r>
            <a:endParaRPr/>
          </a:p>
        </p:txBody>
      </p:sp>
      <p:sp>
        <p:nvSpPr>
          <p:cNvPr id="109" name="Google Shape;109;p21"/>
          <p:cNvSpPr txBox="1">
            <a:spLocks noGrp="1"/>
          </p:cNvSpPr>
          <p:nvPr>
            <p:ph type="body" idx="1"/>
          </p:nvPr>
        </p:nvSpPr>
        <p:spPr>
          <a:xfrm>
            <a:off x="311700" y="1152475"/>
            <a:ext cx="8520600" cy="3866100"/>
          </a:xfrm>
          <a:prstGeom prst="rect">
            <a:avLst/>
          </a:prstGeom>
          <a:solidFill>
            <a:srgbClr val="333333"/>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a:solidFill>
                  <a:srgbClr val="1689B5"/>
                </a:solidFill>
                <a:latin typeface="Courier New"/>
                <a:ea typeface="Courier New"/>
                <a:cs typeface="Courier New"/>
                <a:sym typeface="Courier New"/>
              </a:rPr>
              <a:t>#El valor de la variable se va a imprimir en el lugar donde se encuentre </a:t>
            </a:r>
            <a:r>
              <a:rPr lang="en-US" sz="1600" b="1" i="1">
                <a:solidFill>
                  <a:srgbClr val="1689B5"/>
                </a:solidFill>
                <a:latin typeface="Courier New"/>
                <a:ea typeface="Courier New"/>
                <a:cs typeface="Courier New"/>
                <a:sym typeface="Courier New"/>
              </a:rPr>
              <a:t>{}</a:t>
            </a:r>
            <a:r>
              <a:rPr lang="en-US" sz="1600" b="1">
                <a:solidFill>
                  <a:srgbClr val="1689B5"/>
                </a:solidFill>
                <a:latin typeface="Courier New"/>
                <a:ea typeface="Courier New"/>
                <a:cs typeface="Courier New"/>
                <a:sym typeface="Courier New"/>
              </a:rPr>
              <a:t> en la cadena</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num_cadena = "{} {} {}".format(cadena1, cadena2, 3)</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print(num_cadena)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Hola Mundo 3</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#Por medio de esta función, se puede cambiar el orden en que se imprimen las variables</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1689B5"/>
                </a:solidFill>
                <a:latin typeface="Courier New"/>
                <a:ea typeface="Courier New"/>
                <a:cs typeface="Courier New"/>
                <a:sym typeface="Courier New"/>
              </a:rPr>
              <a:t>#Cuando se agrega un número dentro de {#}, el valor de la variable que se encuentra en esa posición dentro de la función </a:t>
            </a:r>
            <a:r>
              <a:rPr lang="en-US" sz="1600" b="1" i="1">
                <a:solidFill>
                  <a:srgbClr val="1689B5"/>
                </a:solidFill>
                <a:latin typeface="Courier New"/>
                <a:ea typeface="Courier New"/>
                <a:cs typeface="Courier New"/>
                <a:sym typeface="Courier New"/>
              </a:rPr>
              <a:t>format</a:t>
            </a:r>
            <a:r>
              <a:rPr lang="en-US" sz="1600" b="1">
                <a:solidFill>
                  <a:srgbClr val="1689B5"/>
                </a:solidFill>
                <a:latin typeface="Courier New"/>
                <a:ea typeface="Courier New"/>
                <a:cs typeface="Courier New"/>
                <a:sym typeface="Courier New"/>
              </a:rPr>
              <a:t>(), será impreso.</a:t>
            </a:r>
            <a:endParaRPr sz="1600" b="1">
              <a:solidFill>
                <a:srgbClr val="1689B5"/>
              </a:solidFill>
              <a:latin typeface="Courier New"/>
              <a:ea typeface="Courier New"/>
              <a:cs typeface="Courier New"/>
              <a:sym typeface="Courier New"/>
            </a:endParaRPr>
          </a:p>
          <a:p>
            <a:pPr marL="0" lvl="0" indent="0" algn="just" rtl="0">
              <a:lnSpc>
                <a:spcPct val="100000"/>
              </a:lnSpc>
              <a:spcBef>
                <a:spcPts val="500"/>
              </a:spcBef>
              <a:spcAft>
                <a:spcPts val="0"/>
              </a:spcAft>
              <a:buNone/>
            </a:pPr>
            <a:r>
              <a:rPr lang="en-US" sz="1600" b="1">
                <a:solidFill>
                  <a:srgbClr val="BF9000"/>
                </a:solidFill>
                <a:latin typeface="Courier New"/>
                <a:ea typeface="Courier New"/>
                <a:cs typeface="Courier New"/>
                <a:sym typeface="Courier New"/>
              </a:rPr>
              <a:t>num_cadena = "Cambio:  {1}  {2}  {0} #".format(cadena1, cadena2, 3)</a:t>
            </a:r>
            <a:endParaRPr sz="1600" b="1">
              <a:solidFill>
                <a:srgbClr val="BF9000"/>
              </a:solidFill>
              <a:latin typeface="Courier New"/>
              <a:ea typeface="Courier New"/>
              <a:cs typeface="Courier New"/>
              <a:sym typeface="Courier New"/>
            </a:endParaRPr>
          </a:p>
          <a:p>
            <a:pPr marL="0" lvl="0" indent="0" algn="just" rtl="0">
              <a:lnSpc>
                <a:spcPct val="100000"/>
              </a:lnSpc>
              <a:spcBef>
                <a:spcPts val="500"/>
              </a:spcBef>
              <a:spcAft>
                <a:spcPts val="500"/>
              </a:spcAft>
              <a:buNone/>
            </a:pPr>
            <a:r>
              <a:rPr lang="en-US" sz="1600" b="1">
                <a:solidFill>
                  <a:srgbClr val="BF9000"/>
                </a:solidFill>
                <a:latin typeface="Courier New"/>
                <a:ea typeface="Courier New"/>
                <a:cs typeface="Courier New"/>
                <a:sym typeface="Courier New"/>
              </a:rPr>
              <a:t>print(num_cadena)</a:t>
            </a:r>
            <a:r>
              <a:rPr lang="en-US" sz="1600" b="1">
                <a:solidFill>
                  <a:srgbClr val="1689B5"/>
                </a:solidFill>
                <a:latin typeface="Courier New"/>
                <a:ea typeface="Courier New"/>
                <a:cs typeface="Courier New"/>
                <a:sym typeface="Courier New"/>
              </a:rPr>
              <a:t> </a:t>
            </a:r>
            <a:r>
              <a:rPr lang="en-US" sz="1600" b="1">
                <a:solidFill>
                  <a:srgbClr val="BF9000"/>
                </a:solidFill>
                <a:latin typeface="Courier New"/>
                <a:ea typeface="Courier New"/>
                <a:cs typeface="Courier New"/>
                <a:sym typeface="Courier New"/>
              </a:rPr>
              <a:t> </a:t>
            </a:r>
            <a:r>
              <a:rPr lang="en-US" sz="1600" b="1">
                <a:solidFill>
                  <a:srgbClr val="1689B5"/>
                </a:solidFill>
                <a:latin typeface="Courier New"/>
                <a:ea typeface="Courier New"/>
                <a:cs typeface="Courier New"/>
                <a:sym typeface="Courier New"/>
              </a:rPr>
              <a:t>#</a:t>
            </a:r>
            <a:r>
              <a:rPr lang="en-US" sz="1600" b="1">
                <a:solidFill>
                  <a:srgbClr val="BF9000"/>
                </a:solidFill>
                <a:latin typeface="Courier New"/>
                <a:ea typeface="Courier New"/>
                <a:cs typeface="Courier New"/>
                <a:sym typeface="Courier New"/>
              </a:rPr>
              <a:t> </a:t>
            </a:r>
            <a:r>
              <a:rPr lang="en-US" sz="1600" b="1">
                <a:solidFill>
                  <a:srgbClr val="38761D"/>
                </a:solidFill>
                <a:latin typeface="Courier New"/>
                <a:ea typeface="Courier New"/>
                <a:cs typeface="Courier New"/>
                <a:sym typeface="Courier New"/>
              </a:rPr>
              <a:t>Cambio:  Mundo  3  Hola #</a:t>
            </a:r>
            <a:endParaRPr sz="1600" b="1">
              <a:solidFill>
                <a:srgbClr val="1689B5"/>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3374</Words>
  <Application>Microsoft Office PowerPoint</Application>
  <PresentationFormat>Presentación en pantalla (16:9)</PresentationFormat>
  <Paragraphs>301</Paragraphs>
  <Slides>35</Slides>
  <Notes>35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Proxima Nova</vt:lpstr>
      <vt:lpstr>Courier New</vt:lpstr>
      <vt:lpstr>Montserrat</vt:lpstr>
      <vt:lpstr>Arial</vt:lpstr>
      <vt:lpstr>Spearmint</vt:lpstr>
      <vt:lpstr>ESTRUCTURA DE DATOS Y ALGORITMOS I</vt:lpstr>
      <vt:lpstr>¿Qué es Python?</vt:lpstr>
      <vt:lpstr>Checar versión e iniciar en línea de comando:</vt:lpstr>
      <vt:lpstr>Variables y tipos</vt:lpstr>
      <vt:lpstr>Variables y tipos</vt:lpstr>
      <vt:lpstr>Variables y tipos</vt:lpstr>
      <vt:lpstr>Cadenas</vt:lpstr>
      <vt:lpstr>Cadenas</vt:lpstr>
      <vt:lpstr>Cadenas</vt:lpstr>
      <vt:lpstr>Operadores</vt:lpstr>
      <vt:lpstr>Operadores</vt:lpstr>
      <vt:lpstr>Listas</vt:lpstr>
      <vt:lpstr>Listas</vt:lpstr>
      <vt:lpstr>Listas</vt:lpstr>
      <vt:lpstr>Tuplas</vt:lpstr>
      <vt:lpstr>Tuplas</vt:lpstr>
      <vt:lpstr>Tuplas</vt:lpstr>
      <vt:lpstr>Tuplas</vt:lpstr>
      <vt:lpstr>Tupla con nombre</vt:lpstr>
      <vt:lpstr>Tupla con nombre</vt:lpstr>
      <vt:lpstr>Diccionarios</vt:lpstr>
      <vt:lpstr>Diccionarios</vt:lpstr>
      <vt:lpstr>Diccionarios</vt:lpstr>
      <vt:lpstr>Diccionarios</vt:lpstr>
      <vt:lpstr>Diccionarios</vt:lpstr>
      <vt:lpstr>Funciones</vt:lpstr>
      <vt:lpstr>Funciones</vt:lpstr>
      <vt:lpstr>Funciones</vt:lpstr>
      <vt:lpstr>Funciones</vt:lpstr>
      <vt:lpstr>Variables Globales</vt:lpstr>
      <vt:lpstr>Variables Globales</vt:lpstr>
      <vt:lpstr>Variables Globales</vt:lpstr>
      <vt:lpstr>Variables Globales</vt:lpstr>
      <vt:lpstr>Variables Globales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 I</dc:title>
  <cp:lastModifiedBy>LEONARDO LEDESMA DOMINGUEZ</cp:lastModifiedBy>
  <cp:revision>1</cp:revision>
  <dcterms:modified xsi:type="dcterms:W3CDTF">2024-04-08T03:41:28Z</dcterms:modified>
</cp:coreProperties>
</file>