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349A17-AA4C-4717-B586-8EECAD67AD90}">
  <a:tblStyle styleId="{B7349A17-AA4C-4717-B586-8EECAD67AD9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7E8"/>
          </a:solidFill>
        </a:fill>
      </a:tcStyle>
    </a:wholeTbl>
    <a:band1H>
      <a:tcTxStyle/>
      <a:tcStyle>
        <a:fill>
          <a:solidFill>
            <a:srgbClr val="CCCCCD"/>
          </a:solidFill>
        </a:fill>
      </a:tcStyle>
    </a:band1H>
    <a:band2H>
      <a:tcTxStyle/>
    </a:band2H>
    <a:band1V>
      <a:tcTxStyle/>
      <a:tcStyle>
        <a:fill>
          <a:solidFill>
            <a:srgbClr val="CCCCCD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e357496ea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5e357496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388364d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388364d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e351f823b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5e351f823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e351f823b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5e351f823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e35d80ef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5e35d80e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b="0" i="0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b="0" i="0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b="0" i="0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b="0" i="0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b="0" i="0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b="0" i="0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b="0" i="0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b="0" i="0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b="0" i="0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b="0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b="1" i="0" sz="1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b="1" i="0" sz="1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b="1" i="0" sz="1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b="1" i="0" sz="1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b="1" i="0" sz="1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b="1" i="0" sz="1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b="1" i="0" sz="1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b="1" i="0" sz="1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b="1" i="0" sz="1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lcodigoascii.com.ar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cppreference.com/w/c/language/histor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ESTRUCTURA DE DATOS Y ALGORITMOS I</a:t>
            </a:r>
            <a:endParaRPr b="0" i="0" sz="4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11"/>
          <p:cNvSpPr txBox="1"/>
          <p:nvPr>
            <p:ph idx="1" type="subTitle"/>
          </p:nvPr>
        </p:nvSpPr>
        <p:spPr>
          <a:xfrm>
            <a:off x="510450" y="3182330"/>
            <a:ext cx="81231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Datos primitivos</a:t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265500" y="1322975"/>
            <a:ext cx="4045200" cy="22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Conceptos básicos</a:t>
            </a:r>
            <a:endParaRPr b="0" i="0" sz="4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4826050" y="457200"/>
            <a:ext cx="4129800" cy="38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Bit</a:t>
            </a:r>
            <a:endParaRPr b="1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Byte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Sistema binario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-US"/>
              <a:t>Tablas de verdad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Código ASCII</a:t>
            </a:r>
            <a:r>
              <a:rPr lang="en-US"/>
              <a:t> (American Standard Code for Information Interchange)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Sistema numérico (síntesis)</a:t>
            </a:r>
            <a:endParaRPr b="0" i="0" sz="2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11700" y="1152475"/>
            <a:ext cx="8520600" cy="3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Conjunto de </a:t>
            </a:r>
            <a:r>
              <a:rPr b="1" lang="en-US" sz="1600"/>
              <a:t>símbolos</a:t>
            </a:r>
            <a:r>
              <a:rPr lang="en-US" sz="1600"/>
              <a:t> y reglas que permi­ten representar datos numéricos. Son posicionales; un símbo­lo (dígito) tiene distinto valor según la </a:t>
            </a:r>
            <a:r>
              <a:rPr b="1" lang="en-US" sz="1600"/>
              <a:t>posición</a:t>
            </a:r>
            <a:r>
              <a:rPr lang="en-US" sz="1600"/>
              <a:t> que ocupa en la cifra.</a:t>
            </a:r>
            <a:endParaRPr sz="16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Decimal (0-9): </a:t>
            </a:r>
            <a:r>
              <a:rPr lang="en-US" sz="2400"/>
              <a:t>1234</a:t>
            </a:r>
            <a:r>
              <a:rPr baseline="-25000" lang="en-US" sz="2400"/>
              <a:t>DEC</a:t>
            </a:r>
            <a:endParaRPr/>
          </a:p>
          <a:p>
            <a:pPr indent="4572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 </a:t>
            </a:r>
            <a:r>
              <a:rPr lang="en-US"/>
              <a:t>(1 × 10</a:t>
            </a:r>
            <a:r>
              <a:rPr baseline="30000" lang="en-US"/>
              <a:t>3</a:t>
            </a:r>
            <a:r>
              <a:rPr lang="en-US"/>
              <a:t>) + (2 × 10</a:t>
            </a:r>
            <a:r>
              <a:rPr baseline="30000" lang="en-US"/>
              <a:t>2</a:t>
            </a:r>
            <a:r>
              <a:rPr lang="en-US"/>
              <a:t>) + (3 × 10</a:t>
            </a:r>
            <a:r>
              <a:rPr baseline="30000" lang="en-US"/>
              <a:t>1</a:t>
            </a:r>
            <a:r>
              <a:rPr lang="en-US"/>
              <a:t>)  + (4 × l0</a:t>
            </a:r>
            <a:r>
              <a:rPr baseline="30000" lang="en-US"/>
              <a:t>0</a:t>
            </a:r>
            <a:r>
              <a:rPr lang="en-US"/>
              <a:t>)</a:t>
            </a:r>
            <a:endParaRPr/>
          </a:p>
          <a:p>
            <a:pPr indent="4572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 </a:t>
            </a:r>
            <a:r>
              <a:rPr lang="en-US"/>
              <a:t>(1 × 1000) + (2 × 100) + (3 × 10) + (4 × 1) </a:t>
            </a:r>
            <a:endParaRPr/>
          </a:p>
          <a:p>
            <a:pPr indent="4572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 1000 + 200 + 30 + 4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Binario (0,1)</a:t>
            </a:r>
            <a:r>
              <a:rPr lang="en-US"/>
              <a:t>: </a:t>
            </a:r>
            <a:r>
              <a:rPr lang="en-US" sz="2400"/>
              <a:t>10101</a:t>
            </a:r>
            <a:r>
              <a:rPr baseline="-25000" lang="en-US" sz="2400"/>
              <a:t>BIN</a:t>
            </a:r>
            <a:endParaRPr baseline="-25000" sz="2400"/>
          </a:p>
          <a:p>
            <a:pPr indent="457200" lvl="0" marL="9144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= (1 × 2</a:t>
            </a:r>
            <a:r>
              <a:rPr baseline="30000" lang="en-US"/>
              <a:t>4</a:t>
            </a:r>
            <a:r>
              <a:rPr lang="en-US"/>
              <a:t>) + (0 × 2</a:t>
            </a:r>
            <a:r>
              <a:rPr baseline="30000" lang="en-US"/>
              <a:t>3</a:t>
            </a:r>
            <a:r>
              <a:rPr lang="en-US"/>
              <a:t>) + (1 × 2</a:t>
            </a:r>
            <a:r>
              <a:rPr baseline="30000" lang="en-US"/>
              <a:t>2</a:t>
            </a:r>
            <a:r>
              <a:rPr lang="en-US"/>
              <a:t>)  + (0 × 2</a:t>
            </a:r>
            <a:r>
              <a:rPr baseline="30000" lang="en-US"/>
              <a:t>1</a:t>
            </a:r>
            <a:r>
              <a:rPr lang="en-US"/>
              <a:t>) + (1 × 2</a:t>
            </a:r>
            <a:r>
              <a:rPr baseline="30000" lang="en-US"/>
              <a:t>0</a:t>
            </a:r>
            <a:r>
              <a:rPr lang="en-US"/>
              <a:t>)</a:t>
            </a:r>
            <a:endParaRPr/>
          </a:p>
          <a:p>
            <a:pPr indent="4572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 (1 × 16) + (0 × 8)   + (1 × 4)   + (0 × 2)  + (1 × 1)</a:t>
            </a:r>
            <a:endParaRPr/>
          </a:p>
          <a:p>
            <a:pPr indent="4572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    16     +      0      +    4        +     0      +    1</a:t>
            </a:r>
            <a:endParaRPr/>
          </a:p>
          <a:p>
            <a:pPr indent="4572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 21</a:t>
            </a:r>
            <a:r>
              <a:rPr baseline="-25000" lang="en-US"/>
              <a:t>DEC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Tipos primitivos</a:t>
            </a:r>
            <a:endParaRPr b="0" i="0" sz="2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b="0" i="0" lang="en-US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Un tipo de dato primitivo es un tipo de dato </a:t>
            </a:r>
            <a:r>
              <a:rPr b="1" i="0" lang="en-US" sz="2400" u="none" cap="none" strike="noStrike">
                <a:solidFill>
                  <a:schemeClr val="accent3"/>
                </a:solidFill>
              </a:rPr>
              <a:t>proporcionado por el lenguaje de programación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como bloque básico de construcción.</a:t>
            </a:r>
            <a:endParaRPr/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b="0" i="0" lang="en-US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Los tipos de datos primitivos son tipos para los cuales el lenguaje de programación ofrece </a:t>
            </a:r>
            <a:r>
              <a:rPr b="1" i="0" lang="en-US" sz="2400" u="none" cap="none" strike="noStrike">
                <a:solidFill>
                  <a:schemeClr val="accent3"/>
                </a:solidFill>
              </a:rPr>
              <a:t>soporte nativo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2400" u="none" cap="none" strike="noStrike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Principales tipos de datos</a:t>
            </a:r>
            <a:endParaRPr b="0" i="0" sz="4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939500" y="936725"/>
            <a:ext cx="3837000" cy="3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Car</a:t>
            </a:r>
            <a:r>
              <a:rPr b="0" i="0" lang="en-US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á</a:t>
            </a:r>
            <a:r>
              <a:rPr b="0" i="0" lang="en-US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cter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Entero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AutoNum type="arabicPeriod"/>
            </a:pPr>
            <a:r>
              <a:rPr lang="en-US"/>
              <a:t>Real (</a:t>
            </a:r>
            <a:r>
              <a:rPr b="0" i="0" lang="en-US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Número de punto flotante)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Booleano* (</a:t>
            </a:r>
            <a:r>
              <a:rPr lang="en-US"/>
              <a:t>agregar librería para lenguaje</a:t>
            </a:r>
            <a:r>
              <a:rPr b="0" i="0" lang="en-US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C)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Referencia o apuntador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Historia del lenguaje C</a:t>
            </a:r>
            <a:endParaRPr/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4939500" y="400250"/>
            <a:ext cx="3837000" cy="4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r>
              <a:rPr lang="en-US"/>
              <a:t>C evolucionó de dos lenguajes de programación anteriores, BCPL y B. - Dicha evolución estuvo a cargo de </a:t>
            </a:r>
            <a:r>
              <a:rPr b="1" lang="en-US"/>
              <a:t>Dennis Ritchie</a:t>
            </a:r>
            <a:r>
              <a:rPr lang="en-US"/>
              <a:t> en los laboratorios Bell en </a:t>
            </a:r>
            <a:r>
              <a:rPr b="1" lang="en-US"/>
              <a:t>1972</a:t>
            </a:r>
            <a:r>
              <a:rPr lang="en-US"/>
              <a:t>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S</a:t>
            </a:r>
            <a:r>
              <a:rPr lang="en-US"/>
              <a:t>e hizo</a:t>
            </a:r>
            <a:r>
              <a:rPr lang="en-US"/>
              <a:t> popular como lenguaje de desarrollo para el sistema operativo UNIX. En la actualidad, la mayoría de los sistemas operativos están escritos en C y/o C++. Y se encuentra disponible para la mayoría de las computadoras.</a:t>
            </a:r>
            <a:endParaRPr/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4939500" y="4547400"/>
            <a:ext cx="38370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Más detalle en cppreference.com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Lenguaje de programación de propósito general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7"/>
          <p:cNvGraphicFramePr/>
          <p:nvPr/>
        </p:nvGraphicFramePr>
        <p:xfrm>
          <a:off x="311700" y="11311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{B7349A17-AA4C-4717-B586-8EECAD67AD90}</a:tableStyleId>
              </a:tblPr>
              <a:tblGrid>
                <a:gridCol w="1109225"/>
                <a:gridCol w="1328900"/>
                <a:gridCol w="1600300"/>
                <a:gridCol w="4482175"/>
              </a:tblGrid>
              <a:tr h="428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Contenido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Tipo de Dato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Tamaño (</a:t>
                      </a:r>
                      <a:r>
                        <a:rPr lang="en-US"/>
                        <a:t>Bytes</a:t>
                      </a:r>
                      <a:r>
                        <a:rPr lang="en-US" sz="1400" u="none" cap="none" strike="noStrike"/>
                        <a:t>)*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Rango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5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Carácter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char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-128 a 127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5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unsigned </a:t>
                      </a:r>
                      <a:r>
                        <a:rPr lang="en-US" sz="1400" u="none" cap="none" strike="noStrike"/>
                        <a:t>char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 a 255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78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Enteros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int*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❖"/>
                      </a:pPr>
                      <a:r>
                        <a:rPr lang="en-US"/>
                        <a:t>2</a:t>
                      </a:r>
                      <a:endParaRPr/>
                    </a:p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❖"/>
                      </a:pPr>
                      <a:r>
                        <a:rPr lang="en-US" u="sng"/>
                        <a:t>4</a:t>
                      </a:r>
                      <a:endParaRPr u="sng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-32,768 a 32,767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-2,147,483,648 a 2,147,483,647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478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unsigned int*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❖"/>
                      </a:pPr>
                      <a:r>
                        <a:rPr lang="en-US"/>
                        <a:t>2</a:t>
                      </a:r>
                      <a:endParaRPr/>
                    </a:p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❖"/>
                      </a:pPr>
                      <a:r>
                        <a:rPr lang="en-US" u="sng"/>
                        <a:t>4</a:t>
                      </a:r>
                      <a:endParaRPr u="sng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 a 65,535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 a 4</a:t>
                      </a:r>
                      <a:r>
                        <a:rPr lang="en-US"/>
                        <a:t>,29</a:t>
                      </a:r>
                      <a:r>
                        <a:rPr lang="en-US"/>
                        <a:t>4,967,295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478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short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-32,768 a 32,767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478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long*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❖"/>
                      </a:pPr>
                      <a:r>
                        <a:rPr lang="en-US"/>
                        <a:t>4</a:t>
                      </a:r>
                      <a:endParaRPr/>
                    </a:p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❖"/>
                      </a:pPr>
                      <a:r>
                        <a:rPr lang="en-US" u="sng"/>
                        <a:t>8</a:t>
                      </a:r>
                      <a:endParaRPr u="sng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-2,147,483,648 a 2,147,483,647 -9223372036854775808 a 9223372036854775807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Tipos primitivos en C</a:t>
            </a:r>
            <a:endParaRPr b="0" i="0" sz="2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11700" y="4458550"/>
            <a:ext cx="8520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Nota</a:t>
            </a:r>
            <a:r>
              <a:rPr b="1" lang="en-US">
                <a:latin typeface="Proxima Nova"/>
                <a:ea typeface="Proxima Nova"/>
                <a:cs typeface="Proxima Nova"/>
                <a:sym typeface="Proxima Nova"/>
              </a:rPr>
              <a:t>*</a:t>
            </a: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: Pueden variar dependiendo diversos factores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18"/>
          <p:cNvGraphicFramePr/>
          <p:nvPr/>
        </p:nvGraphicFramePr>
        <p:xfrm>
          <a:off x="311700" y="15121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{B7349A17-AA4C-4717-B586-8EECAD67AD90}</a:tableStyleId>
              </a:tblPr>
              <a:tblGrid>
                <a:gridCol w="1166250"/>
                <a:gridCol w="1361950"/>
                <a:gridCol w="1617250"/>
                <a:gridCol w="2316825"/>
                <a:gridCol w="2058325"/>
              </a:tblGrid>
              <a:tr h="428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Contenido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Tipo de Dato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Tamaño (</a:t>
                      </a:r>
                      <a:r>
                        <a:rPr lang="en-US"/>
                        <a:t>Bytes</a:t>
                      </a:r>
                      <a:r>
                        <a:rPr lang="en-US" sz="1400" u="none" cap="none" strike="noStrike"/>
                        <a:t>)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Rango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Precisión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800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Reales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float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1.2E-38 to 3.4E+38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 dígitos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double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2.3E-308 to 1.7E+308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15 dígitos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4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long double*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❖"/>
                      </a:pPr>
                      <a:r>
                        <a:rPr lang="en-US"/>
                        <a:t>10</a:t>
                      </a:r>
                      <a:endParaRPr/>
                    </a:p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❖"/>
                      </a:pPr>
                      <a:r>
                        <a:rPr lang="en-US"/>
                        <a:t>12</a:t>
                      </a:r>
                      <a:endParaRPr/>
                    </a:p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❖"/>
                      </a:pPr>
                      <a:r>
                        <a:rPr lang="en-US" u="sng"/>
                        <a:t>16</a:t>
                      </a:r>
                      <a:endParaRPr u="sng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3.4E-4932 to 1.1E+4932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19 dígitos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Tipos primitivos en C</a:t>
            </a:r>
            <a:endParaRPr b="0" i="0" sz="2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311700" y="4458550"/>
            <a:ext cx="8520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Nota</a:t>
            </a:r>
            <a:r>
              <a:rPr b="1" lang="en-US">
                <a:latin typeface="Proxima Nova"/>
                <a:ea typeface="Proxima Nova"/>
                <a:cs typeface="Proxima Nova"/>
                <a:sym typeface="Proxima Nova"/>
              </a:rPr>
              <a:t>*</a:t>
            </a: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: Pueden variar dependiendo diversos factores.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265500" y="137975"/>
            <a:ext cx="4045200" cy="48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</a:pPr>
            <a:r>
              <a:rPr lang="en-US" sz="2400"/>
              <a:t>El o</a:t>
            </a:r>
            <a:r>
              <a:rPr lang="en-US" sz="2400"/>
              <a:t>perador </a:t>
            </a:r>
            <a:r>
              <a:rPr b="1" i="1" lang="en-US" sz="2400"/>
              <a:t>sizeof</a:t>
            </a:r>
            <a:r>
              <a:rPr lang="en-US" sz="2400"/>
              <a:t> permite obtener el tamaño almacenado en </a:t>
            </a:r>
            <a:r>
              <a:rPr b="1" lang="en-US" sz="2400"/>
              <a:t>bytes</a:t>
            </a:r>
            <a:r>
              <a:rPr lang="en-US" sz="2400"/>
              <a:t> para su operando.</a:t>
            </a:r>
            <a:endParaRPr b="0" i="0" sz="2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4939500" y="137975"/>
            <a:ext cx="3837000" cy="43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#include &lt;stdio.h&gt;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#include &lt;stdlib.h&gt;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2"/>
                </a:solidFill>
              </a:rPr>
              <a:t>#include &lt;stdbool.h&gt;</a:t>
            </a:r>
            <a:endParaRPr sz="15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int main() { 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</a:t>
            </a:r>
            <a:r>
              <a:rPr lang="en-US" sz="1500"/>
              <a:t>  char cadena1[] = "cadena";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</a:t>
            </a:r>
            <a:r>
              <a:rPr lang="en-US" sz="1500"/>
              <a:t>  char cadena2[] = { 'c', 'a', 'd', 'e', 'n', 'a' };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printf("%ld\n", sizeof( char ) );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printf("%ld\n", sizeof( int ) );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printf("%ld\n", sizeof( float ) );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printf("%ld\n", sizeof( double ) );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2"/>
                </a:solidFill>
              </a:rPr>
              <a:t>    </a:t>
            </a:r>
            <a:r>
              <a:rPr lang="en-US" sz="1500">
                <a:solidFill>
                  <a:schemeClr val="lt2"/>
                </a:solidFill>
              </a:rPr>
              <a:t>printf("%ld\n", sizeof( bool ) );</a:t>
            </a:r>
            <a:endParaRPr sz="15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printf("%ld\n", sizeof( cadena1 ) );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printf("%ld", sizeof( cadena2) );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   return 0; 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}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