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01528D-F9D8-43F0-A579-93CC981D538F}">
  <a:tblStyle styleId="{CF01528D-F9D8-43F0-A579-93CC981D53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e34c8b36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5e34c8b36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b3c27db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9cb3c27db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f8520080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5f852008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5d064e5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b5d064e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5045681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3504568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5045681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35045681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2" name="Google Shape;22;p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23" name="Google Shape;23;p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3" name="Google Shape;33;p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b="0" i="0" lang="en-US" sz="4800" u="none" cap="none" strike="noStrike">
                <a:solidFill>
                  <a:schemeClr val="lt1"/>
                </a:solidFill>
                <a:latin typeface="Montserrat"/>
                <a:ea typeface="Montserrat"/>
                <a:cs typeface="Montserrat"/>
                <a:sym typeface="Montserrat"/>
              </a:rPr>
              <a:t>ESTRUCTURA DE DATOS Y ALGORITMOS I</a:t>
            </a:r>
            <a:endParaRPr b="0" i="0" sz="4800" u="none" cap="none" strike="noStrike">
              <a:solidFill>
                <a:schemeClr val="lt1"/>
              </a:solidFill>
              <a:latin typeface="Montserrat"/>
              <a:ea typeface="Montserrat"/>
              <a:cs typeface="Montserrat"/>
              <a:sym typeface="Montserrat"/>
            </a:endParaRPr>
          </a:p>
        </p:txBody>
      </p:sp>
      <p:sp>
        <p:nvSpPr>
          <p:cNvPr id="60" name="Google Shape;60;p13"/>
          <p:cNvSpPr txBox="1"/>
          <p:nvPr>
            <p:ph idx="1" type="subTitle"/>
          </p:nvPr>
        </p:nvSpPr>
        <p:spPr>
          <a:xfrm>
            <a:off x="510450" y="3182330"/>
            <a:ext cx="8123100" cy="89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400"/>
              <a:buFont typeface="Proxima Nova"/>
              <a:buNone/>
            </a:pPr>
            <a:r>
              <a:rPr b="0" i="0" lang="en-US" sz="2400" u="none" cap="none" strike="noStrike">
                <a:solidFill>
                  <a:schemeClr val="lt1"/>
                </a:solidFill>
                <a:latin typeface="Proxima Nova"/>
                <a:ea typeface="Proxima Nova"/>
                <a:cs typeface="Proxima Nova"/>
                <a:sym typeface="Proxima Nova"/>
              </a:rPr>
              <a:t>Arreglos</a:t>
            </a:r>
            <a:endParaRPr b="0" i="0" sz="2400" u="none" cap="none" strike="noStrike">
              <a:solidFill>
                <a:schemeClr val="lt1"/>
              </a:solidFill>
              <a:latin typeface="Proxima Nova"/>
              <a:ea typeface="Proxima Nova"/>
              <a:cs typeface="Proxima Nova"/>
              <a:sym typeface="Proxima Nova"/>
            </a:endParaRPr>
          </a:p>
          <a:p>
            <a:pPr indent="0" lvl="0" marL="0" marR="0" rtl="0" algn="r">
              <a:lnSpc>
                <a:spcPct val="100000"/>
              </a:lnSpc>
              <a:spcBef>
                <a:spcPts val="0"/>
              </a:spcBef>
              <a:spcAft>
                <a:spcPts val="0"/>
              </a:spcAft>
              <a:buClr>
                <a:schemeClr val="lt1"/>
              </a:buClr>
              <a:buSzPts val="2400"/>
              <a:buFont typeface="Proxima Nova"/>
              <a:buNone/>
            </a:pPr>
            <a:r>
              <a:rPr b="0" i="0" lang="en-US" sz="2400" u="none" cap="none" strike="noStrike">
                <a:solidFill>
                  <a:schemeClr val="lt1"/>
                </a:solidFill>
                <a:latin typeface="Proxima Nova"/>
                <a:ea typeface="Proxima Nova"/>
                <a:cs typeface="Proxima Nova"/>
                <a:sym typeface="Proxima Nova"/>
              </a:rPr>
              <a:t>Unidimensionales y Multidimensionales</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Ejemplo</a:t>
            </a:r>
            <a:endParaRPr b="0" i="0" sz="2800" u="none" cap="none" strike="noStrike">
              <a:solidFill>
                <a:schemeClr val="dk1"/>
              </a:solidFill>
              <a:latin typeface="Proxima Nova"/>
              <a:ea typeface="Proxima Nova"/>
              <a:cs typeface="Proxima Nova"/>
              <a:sym typeface="Proxima Nova"/>
            </a:endParaRPr>
          </a:p>
        </p:txBody>
      </p:sp>
      <p:sp>
        <p:nvSpPr>
          <p:cNvPr id="150" name="Google Shape;150;p22"/>
          <p:cNvSpPr txBox="1"/>
          <p:nvPr>
            <p:ph idx="1" type="body"/>
          </p:nvPr>
        </p:nvSpPr>
        <p:spPr>
          <a:xfrm>
            <a:off x="311700" y="1152475"/>
            <a:ext cx="2964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accent2"/>
                </a:solidFill>
              </a:rPr>
              <a:t>#include &lt;stdio.h&gt;</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#include &lt;stdlib.h&gt;</a:t>
            </a:r>
            <a:endParaRPr sz="1800">
              <a:solidFill>
                <a:schemeClr val="accent2"/>
              </a:solidFill>
            </a:endParaRPr>
          </a:p>
        </p:txBody>
      </p:sp>
      <p:sp>
        <p:nvSpPr>
          <p:cNvPr id="151" name="Google Shape;151;p22"/>
          <p:cNvSpPr txBox="1"/>
          <p:nvPr>
            <p:ph idx="2" type="body"/>
          </p:nvPr>
        </p:nvSpPr>
        <p:spPr>
          <a:xfrm>
            <a:off x="3419875" y="206750"/>
            <a:ext cx="5544600" cy="48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accent2"/>
                </a:solidFill>
              </a:rPr>
              <a:t>int main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int </a:t>
            </a:r>
            <a:r>
              <a:rPr b="1" lang="en-US" sz="1800">
                <a:solidFill>
                  <a:schemeClr val="dk2"/>
                </a:solidFill>
              </a:rPr>
              <a:t>a[ 5 ][ 2 ]</a:t>
            </a:r>
            <a:r>
              <a:rPr lang="en-US" sz="1800">
                <a:solidFill>
                  <a:schemeClr val="accent2"/>
                </a:solidFill>
              </a:rPr>
              <a:t> </a:t>
            </a:r>
            <a:r>
              <a:rPr lang="en-US" sz="1800">
                <a:solidFill>
                  <a:schemeClr val="accent2"/>
                </a:solidFill>
              </a:rPr>
              <a:t>= </a:t>
            </a:r>
            <a:r>
              <a:rPr b="1" lang="en-US" sz="1800">
                <a:solidFill>
                  <a:schemeClr val="dk2"/>
                </a:solidFill>
              </a:rPr>
              <a:t>{</a:t>
            </a:r>
            <a:endParaRPr b="1" sz="1800">
              <a:solidFill>
                <a:schemeClr val="dk2"/>
              </a:solidFill>
            </a:endParaRPr>
          </a:p>
          <a:p>
            <a:pPr indent="457200" lvl="0" marL="0" marR="0" rtl="0" algn="l">
              <a:lnSpc>
                <a:spcPct val="100000"/>
              </a:lnSpc>
              <a:spcBef>
                <a:spcPts val="0"/>
              </a:spcBef>
              <a:spcAft>
                <a:spcPts val="0"/>
              </a:spcAft>
              <a:buNone/>
            </a:pPr>
            <a:r>
              <a:rPr b="1" lang="en-US" sz="1800">
                <a:solidFill>
                  <a:schemeClr val="dk2"/>
                </a:solidFill>
              </a:rPr>
              <a:t>{0,	0},  </a:t>
            </a:r>
            <a:endParaRPr sz="1200">
              <a:solidFill>
                <a:schemeClr val="dk2"/>
              </a:solidFill>
            </a:endParaRPr>
          </a:p>
          <a:p>
            <a:pPr indent="457200" lvl="0" marL="0" marR="0" rtl="0" algn="l">
              <a:lnSpc>
                <a:spcPct val="100000"/>
              </a:lnSpc>
              <a:spcBef>
                <a:spcPts val="0"/>
              </a:spcBef>
              <a:spcAft>
                <a:spcPts val="0"/>
              </a:spcAft>
              <a:buNone/>
            </a:pPr>
            <a:r>
              <a:rPr b="1" lang="en-US" sz="1800">
                <a:solidFill>
                  <a:schemeClr val="dk2"/>
                </a:solidFill>
              </a:rPr>
              <a:t>{</a:t>
            </a:r>
            <a:r>
              <a:rPr b="1" lang="en-US" sz="1800">
                <a:solidFill>
                  <a:schemeClr val="dk2"/>
                </a:solidFill>
              </a:rPr>
              <a:t>1,	2},</a:t>
            </a:r>
            <a:endParaRPr b="1" sz="1800">
              <a:solidFill>
                <a:schemeClr val="dk2"/>
              </a:solidFill>
            </a:endParaRPr>
          </a:p>
          <a:p>
            <a:pPr indent="457200" lvl="0" marL="0" marR="0" rtl="0" algn="l">
              <a:lnSpc>
                <a:spcPct val="100000"/>
              </a:lnSpc>
              <a:spcBef>
                <a:spcPts val="0"/>
              </a:spcBef>
              <a:spcAft>
                <a:spcPts val="0"/>
              </a:spcAft>
              <a:buNone/>
            </a:pPr>
            <a:r>
              <a:rPr b="1" lang="en-US" sz="1800">
                <a:solidFill>
                  <a:schemeClr val="dk2"/>
                </a:solidFill>
              </a:rPr>
              <a:t>{2,	4},</a:t>
            </a:r>
            <a:endParaRPr b="1" sz="1800">
              <a:solidFill>
                <a:schemeClr val="dk2"/>
              </a:solidFill>
            </a:endParaRPr>
          </a:p>
          <a:p>
            <a:pPr indent="457200" lvl="0" marL="0" marR="0" rtl="0" algn="l">
              <a:lnSpc>
                <a:spcPct val="100000"/>
              </a:lnSpc>
              <a:spcBef>
                <a:spcPts val="0"/>
              </a:spcBef>
              <a:spcAft>
                <a:spcPts val="0"/>
              </a:spcAft>
              <a:buNone/>
            </a:pPr>
            <a:r>
              <a:rPr b="1" lang="en-US" sz="1800">
                <a:solidFill>
                  <a:schemeClr val="dk2"/>
                </a:solidFill>
              </a:rPr>
              <a:t>{3,	6},</a:t>
            </a:r>
            <a:endParaRPr b="1" sz="1800">
              <a:solidFill>
                <a:schemeClr val="dk2"/>
              </a:solidFill>
            </a:endParaRPr>
          </a:p>
          <a:p>
            <a:pPr indent="457200" lvl="0" marL="0" marR="0" rtl="0" algn="l">
              <a:lnSpc>
                <a:spcPct val="100000"/>
              </a:lnSpc>
              <a:spcBef>
                <a:spcPts val="0"/>
              </a:spcBef>
              <a:spcAft>
                <a:spcPts val="0"/>
              </a:spcAft>
              <a:buNone/>
            </a:pPr>
            <a:r>
              <a:rPr b="1" lang="en-US" sz="1800">
                <a:solidFill>
                  <a:schemeClr val="dk2"/>
                </a:solidFill>
              </a:rPr>
              <a:t>{4,	8}</a:t>
            </a:r>
            <a:endParaRPr b="1" sz="1800">
              <a:solidFill>
                <a:schemeClr val="dk2"/>
              </a:solidFill>
            </a:endParaRPr>
          </a:p>
          <a:p>
            <a:pPr indent="0" lvl="0" marL="0" marR="0" rtl="0" algn="l">
              <a:lnSpc>
                <a:spcPct val="100000"/>
              </a:lnSpc>
              <a:spcBef>
                <a:spcPts val="0"/>
              </a:spcBef>
              <a:spcAft>
                <a:spcPts val="0"/>
              </a:spcAft>
              <a:buNone/>
            </a:pPr>
            <a:r>
              <a:rPr lang="en-US" sz="1800">
                <a:solidFill>
                  <a:schemeClr val="accent2"/>
                </a:solidFill>
              </a:rPr>
              <a:t>    </a:t>
            </a:r>
            <a:r>
              <a:rPr b="1" lang="en-US" sz="1800">
                <a:solidFill>
                  <a:schemeClr val="dk2"/>
                </a:solidFill>
              </a:rPr>
              <a:t>}</a:t>
            </a:r>
            <a:r>
              <a:rPr lang="en-US" sz="1800">
                <a:solidFill>
                  <a:schemeClr val="accent2"/>
                </a:solidFill>
              </a:rPr>
              <a:t>;</a:t>
            </a:r>
            <a:endParaRPr sz="1800">
              <a:solidFill>
                <a:schemeClr val="accent2"/>
              </a:solidFill>
            </a:endParaRPr>
          </a:p>
          <a:p>
            <a:pPr indent="0" lvl="0" marL="0" rtl="0" algn="l">
              <a:lnSpc>
                <a:spcPct val="100000"/>
              </a:lnSpc>
              <a:spcBef>
                <a:spcPts val="0"/>
              </a:spcBef>
              <a:spcAft>
                <a:spcPts val="0"/>
              </a:spcAft>
              <a:buNone/>
            </a:pPr>
            <a:r>
              <a:rPr lang="en-US" sz="1800">
                <a:solidFill>
                  <a:schemeClr val="accent2"/>
                </a:solidFill>
              </a:rPr>
              <a:t>    </a:t>
            </a:r>
            <a:r>
              <a:rPr lang="en-US" sz="1800">
                <a:solidFill>
                  <a:schemeClr val="accent2"/>
                </a:solidFill>
              </a:rPr>
              <a:t>int </a:t>
            </a:r>
            <a:r>
              <a:rPr b="1" lang="en-US" sz="1800">
                <a:solidFill>
                  <a:schemeClr val="dk2"/>
                </a:solidFill>
              </a:rPr>
              <a:t>b[ 5 ][ 2 ]</a:t>
            </a:r>
            <a:r>
              <a:rPr lang="en-US" sz="1800">
                <a:solidFill>
                  <a:schemeClr val="accent2"/>
                </a:solidFill>
              </a:rPr>
              <a:t> =</a:t>
            </a:r>
            <a:r>
              <a:rPr b="1" lang="en-US" sz="1800">
                <a:solidFill>
                  <a:schemeClr val="accent2"/>
                </a:solidFill>
              </a:rPr>
              <a:t> </a:t>
            </a:r>
            <a:r>
              <a:rPr b="1" lang="en-US" sz="1800">
                <a:solidFill>
                  <a:schemeClr val="dk2"/>
                </a:solidFill>
              </a:rPr>
              <a:t>{ 0, 0, 1, 2, 2, 4, 3, 6, 4, 8 }</a:t>
            </a:r>
            <a:r>
              <a:rPr lang="en-US" sz="1800">
                <a:solidFill>
                  <a:schemeClr val="accent2"/>
                </a:solidFill>
              </a:rPr>
              <a:t>; </a:t>
            </a:r>
            <a:r>
              <a:rPr lang="en-US" sz="1200">
                <a:solidFill>
                  <a:schemeClr val="dk2"/>
                </a:solidFill>
              </a:rPr>
              <a:t>// b = a</a:t>
            </a:r>
            <a:endParaRPr sz="1200">
              <a:solidFill>
                <a:schemeClr val="dk2"/>
              </a:solidFill>
            </a:endParaRPr>
          </a:p>
          <a:p>
            <a:pPr indent="0" lvl="0" marL="0" marR="0" rtl="0" algn="l">
              <a:lnSpc>
                <a:spcPct val="100000"/>
              </a:lnSpc>
              <a:spcBef>
                <a:spcPts val="0"/>
              </a:spcBef>
              <a:spcAft>
                <a:spcPts val="0"/>
              </a:spcAft>
              <a:buNone/>
            </a:pPr>
            <a:r>
              <a:rPr lang="en-US" sz="1800">
                <a:solidFill>
                  <a:schemeClr val="accent2"/>
                </a:solidFill>
              </a:rPr>
              <a:t>    int i, j;</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for ( i = 0; i &lt; 5; i++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for ( j = 0; j &lt; 2; j++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printf( "a[%d][%d] = %d\n", i, j, </a:t>
            </a:r>
            <a:r>
              <a:rPr b="1" lang="en-US" sz="1800">
                <a:solidFill>
                  <a:schemeClr val="dk2"/>
                </a:solidFill>
              </a:rPr>
              <a:t>a[ i ][ j ]</a:t>
            </a: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return 0;</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a:t>
            </a:r>
            <a:endParaRPr sz="1800">
              <a:solidFill>
                <a:schemeClr val="accent2"/>
              </a:solidFill>
            </a:endParaRPr>
          </a:p>
        </p:txBody>
      </p:sp>
      <p:cxnSp>
        <p:nvCxnSpPr>
          <p:cNvPr id="152" name="Google Shape;152;p22"/>
          <p:cNvCxnSpPr/>
          <p:nvPr/>
        </p:nvCxnSpPr>
        <p:spPr>
          <a:xfrm>
            <a:off x="3275856" y="267494"/>
            <a:ext cx="0" cy="4680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2754000" cy="13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Ejemplo</a:t>
            </a:r>
            <a:r>
              <a:rPr lang="en-US"/>
              <a:t>:</a:t>
            </a:r>
            <a:endParaRPr/>
          </a:p>
          <a:p>
            <a:pPr indent="0" lvl="0" marL="0" marR="0" rtl="0" algn="l">
              <a:lnSpc>
                <a:spcPct val="100000"/>
              </a:lnSpc>
              <a:spcBef>
                <a:spcPts val="0"/>
              </a:spcBef>
              <a:spcAft>
                <a:spcPts val="0"/>
              </a:spcAft>
              <a:buClr>
                <a:schemeClr val="dk1"/>
              </a:buClr>
              <a:buSzPts val="2800"/>
              <a:buFont typeface="Proxima Nova"/>
              <a:buNone/>
            </a:pPr>
            <a:r>
              <a:rPr b="1" lang="en-US" sz="1800">
                <a:solidFill>
                  <a:schemeClr val="dk2"/>
                </a:solidFill>
              </a:rPr>
              <a:t>U</a:t>
            </a:r>
            <a:r>
              <a:rPr b="1" i="0" lang="en-US" sz="1800" u="none" cap="none" strike="noStrike">
                <a:solidFill>
                  <a:schemeClr val="dk2"/>
                </a:solidFill>
              </a:rPr>
              <a:t>n arreglo </a:t>
            </a:r>
            <a:r>
              <a:rPr b="1" lang="en-US" sz="1800">
                <a:solidFill>
                  <a:schemeClr val="dk2"/>
                </a:solidFill>
              </a:rPr>
              <a:t>se almacena de manera contigua en la memoria.</a:t>
            </a:r>
            <a:endParaRPr b="1" i="0" sz="1800" u="none" cap="none" strike="noStrike">
              <a:solidFill>
                <a:schemeClr val="dk2"/>
              </a:solidFill>
            </a:endParaRPr>
          </a:p>
        </p:txBody>
      </p:sp>
      <p:cxnSp>
        <p:nvCxnSpPr>
          <p:cNvPr id="158" name="Google Shape;158;p23"/>
          <p:cNvCxnSpPr/>
          <p:nvPr/>
        </p:nvCxnSpPr>
        <p:spPr>
          <a:xfrm>
            <a:off x="3961656" y="267494"/>
            <a:ext cx="0" cy="4680600"/>
          </a:xfrm>
          <a:prstGeom prst="straightConnector1">
            <a:avLst/>
          </a:prstGeom>
          <a:noFill/>
          <a:ln cap="flat" cmpd="sng" w="9525">
            <a:solidFill>
              <a:schemeClr val="dk2"/>
            </a:solidFill>
            <a:prstDash val="solid"/>
            <a:round/>
            <a:headEnd len="sm" w="sm" type="none"/>
            <a:tailEnd len="sm" w="sm" type="none"/>
          </a:ln>
        </p:spPr>
      </p:cxnSp>
      <p:sp>
        <p:nvSpPr>
          <p:cNvPr id="159" name="Google Shape;159;p23"/>
          <p:cNvSpPr txBox="1"/>
          <p:nvPr>
            <p:ph idx="2" type="body"/>
          </p:nvPr>
        </p:nvSpPr>
        <p:spPr>
          <a:xfrm>
            <a:off x="4036450" y="206750"/>
            <a:ext cx="5058600" cy="480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800">
                <a:solidFill>
                  <a:schemeClr val="accent2"/>
                </a:solidFill>
              </a:rPr>
              <a:t>#include &lt;stdio.h&gt;</a:t>
            </a:r>
            <a:endParaRPr sz="1800">
              <a:solidFill>
                <a:schemeClr val="accent2"/>
              </a:solidFill>
            </a:endParaRPr>
          </a:p>
          <a:p>
            <a:pPr indent="0" lvl="0" marL="0" rtl="0" algn="l">
              <a:lnSpc>
                <a:spcPct val="100000"/>
              </a:lnSpc>
              <a:spcBef>
                <a:spcPts val="0"/>
              </a:spcBef>
              <a:spcAft>
                <a:spcPts val="0"/>
              </a:spcAft>
              <a:buNone/>
            </a:pPr>
            <a:r>
              <a:rPr lang="en-US" sz="1800">
                <a:solidFill>
                  <a:schemeClr val="accent2"/>
                </a:solidFill>
              </a:rPr>
              <a:t>#include &lt;stdlib.h&gt;</a:t>
            </a:r>
            <a:endParaRPr sz="1800">
              <a:solidFill>
                <a:schemeClr val="accent2"/>
              </a:solidFill>
            </a:endParaRPr>
          </a:p>
          <a:p>
            <a:pPr indent="0" lvl="0" marL="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int main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int </a:t>
            </a:r>
            <a:r>
              <a:rPr b="1" lang="en-US" sz="1800">
                <a:solidFill>
                  <a:schemeClr val="dk2"/>
                </a:solidFill>
              </a:rPr>
              <a:t>arr</a:t>
            </a:r>
            <a:r>
              <a:rPr b="1" lang="en-US" sz="1800">
                <a:solidFill>
                  <a:schemeClr val="dk2"/>
                </a:solidFill>
              </a:rPr>
              <a:t>[ 5 ]</a:t>
            </a:r>
            <a:r>
              <a:rPr lang="en-US" sz="1800">
                <a:solidFill>
                  <a:schemeClr val="accent2"/>
                </a:solidFill>
              </a:rPr>
              <a:t> =</a:t>
            </a:r>
            <a:r>
              <a:rPr b="1" lang="en-US" sz="1800">
                <a:solidFill>
                  <a:schemeClr val="accent2"/>
                </a:solidFill>
              </a:rPr>
              <a:t> </a:t>
            </a:r>
            <a:r>
              <a:rPr b="1" lang="en-US" sz="1800">
                <a:solidFill>
                  <a:schemeClr val="dk2"/>
                </a:solidFill>
              </a:rPr>
              <a:t>{ 10, -7, 91, 73, -4 }</a:t>
            </a:r>
            <a:r>
              <a:rPr lang="en-US" sz="1800">
                <a:solidFill>
                  <a:schemeClr val="accent2"/>
                </a:solidFill>
              </a:rPr>
              <a:t>;</a:t>
            </a:r>
            <a:endParaRPr sz="1200">
              <a:solidFill>
                <a:schemeClr val="dk2"/>
              </a:solidFill>
            </a:endParaRPr>
          </a:p>
          <a:p>
            <a:pPr indent="0" lvl="0" marL="0" marR="0" rtl="0" algn="l">
              <a:lnSpc>
                <a:spcPct val="100000"/>
              </a:lnSpc>
              <a:spcBef>
                <a:spcPts val="0"/>
              </a:spcBef>
              <a:spcAft>
                <a:spcPts val="0"/>
              </a:spcAft>
              <a:buNone/>
            </a:pP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r>
              <a:rPr lang="en-US" sz="1800">
                <a:solidFill>
                  <a:schemeClr val="accent2"/>
                </a:solidFill>
              </a:rPr>
              <a:t>printf( "nombre</a:t>
            </a:r>
            <a:r>
              <a:rPr lang="en-US" sz="1800">
                <a:solidFill>
                  <a:schemeClr val="lt2"/>
                </a:solidFill>
              </a:rPr>
              <a:t>\t</a:t>
            </a:r>
            <a:r>
              <a:rPr lang="en-US" sz="1800">
                <a:solidFill>
                  <a:schemeClr val="accent2"/>
                </a:solidFill>
              </a:rPr>
              <a:t>valor</a:t>
            </a:r>
            <a:r>
              <a:rPr lang="en-US" sz="1800">
                <a:solidFill>
                  <a:schemeClr val="lt2"/>
                </a:solidFill>
              </a:rPr>
              <a:t>\t</a:t>
            </a:r>
            <a:r>
              <a:rPr lang="en-US" sz="1800">
                <a:solidFill>
                  <a:schemeClr val="accent2"/>
                </a:solidFill>
              </a:rPr>
              <a:t>direccion</a:t>
            </a:r>
            <a:r>
              <a:rPr lang="en-US" sz="1800">
                <a:solidFill>
                  <a:schemeClr val="lt2"/>
                </a:solidFill>
              </a:rPr>
              <a:t>\n</a:t>
            </a:r>
            <a:r>
              <a:rPr lang="en-US" sz="1800">
                <a:solidFill>
                  <a:schemeClr val="accent2"/>
                </a:solidFill>
              </a:rPr>
              <a:t>");</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for (int i = 0; i &lt; 5; i++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printf( "arr[%d]</a:t>
            </a:r>
            <a:r>
              <a:rPr lang="en-US" sz="1800">
                <a:solidFill>
                  <a:schemeClr val="lt2"/>
                </a:solidFill>
              </a:rPr>
              <a:t>\t</a:t>
            </a:r>
            <a:r>
              <a:rPr lang="en-US" sz="1800">
                <a:solidFill>
                  <a:schemeClr val="accent2"/>
                </a:solidFill>
              </a:rPr>
              <a:t>%d</a:t>
            </a:r>
            <a:r>
              <a:rPr lang="en-US" sz="1800">
                <a:solidFill>
                  <a:schemeClr val="lt2"/>
                </a:solidFill>
              </a:rPr>
              <a:t>\t</a:t>
            </a:r>
            <a:r>
              <a:rPr lang="en-US" sz="1800">
                <a:solidFill>
                  <a:schemeClr val="accent2"/>
                </a:solidFill>
              </a:rPr>
              <a:t>%p</a:t>
            </a:r>
            <a:r>
              <a:rPr lang="en-US" sz="1800">
                <a:solidFill>
                  <a:schemeClr val="lt2"/>
                </a:solidFill>
              </a:rPr>
              <a:t>\n</a:t>
            </a:r>
            <a:r>
              <a:rPr lang="en-US" sz="1800">
                <a:solidFill>
                  <a:schemeClr val="accent2"/>
                </a:solidFill>
              </a:rPr>
              <a:t>", </a:t>
            </a:r>
            <a:r>
              <a:rPr lang="en-US" sz="1800">
                <a:solidFill>
                  <a:srgbClr val="000000"/>
                </a:solidFill>
              </a:rPr>
              <a:t>i</a:t>
            </a:r>
            <a:r>
              <a:rPr lang="en-US" sz="1800">
                <a:solidFill>
                  <a:schemeClr val="accent2"/>
                </a:solidFill>
              </a:rPr>
              <a:t>, </a:t>
            </a:r>
            <a:r>
              <a:rPr lang="en-US" sz="1800">
                <a:solidFill>
                  <a:srgbClr val="000000"/>
                </a:solidFill>
              </a:rPr>
              <a:t>arr[ i ]</a:t>
            </a:r>
            <a:r>
              <a:rPr lang="en-US" sz="1800">
                <a:solidFill>
                  <a:schemeClr val="accent2"/>
                </a:solidFill>
              </a:rPr>
              <a:t>, </a:t>
            </a:r>
            <a:r>
              <a:rPr b="1" lang="en-US" sz="1800">
                <a:solidFill>
                  <a:schemeClr val="dk2"/>
                </a:solidFill>
              </a:rPr>
              <a:t>&amp;</a:t>
            </a:r>
            <a:r>
              <a:rPr lang="en-US" sz="1800">
                <a:solidFill>
                  <a:srgbClr val="000000"/>
                </a:solidFill>
              </a:rPr>
              <a:t>arr[ i ]</a:t>
            </a: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return 0;</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a:t>
            </a:r>
            <a:endParaRPr sz="1800">
              <a:solidFill>
                <a:schemeClr val="accent2"/>
              </a:solidFill>
            </a:endParaRPr>
          </a:p>
        </p:txBody>
      </p:sp>
      <p:sp>
        <p:nvSpPr>
          <p:cNvPr id="160" name="Google Shape;160;p23"/>
          <p:cNvSpPr txBox="1"/>
          <p:nvPr>
            <p:ph idx="1" type="body"/>
          </p:nvPr>
        </p:nvSpPr>
        <p:spPr>
          <a:xfrm>
            <a:off x="413100" y="2159100"/>
            <a:ext cx="720000" cy="246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lt1"/>
              </a:buClr>
              <a:buSzPts val="1800"/>
              <a:buFont typeface="Proxima Nova"/>
              <a:buNone/>
            </a:pPr>
            <a:r>
              <a:rPr b="0" i="0" lang="en-US" sz="1600" u="none" cap="none" strike="noStrike">
                <a:solidFill>
                  <a:srgbClr val="434343"/>
                </a:solidFill>
                <a:latin typeface="Proxima Nova"/>
                <a:ea typeface="Proxima Nova"/>
                <a:cs typeface="Proxima Nova"/>
                <a:sym typeface="Proxima Nova"/>
              </a:rPr>
              <a:t>a [ 0 ]</a:t>
            </a:r>
            <a:endParaRPr b="0" i="0" sz="16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600" u="none" cap="none" strike="noStrike">
                <a:solidFill>
                  <a:srgbClr val="434343"/>
                </a:solidFill>
                <a:latin typeface="Proxima Nova"/>
                <a:ea typeface="Proxima Nova"/>
                <a:cs typeface="Proxima Nova"/>
                <a:sym typeface="Proxima Nova"/>
              </a:rPr>
              <a:t>a [ 1 ]</a:t>
            </a:r>
            <a:endParaRPr b="0" i="0" sz="16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600" u="none" cap="none" strike="noStrike">
                <a:solidFill>
                  <a:srgbClr val="434343"/>
                </a:solidFill>
                <a:latin typeface="Proxima Nova"/>
                <a:ea typeface="Proxima Nova"/>
                <a:cs typeface="Proxima Nova"/>
                <a:sym typeface="Proxima Nova"/>
              </a:rPr>
              <a:t>a [ 2 ]</a:t>
            </a:r>
            <a:endParaRPr b="0" i="0" sz="16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600" u="none" cap="none" strike="noStrike">
                <a:solidFill>
                  <a:srgbClr val="434343"/>
                </a:solidFill>
                <a:latin typeface="Proxima Nova"/>
                <a:ea typeface="Proxima Nova"/>
                <a:cs typeface="Proxima Nova"/>
                <a:sym typeface="Proxima Nova"/>
              </a:rPr>
              <a:t>a [ 3 ]</a:t>
            </a:r>
            <a:endParaRPr b="0" i="0" sz="16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600" u="none" cap="none" strike="noStrike">
                <a:solidFill>
                  <a:srgbClr val="434343"/>
                </a:solidFill>
                <a:latin typeface="Proxima Nova"/>
                <a:ea typeface="Proxima Nova"/>
                <a:cs typeface="Proxima Nova"/>
                <a:sym typeface="Proxima Nova"/>
              </a:rPr>
              <a:t>a [ 4 ]</a:t>
            </a:r>
            <a:endParaRPr b="0" i="0" sz="1600" u="none" cap="none" strike="noStrike">
              <a:solidFill>
                <a:srgbClr val="434343"/>
              </a:solidFill>
              <a:latin typeface="Proxima Nova"/>
              <a:ea typeface="Proxima Nova"/>
              <a:cs typeface="Proxima Nova"/>
              <a:sym typeface="Proxima Nova"/>
            </a:endParaRPr>
          </a:p>
        </p:txBody>
      </p:sp>
      <p:graphicFrame>
        <p:nvGraphicFramePr>
          <p:cNvPr id="161" name="Google Shape;161;p23"/>
          <p:cNvGraphicFramePr/>
          <p:nvPr/>
        </p:nvGraphicFramePr>
        <p:xfrm>
          <a:off x="1133025" y="2159100"/>
          <a:ext cx="3000000" cy="3000000"/>
        </p:xfrm>
        <a:graphic>
          <a:graphicData uri="http://schemas.openxmlformats.org/drawingml/2006/table">
            <a:tbl>
              <a:tblPr>
                <a:noFill/>
                <a:tableStyleId>{CF01528D-F9D8-43F0-A579-93CC981D538F}</a:tableStyleId>
              </a:tblPr>
              <a:tblGrid>
                <a:gridCol w="948400"/>
              </a:tblGrid>
              <a:tr h="493950">
                <a:tc>
                  <a:txBody>
                    <a:bodyPr/>
                    <a:lstStyle/>
                    <a:p>
                      <a:pPr indent="0" lvl="0" marL="0" marR="0" rtl="0" algn="ctr">
                        <a:lnSpc>
                          <a:spcPct val="100000"/>
                        </a:lnSpc>
                        <a:spcBef>
                          <a:spcPts val="0"/>
                        </a:spcBef>
                        <a:spcAft>
                          <a:spcPts val="0"/>
                        </a:spcAft>
                        <a:buClr>
                          <a:srgbClr val="000000"/>
                        </a:buClr>
                        <a:buSzPts val="1800"/>
                        <a:buFont typeface="Arial"/>
                        <a:buNone/>
                      </a:pPr>
                      <a:r>
                        <a:rPr b="1" lang="en-US" sz="1600">
                          <a:solidFill>
                            <a:srgbClr val="FFFFFF"/>
                          </a:solidFill>
                        </a:rPr>
                        <a:t>10</a:t>
                      </a:r>
                      <a:endParaRPr b="1" sz="16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b="1" lang="en-US" sz="1600">
                          <a:solidFill>
                            <a:srgbClr val="FFFFFF"/>
                          </a:solidFill>
                        </a:rPr>
                        <a:t>-7</a:t>
                      </a:r>
                      <a:endParaRPr b="1" sz="16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b="1" lang="en-US" sz="1600">
                          <a:solidFill>
                            <a:srgbClr val="FFFFFF"/>
                          </a:solidFill>
                        </a:rPr>
                        <a:t>91</a:t>
                      </a:r>
                      <a:endParaRPr b="1" sz="16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b="1" lang="en-US" sz="1600">
                          <a:solidFill>
                            <a:srgbClr val="FFFFFF"/>
                          </a:solidFill>
                        </a:rPr>
                        <a:t>73</a:t>
                      </a:r>
                      <a:endParaRPr b="1" sz="16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b="1" lang="en-US" sz="1600">
                          <a:solidFill>
                            <a:srgbClr val="FFFFFF"/>
                          </a:solidFill>
                        </a:rPr>
                        <a:t>-4</a:t>
                      </a:r>
                      <a:endParaRPr b="1" sz="16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bl>
          </a:graphicData>
        </a:graphic>
      </p:graphicFrame>
      <p:sp>
        <p:nvSpPr>
          <p:cNvPr id="162" name="Google Shape;162;p23"/>
          <p:cNvSpPr txBox="1"/>
          <p:nvPr>
            <p:ph idx="1" type="body"/>
          </p:nvPr>
        </p:nvSpPr>
        <p:spPr>
          <a:xfrm>
            <a:off x="2132700" y="2159100"/>
            <a:ext cx="1664700" cy="246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0"/>
              </a:spcAft>
              <a:buNone/>
            </a:pPr>
            <a:r>
              <a:rPr b="1" lang="en-US">
                <a:solidFill>
                  <a:srgbClr val="434343"/>
                </a:solidFill>
              </a:rPr>
              <a:t>0x7ffe5b7487c0</a:t>
            </a:r>
            <a:endParaRPr b="1">
              <a:solidFill>
                <a:srgbClr val="434343"/>
              </a:solidFill>
            </a:endParaRPr>
          </a:p>
          <a:p>
            <a:pPr indent="0" lvl="0" marL="0" marR="0" rtl="0" algn="l">
              <a:lnSpc>
                <a:spcPct val="115000"/>
              </a:lnSpc>
              <a:spcBef>
                <a:spcPts val="1600"/>
              </a:spcBef>
              <a:spcAft>
                <a:spcPts val="0"/>
              </a:spcAft>
              <a:buNone/>
            </a:pPr>
            <a:r>
              <a:rPr b="1" lang="en-US">
                <a:solidFill>
                  <a:srgbClr val="434343"/>
                </a:solidFill>
              </a:rPr>
              <a:t>0x7ffe5b7487c4</a:t>
            </a:r>
            <a:endParaRPr b="1">
              <a:solidFill>
                <a:srgbClr val="434343"/>
              </a:solidFill>
            </a:endParaRPr>
          </a:p>
          <a:p>
            <a:pPr indent="0" lvl="0" marL="0" marR="0" rtl="0" algn="l">
              <a:lnSpc>
                <a:spcPct val="115000"/>
              </a:lnSpc>
              <a:spcBef>
                <a:spcPts val="1600"/>
              </a:spcBef>
              <a:spcAft>
                <a:spcPts val="0"/>
              </a:spcAft>
              <a:buNone/>
            </a:pPr>
            <a:r>
              <a:rPr b="1" lang="en-US">
                <a:solidFill>
                  <a:srgbClr val="434343"/>
                </a:solidFill>
              </a:rPr>
              <a:t>0x7ffe5b7487c8</a:t>
            </a:r>
            <a:endParaRPr b="1">
              <a:solidFill>
                <a:srgbClr val="434343"/>
              </a:solidFill>
            </a:endParaRPr>
          </a:p>
          <a:p>
            <a:pPr indent="0" lvl="0" marL="0" marR="0" rtl="0" algn="l">
              <a:lnSpc>
                <a:spcPct val="115000"/>
              </a:lnSpc>
              <a:spcBef>
                <a:spcPts val="1600"/>
              </a:spcBef>
              <a:spcAft>
                <a:spcPts val="0"/>
              </a:spcAft>
              <a:buNone/>
            </a:pPr>
            <a:r>
              <a:rPr b="1" lang="en-US">
                <a:solidFill>
                  <a:srgbClr val="434343"/>
                </a:solidFill>
              </a:rPr>
              <a:t>0x7ffe5b7487cC</a:t>
            </a:r>
            <a:endParaRPr b="1">
              <a:solidFill>
                <a:srgbClr val="434343"/>
              </a:solidFill>
            </a:endParaRPr>
          </a:p>
          <a:p>
            <a:pPr indent="0" lvl="0" marL="0" marR="0" rtl="0" algn="l">
              <a:lnSpc>
                <a:spcPct val="115000"/>
              </a:lnSpc>
              <a:spcBef>
                <a:spcPts val="1600"/>
              </a:spcBef>
              <a:spcAft>
                <a:spcPts val="1600"/>
              </a:spcAft>
              <a:buNone/>
            </a:pPr>
            <a:r>
              <a:rPr b="1" lang="en-US">
                <a:solidFill>
                  <a:srgbClr val="434343"/>
                </a:solidFill>
              </a:rPr>
              <a:t>0x7ffe5b7487d0</a:t>
            </a:r>
            <a:endParaRPr b="1">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2" type="body"/>
          </p:nvPr>
        </p:nvSpPr>
        <p:spPr>
          <a:xfrm>
            <a:off x="78075" y="1815375"/>
            <a:ext cx="4411500" cy="23265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roxima Nova"/>
              <a:buChar char="●"/>
            </a:pPr>
            <a:r>
              <a:rPr lang="en-US">
                <a:solidFill>
                  <a:srgbClr val="000000"/>
                </a:solidFill>
              </a:rPr>
              <a:t>Para pasar un </a:t>
            </a:r>
            <a:r>
              <a:rPr b="1" lang="en-US">
                <a:solidFill>
                  <a:srgbClr val="000000"/>
                </a:solidFill>
              </a:rPr>
              <a:t>arreglo como argumento de una función</a:t>
            </a:r>
            <a:r>
              <a:rPr lang="en-US">
                <a:solidFill>
                  <a:srgbClr val="000000"/>
                </a:solidFill>
              </a:rPr>
              <a:t> existen tres manera diferentes para hacerlo:</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void miFuncion( int </a:t>
            </a:r>
            <a:r>
              <a:rPr b="1" lang="en-US">
                <a:solidFill>
                  <a:srgbClr val="000000"/>
                </a:solidFill>
              </a:rPr>
              <a:t>*param</a:t>
            </a:r>
            <a:r>
              <a:rPr lang="en-US">
                <a:solidFill>
                  <a:srgbClr val="000000"/>
                </a:solidFill>
              </a:rPr>
              <a:t> ) { ... }</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void miFuncion( float </a:t>
            </a:r>
            <a:r>
              <a:rPr b="1" lang="en-US">
                <a:solidFill>
                  <a:srgbClr val="000000"/>
                </a:solidFill>
              </a:rPr>
              <a:t>param [ 10 ]</a:t>
            </a:r>
            <a:r>
              <a:rPr lang="en-US">
                <a:solidFill>
                  <a:srgbClr val="000000"/>
                </a:solidFill>
              </a:rPr>
              <a:t> ) { ... }</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void miFuncion( char </a:t>
            </a:r>
            <a:r>
              <a:rPr b="1" lang="en-US">
                <a:solidFill>
                  <a:srgbClr val="000000"/>
                </a:solidFill>
              </a:rPr>
              <a:t>param [ ]</a:t>
            </a:r>
            <a:r>
              <a:rPr lang="en-US">
                <a:solidFill>
                  <a:srgbClr val="000000"/>
                </a:solidFill>
              </a:rPr>
              <a:t> ) { ... }</a:t>
            </a:r>
            <a:endParaRPr>
              <a:solidFill>
                <a:srgbClr val="000000"/>
              </a:solidFill>
            </a:endParaRPr>
          </a:p>
        </p:txBody>
      </p:sp>
      <p:sp>
        <p:nvSpPr>
          <p:cNvPr id="168" name="Google Shape;168;p24"/>
          <p:cNvSpPr txBox="1"/>
          <p:nvPr>
            <p:ph idx="4294967295" type="body"/>
          </p:nvPr>
        </p:nvSpPr>
        <p:spPr>
          <a:xfrm>
            <a:off x="4704300" y="44675"/>
            <a:ext cx="4260300" cy="50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chemeClr val="lt1"/>
                </a:solidFill>
              </a:rPr>
              <a:t>#include &lt;stdio.h&gt;</a:t>
            </a:r>
            <a:endParaRPr sz="1600">
              <a:solidFill>
                <a:schemeClr val="lt1"/>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void imprimirArreglo( int [ ] );</a:t>
            </a:r>
            <a:endParaRPr sz="1600">
              <a:solidFill>
                <a:schemeClr val="lt1"/>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int main ()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    int </a:t>
            </a:r>
            <a:r>
              <a:rPr b="1" lang="en-US" sz="1600">
                <a:solidFill>
                  <a:schemeClr val="lt2"/>
                </a:solidFill>
              </a:rPr>
              <a:t>a[ </a:t>
            </a:r>
            <a:r>
              <a:rPr b="1" lang="en-US" sz="1600">
                <a:solidFill>
                  <a:schemeClr val="lt2"/>
                </a:solidFill>
              </a:rPr>
              <a:t>6 ]</a:t>
            </a:r>
            <a:r>
              <a:rPr lang="en-US" sz="1600">
                <a:solidFill>
                  <a:schemeClr val="lt1"/>
                </a:solidFill>
              </a:rPr>
              <a:t> = </a:t>
            </a:r>
            <a:r>
              <a:rPr b="1" lang="en-US" sz="1600">
                <a:solidFill>
                  <a:schemeClr val="lt1"/>
                </a:solidFill>
              </a:rPr>
              <a:t>{ </a:t>
            </a:r>
            <a:r>
              <a:rPr lang="en-US" sz="1600">
                <a:solidFill>
                  <a:schemeClr val="lt1"/>
                </a:solidFill>
              </a:rPr>
              <a:t>2, 3, 5, 7, 11, 13</a:t>
            </a:r>
            <a:r>
              <a:rPr lang="en-US" sz="1600">
                <a:solidFill>
                  <a:schemeClr val="lt1"/>
                </a:solidFill>
              </a:rPr>
              <a:t> </a:t>
            </a:r>
            <a:r>
              <a:rPr b="1" lang="en-US" sz="1600">
                <a:solidFill>
                  <a:schemeClr val="lt1"/>
                </a:solidFill>
              </a:rPr>
              <a:t>}</a:t>
            </a:r>
            <a:r>
              <a:rPr lang="en-US" sz="1600">
                <a:solidFill>
                  <a:schemeClr val="lt1"/>
                </a:solidFill>
              </a:rPr>
              <a:t>;    </a:t>
            </a:r>
            <a:endParaRPr sz="1600">
              <a:solidFill>
                <a:schemeClr val="lt1"/>
              </a:solidFill>
            </a:endParaRPr>
          </a:p>
          <a:p>
            <a:pPr indent="0" lvl="0" marL="0" rtl="0" algn="l">
              <a:lnSpc>
                <a:spcPct val="100000"/>
              </a:lnSpc>
              <a:spcBef>
                <a:spcPts val="0"/>
              </a:spcBef>
              <a:spcAft>
                <a:spcPts val="0"/>
              </a:spcAft>
              <a:buNone/>
            </a:pPr>
            <a:r>
              <a:rPr lang="en-US" sz="1600">
                <a:solidFill>
                  <a:schemeClr val="lt1"/>
                </a:solidFill>
              </a:rPr>
              <a:t>    </a:t>
            </a:r>
            <a:r>
              <a:rPr lang="en-US" sz="1600">
                <a:solidFill>
                  <a:schemeClr val="lt1"/>
                </a:solidFill>
              </a:rPr>
              <a:t>imprimirArreglo( a ); </a:t>
            </a:r>
            <a:r>
              <a:rPr lang="en-US" sz="1200">
                <a:solidFill>
                  <a:schemeClr val="lt2"/>
                </a:solidFill>
              </a:rPr>
              <a:t>// enviando a función</a:t>
            </a:r>
            <a:endParaRPr sz="1200">
              <a:solidFill>
                <a:schemeClr val="lt2"/>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    return 0;</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a:t>
            </a:r>
            <a:endParaRPr sz="1600">
              <a:solidFill>
                <a:schemeClr val="lt1"/>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0" marR="0" rtl="0" algn="l">
              <a:lnSpc>
                <a:spcPct val="100000"/>
              </a:lnSpc>
              <a:spcBef>
                <a:spcPts val="0"/>
              </a:spcBef>
              <a:spcAft>
                <a:spcPts val="0"/>
              </a:spcAft>
              <a:buNone/>
            </a:pPr>
            <a:r>
              <a:rPr lang="en-US" sz="1200">
                <a:solidFill>
                  <a:schemeClr val="lt2"/>
                </a:solidFill>
              </a:rPr>
              <a:t>// observar cómo se está recibiendo -tercer manera posible-.</a:t>
            </a:r>
            <a:endParaRPr sz="1200">
              <a:solidFill>
                <a:schemeClr val="lt2"/>
              </a:solidFill>
            </a:endParaRPr>
          </a:p>
          <a:p>
            <a:pPr indent="0" lvl="0" marL="0" marR="0" rtl="0" algn="l">
              <a:lnSpc>
                <a:spcPct val="100000"/>
              </a:lnSpc>
              <a:spcBef>
                <a:spcPts val="0"/>
              </a:spcBef>
              <a:spcAft>
                <a:spcPts val="0"/>
              </a:spcAft>
              <a:buNone/>
            </a:pPr>
            <a:r>
              <a:rPr lang="en-US" sz="1600">
                <a:solidFill>
                  <a:schemeClr val="lt1"/>
                </a:solidFill>
              </a:rPr>
              <a:t>void imprimirArreglo( </a:t>
            </a:r>
            <a:r>
              <a:rPr b="1" lang="en-US" sz="1600">
                <a:solidFill>
                  <a:schemeClr val="lt2"/>
                </a:solidFill>
              </a:rPr>
              <a:t>int arreglo[ ]</a:t>
            </a:r>
            <a:r>
              <a:rPr lang="en-US" sz="1600">
                <a:solidFill>
                  <a:schemeClr val="lt1"/>
                </a:solidFill>
              </a:rPr>
              <a:t> )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    int i = 0;</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    </a:t>
            </a:r>
            <a:r>
              <a:rPr lang="en-US" sz="1600">
                <a:solidFill>
                  <a:schemeClr val="lt1"/>
                </a:solidFill>
              </a:rPr>
              <a:t>for ( i; i &lt; 6; i++ )</a:t>
            </a:r>
            <a:endParaRPr sz="1600">
              <a:solidFill>
                <a:schemeClr val="lt1"/>
              </a:solidFill>
            </a:endParaRPr>
          </a:p>
          <a:p>
            <a:pPr indent="0" lvl="0" marL="0" rtl="0" algn="l">
              <a:lnSpc>
                <a:spcPct val="100000"/>
              </a:lnSpc>
              <a:spcBef>
                <a:spcPts val="0"/>
              </a:spcBef>
              <a:spcAft>
                <a:spcPts val="0"/>
              </a:spcAft>
              <a:buNone/>
            </a:pPr>
            <a:r>
              <a:rPr lang="en-US" sz="1600">
                <a:solidFill>
                  <a:schemeClr val="lt1"/>
                </a:solidFill>
              </a:rPr>
              <a:t>        printf( "a[%d] = %d\n", i, </a:t>
            </a:r>
            <a:r>
              <a:rPr b="1" lang="en-US" sz="1600">
                <a:solidFill>
                  <a:schemeClr val="lt1"/>
                </a:solidFill>
              </a:rPr>
              <a:t>arreglo[ i ]</a:t>
            </a:r>
            <a:r>
              <a:rPr lang="en-US" sz="1600">
                <a:solidFill>
                  <a:schemeClr val="lt1"/>
                </a:solidFill>
              </a:rPr>
              <a:t> );</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a:t>
            </a:r>
            <a:endParaRPr sz="1600">
              <a:solidFill>
                <a:schemeClr val="lt1"/>
              </a:solidFill>
            </a:endParaRPr>
          </a:p>
        </p:txBody>
      </p:sp>
      <p:sp>
        <p:nvSpPr>
          <p:cNvPr id="169" name="Google Shape;169;p24"/>
          <p:cNvSpPr txBox="1"/>
          <p:nvPr>
            <p:ph type="title"/>
          </p:nvPr>
        </p:nvSpPr>
        <p:spPr>
          <a:xfrm>
            <a:off x="261225" y="61950"/>
            <a:ext cx="4045200" cy="199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Proxima Nova"/>
              <a:buNone/>
            </a:pPr>
            <a:r>
              <a:rPr lang="en-US"/>
              <a:t>A</a:t>
            </a:r>
            <a:r>
              <a:rPr lang="en-US"/>
              <a:t>rreglo como argumento</a:t>
            </a:r>
            <a:endParaRPr b="0" i="0" sz="42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2" type="body"/>
          </p:nvPr>
        </p:nvSpPr>
        <p:spPr>
          <a:xfrm>
            <a:off x="78075" y="2580275"/>
            <a:ext cx="4411500" cy="19245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roxima Nova"/>
              <a:buChar char="●"/>
            </a:pPr>
            <a:r>
              <a:rPr lang="en-US">
                <a:solidFill>
                  <a:srgbClr val="000000"/>
                </a:solidFill>
              </a:rPr>
              <a:t>Se tiene que declarar que se va a devolver un apuntador (int *).</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Proxima Nova"/>
              <a:buChar char="●"/>
            </a:pPr>
            <a:r>
              <a:rPr lang="en-US">
                <a:solidFill>
                  <a:srgbClr val="000000"/>
                </a:solidFill>
              </a:rPr>
              <a:t>Se tiene que utilizar la palabra reservada </a:t>
            </a:r>
            <a:r>
              <a:rPr b="1" i="1" lang="en-US">
                <a:solidFill>
                  <a:srgbClr val="000000"/>
                </a:solidFill>
              </a:rPr>
              <a:t>static</a:t>
            </a:r>
            <a:r>
              <a:rPr lang="en-US">
                <a:solidFill>
                  <a:srgbClr val="000000"/>
                </a:solidFill>
              </a:rPr>
              <a:t>.</a:t>
            </a:r>
            <a:endParaRPr>
              <a:solidFill>
                <a:srgbClr val="000000"/>
              </a:solidFill>
            </a:endParaRPr>
          </a:p>
        </p:txBody>
      </p:sp>
      <p:sp>
        <p:nvSpPr>
          <p:cNvPr id="175" name="Google Shape;175;p25"/>
          <p:cNvSpPr txBox="1"/>
          <p:nvPr>
            <p:ph type="title"/>
          </p:nvPr>
        </p:nvSpPr>
        <p:spPr>
          <a:xfrm>
            <a:off x="261225" y="366750"/>
            <a:ext cx="4045200" cy="199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Proxima Nova"/>
              <a:buNone/>
            </a:pPr>
            <a:r>
              <a:rPr lang="en-US"/>
              <a:t>Devolver a</a:t>
            </a:r>
            <a:r>
              <a:rPr lang="en-US"/>
              <a:t>rreglo desde función</a:t>
            </a:r>
            <a:endParaRPr b="0" i="0" sz="4200" u="none" cap="none" strike="noStrike">
              <a:solidFill>
                <a:schemeClr val="dk1"/>
              </a:solidFill>
              <a:latin typeface="Proxima Nova"/>
              <a:ea typeface="Proxima Nova"/>
              <a:cs typeface="Proxima Nova"/>
              <a:sym typeface="Proxima Nova"/>
            </a:endParaRPr>
          </a:p>
        </p:txBody>
      </p:sp>
      <p:sp>
        <p:nvSpPr>
          <p:cNvPr id="176" name="Google Shape;176;p25"/>
          <p:cNvSpPr txBox="1"/>
          <p:nvPr>
            <p:ph idx="4294967295" type="body"/>
          </p:nvPr>
        </p:nvSpPr>
        <p:spPr>
          <a:xfrm>
            <a:off x="4704300" y="341950"/>
            <a:ext cx="4260300" cy="45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chemeClr val="lt1"/>
                </a:solidFill>
              </a:rPr>
              <a:t>#include &lt;stdio.h&gt;</a:t>
            </a:r>
            <a:endParaRPr sz="1400">
              <a:solidFill>
                <a:schemeClr val="lt1"/>
              </a:solidFill>
            </a:endParaRPr>
          </a:p>
          <a:p>
            <a:pPr indent="0" lvl="0" marL="0" marR="0" rtl="0" algn="l">
              <a:lnSpc>
                <a:spcPct val="100000"/>
              </a:lnSpc>
              <a:spcBef>
                <a:spcPts val="0"/>
              </a:spcBef>
              <a:spcAft>
                <a:spcPts val="0"/>
              </a:spcAft>
              <a:buNone/>
            </a:pPr>
            <a:r>
              <a:t/>
            </a:r>
            <a:endParaRPr sz="1400">
              <a:solidFill>
                <a:schemeClr val="lt1"/>
              </a:solidFill>
            </a:endParaRPr>
          </a:p>
          <a:p>
            <a:pPr indent="0" lvl="0" marL="0" marR="0" rtl="0" algn="l">
              <a:lnSpc>
                <a:spcPct val="100000"/>
              </a:lnSpc>
              <a:spcBef>
                <a:spcPts val="0"/>
              </a:spcBef>
              <a:spcAft>
                <a:spcPts val="0"/>
              </a:spcAft>
              <a:buNone/>
            </a:pPr>
            <a:r>
              <a:rPr b="1" lang="en-US" sz="1400">
                <a:solidFill>
                  <a:schemeClr val="lt2"/>
                </a:solidFill>
              </a:rPr>
              <a:t>int *</a:t>
            </a:r>
            <a:r>
              <a:rPr lang="en-US" sz="1400">
                <a:solidFill>
                  <a:schemeClr val="lt1"/>
                </a:solidFill>
              </a:rPr>
              <a:t> obtenerArreglo() {</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a:t>
            </a:r>
            <a:r>
              <a:rPr b="1" lang="en-US" sz="1400">
                <a:solidFill>
                  <a:schemeClr val="lt2"/>
                </a:solidFill>
              </a:rPr>
              <a:t>static</a:t>
            </a:r>
            <a:r>
              <a:rPr lang="en-US" sz="1400">
                <a:solidFill>
                  <a:schemeClr val="lt1"/>
                </a:solidFill>
              </a:rPr>
              <a:t> int nums[] = {1, 2, 3, 4, 5};</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return nums;</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a:t>
            </a:r>
            <a:endParaRPr sz="1400">
              <a:solidFill>
                <a:schemeClr val="lt1"/>
              </a:solidFill>
            </a:endParaRPr>
          </a:p>
          <a:p>
            <a:pPr indent="0" lvl="0" marL="0" marR="0" rtl="0" algn="l">
              <a:lnSpc>
                <a:spcPct val="100000"/>
              </a:lnSpc>
              <a:spcBef>
                <a:spcPts val="0"/>
              </a:spcBef>
              <a:spcAft>
                <a:spcPts val="0"/>
              </a:spcAft>
              <a:buNone/>
            </a:pPr>
            <a:r>
              <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int main() {</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int i;</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int * num;</a:t>
            </a:r>
            <a:r>
              <a:rPr lang="en-US" sz="1200">
                <a:solidFill>
                  <a:schemeClr val="lt1"/>
                </a:solidFill>
              </a:rPr>
              <a:t> </a:t>
            </a:r>
            <a:r>
              <a:rPr lang="en-US" sz="1200">
                <a:solidFill>
                  <a:schemeClr val="lt2"/>
                </a:solidFill>
              </a:rPr>
              <a:t>// Apuntador para almacenar el arreglo</a:t>
            </a:r>
            <a:endParaRPr sz="1200">
              <a:solidFill>
                <a:schemeClr val="lt2"/>
              </a:solidFill>
            </a:endParaRPr>
          </a:p>
          <a:p>
            <a:pPr indent="0" lvl="0" marL="0" marR="0" rtl="0" algn="l">
              <a:lnSpc>
                <a:spcPct val="100000"/>
              </a:lnSpc>
              <a:spcBef>
                <a:spcPts val="0"/>
              </a:spcBef>
              <a:spcAft>
                <a:spcPts val="0"/>
              </a:spcAft>
              <a:buNone/>
            </a:pPr>
            <a:r>
              <a:t/>
            </a:r>
            <a:endParaRPr sz="1400">
              <a:solidFill>
                <a:schemeClr val="lt1"/>
              </a:solidFill>
            </a:endParaRPr>
          </a:p>
          <a:p>
            <a:pPr indent="0" lvl="0" marL="0" marR="0" rtl="0" algn="l">
              <a:lnSpc>
                <a:spcPct val="100000"/>
              </a:lnSpc>
              <a:spcBef>
                <a:spcPts val="0"/>
              </a:spcBef>
              <a:spcAft>
                <a:spcPts val="0"/>
              </a:spcAft>
              <a:buNone/>
            </a:pPr>
            <a:r>
              <a:rPr lang="en-US" sz="1200">
                <a:solidFill>
                  <a:schemeClr val="lt1"/>
                </a:solidFill>
              </a:rPr>
              <a:t>    </a:t>
            </a:r>
            <a:r>
              <a:rPr lang="en-US" sz="1200">
                <a:solidFill>
                  <a:schemeClr val="lt2"/>
                </a:solidFill>
              </a:rPr>
              <a:t>// Llamar a la función para obtener el arreglo</a:t>
            </a:r>
            <a:endParaRPr sz="1200">
              <a:solidFill>
                <a:schemeClr val="lt2"/>
              </a:solidFill>
            </a:endParaRPr>
          </a:p>
          <a:p>
            <a:pPr indent="0" lvl="0" marL="0" marR="0" rtl="0" algn="l">
              <a:lnSpc>
                <a:spcPct val="100000"/>
              </a:lnSpc>
              <a:spcBef>
                <a:spcPts val="0"/>
              </a:spcBef>
              <a:spcAft>
                <a:spcPts val="0"/>
              </a:spcAft>
              <a:buNone/>
            </a:pPr>
            <a:r>
              <a:rPr lang="en-US" sz="1400">
                <a:solidFill>
                  <a:schemeClr val="lt1"/>
                </a:solidFill>
              </a:rPr>
              <a:t>    num = obtenerArreglo();</a:t>
            </a:r>
            <a:endParaRPr sz="1400">
              <a:solidFill>
                <a:schemeClr val="lt1"/>
              </a:solidFill>
            </a:endParaRPr>
          </a:p>
          <a:p>
            <a:pPr indent="0" lvl="0" marL="0" marR="0" rtl="0" algn="l">
              <a:lnSpc>
                <a:spcPct val="100000"/>
              </a:lnSpc>
              <a:spcBef>
                <a:spcPts val="0"/>
              </a:spcBef>
              <a:spcAft>
                <a:spcPts val="0"/>
              </a:spcAft>
              <a:buNone/>
            </a:pPr>
            <a:r>
              <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for (i = 0; i &lt; 5; ++i)</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printf("%d\n", num[i]);</a:t>
            </a:r>
            <a:endParaRPr sz="1400">
              <a:solidFill>
                <a:schemeClr val="lt1"/>
              </a:solidFill>
            </a:endParaRPr>
          </a:p>
          <a:p>
            <a:pPr indent="0" lvl="0" marL="0" marR="0" rtl="0" algn="l">
              <a:lnSpc>
                <a:spcPct val="100000"/>
              </a:lnSpc>
              <a:spcBef>
                <a:spcPts val="0"/>
              </a:spcBef>
              <a:spcAft>
                <a:spcPts val="0"/>
              </a:spcAft>
              <a:buNone/>
            </a:pPr>
            <a:r>
              <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    return 0;</a:t>
            </a:r>
            <a:endParaRPr sz="1400">
              <a:solidFill>
                <a:schemeClr val="lt1"/>
              </a:solidFill>
            </a:endParaRPr>
          </a:p>
          <a:p>
            <a:pPr indent="0" lvl="0" marL="0" marR="0" rtl="0" algn="l">
              <a:lnSpc>
                <a:spcPct val="100000"/>
              </a:lnSpc>
              <a:spcBef>
                <a:spcPts val="0"/>
              </a:spcBef>
              <a:spcAft>
                <a:spcPts val="0"/>
              </a:spcAft>
              <a:buNone/>
            </a:pPr>
            <a:r>
              <a:rPr lang="en-US" sz="1400">
                <a:solidFill>
                  <a:schemeClr val="lt1"/>
                </a:solidFill>
              </a:rPr>
              <a:t>}</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Definición</a:t>
            </a:r>
            <a:endParaRPr b="0" i="0" sz="2800" u="none" cap="none" strike="noStrike">
              <a:solidFill>
                <a:schemeClr val="dk1"/>
              </a:solidFill>
              <a:latin typeface="Proxima Nova"/>
              <a:ea typeface="Proxima Nova"/>
              <a:cs typeface="Proxima Nova"/>
              <a:sym typeface="Proxima Nova"/>
            </a:endParaRPr>
          </a:p>
        </p:txBody>
      </p:sp>
      <p:sp>
        <p:nvSpPr>
          <p:cNvPr id="66" name="Google Shape;66;p1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0"/>
              </a:spcBef>
              <a:spcAft>
                <a:spcPts val="0"/>
              </a:spcAft>
              <a:buClr>
                <a:schemeClr val="accent3"/>
              </a:buClr>
              <a:buSzPts val="1800"/>
              <a:buFont typeface="Proxima Nova"/>
              <a:buNone/>
            </a:pPr>
            <a:r>
              <a:rPr b="0" i="0" lang="en-US" sz="2400" u="none" cap="none" strike="noStrike">
                <a:solidFill>
                  <a:schemeClr val="accent2"/>
                </a:solidFill>
                <a:latin typeface="Proxima Nova"/>
                <a:ea typeface="Proxima Nova"/>
                <a:cs typeface="Proxima Nova"/>
                <a:sym typeface="Proxima Nova"/>
              </a:rPr>
              <a:t>Un arreglo es una </a:t>
            </a:r>
            <a:r>
              <a:rPr b="1" i="0" lang="en-US" sz="2400" u="none" cap="none" strike="noStrike">
                <a:solidFill>
                  <a:schemeClr val="accent2"/>
                </a:solidFill>
              </a:rPr>
              <a:t>estructura de datos</a:t>
            </a:r>
            <a:r>
              <a:rPr b="0" i="0" lang="en-US" sz="2400" u="none" cap="none" strike="noStrike">
                <a:solidFill>
                  <a:schemeClr val="accent2"/>
                </a:solidFill>
                <a:latin typeface="Proxima Nova"/>
                <a:ea typeface="Proxima Nova"/>
                <a:cs typeface="Proxima Nova"/>
                <a:sym typeface="Proxima Nova"/>
              </a:rPr>
              <a:t> que consiste en </a:t>
            </a:r>
            <a:r>
              <a:rPr b="1" i="0" lang="en-US" sz="2400" u="none" cap="none" strike="noStrike">
                <a:solidFill>
                  <a:schemeClr val="accent2"/>
                </a:solidFill>
              </a:rPr>
              <a:t>elementos relacionados del mismo tipo</a:t>
            </a:r>
            <a:r>
              <a:rPr b="0" i="0" lang="en-US" sz="2400" u="none" cap="none" strike="noStrike">
                <a:solidFill>
                  <a:schemeClr val="accent2"/>
                </a:solidFill>
                <a:latin typeface="Proxima Nova"/>
                <a:ea typeface="Proxima Nova"/>
                <a:cs typeface="Proxima Nova"/>
                <a:sym typeface="Proxima Nova"/>
              </a:rPr>
              <a:t>. Pueden ser unidimensionales o multidimensionales.</a:t>
            </a:r>
            <a:endParaRPr b="0" i="0" sz="2400" u="none" cap="none" strike="noStrike">
              <a:solidFill>
                <a:schemeClr val="accent2"/>
              </a:solidFill>
              <a:latin typeface="Proxima Nova"/>
              <a:ea typeface="Proxima Nova"/>
              <a:cs typeface="Proxima Nova"/>
              <a:sym typeface="Proxima Nova"/>
            </a:endParaRPr>
          </a:p>
          <a:p>
            <a:pPr indent="457200" lvl="0" marL="0" marR="0" rtl="0" algn="just">
              <a:lnSpc>
                <a:spcPct val="115000"/>
              </a:lnSpc>
              <a:spcBef>
                <a:spcPts val="1600"/>
              </a:spcBef>
              <a:spcAft>
                <a:spcPts val="1600"/>
              </a:spcAft>
              <a:buClr>
                <a:schemeClr val="accent3"/>
              </a:buClr>
              <a:buSzPts val="1800"/>
              <a:buFont typeface="Proxima Nova"/>
              <a:buNone/>
            </a:pPr>
            <a:r>
              <a:rPr b="0" i="0" lang="en-US" sz="2400" u="none" cap="none" strike="noStrike">
                <a:solidFill>
                  <a:schemeClr val="accent2"/>
                </a:solidFill>
                <a:latin typeface="Proxima Nova"/>
                <a:ea typeface="Proxima Nova"/>
                <a:cs typeface="Proxima Nova"/>
                <a:sym typeface="Proxima Nova"/>
              </a:rPr>
              <a:t>Un arreglo es un </a:t>
            </a:r>
            <a:r>
              <a:rPr b="1" i="0" lang="en-US" sz="2400" u="none" cap="none" strike="noStrike">
                <a:solidFill>
                  <a:schemeClr val="accent2"/>
                </a:solidFill>
              </a:rPr>
              <a:t>grupo consecutivo de localidades de memoria</a:t>
            </a:r>
            <a:r>
              <a:rPr b="0" i="0" lang="en-US" sz="2400" u="none" cap="none" strike="noStrike">
                <a:solidFill>
                  <a:schemeClr val="accent2"/>
                </a:solidFill>
                <a:latin typeface="Proxima Nova"/>
                <a:ea typeface="Proxima Nova"/>
                <a:cs typeface="Proxima Nova"/>
                <a:sym typeface="Proxima Nova"/>
              </a:rPr>
              <a:t> relacionadas por el hecho de que tienen el mismo nombre y el mismo tipo.</a:t>
            </a:r>
            <a:endParaRPr b="0" i="0" sz="2400" u="none" cap="none" strike="noStrike">
              <a:solidFill>
                <a:schemeClr val="accent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2" type="body"/>
          </p:nvPr>
        </p:nvSpPr>
        <p:spPr>
          <a:xfrm>
            <a:off x="5892850" y="960500"/>
            <a:ext cx="1098900" cy="3136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[ 0 ]</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[ 1 ]</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[ 2 ]</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[ 3 ]</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[ 4 ]</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lt1"/>
              </a:buClr>
              <a:buSzPts val="1800"/>
              <a:buFont typeface="Proxima Nova"/>
              <a:buNone/>
            </a:pPr>
            <a:r>
              <a:rPr b="0" i="0" lang="en-US" sz="1800" u="none" cap="none" strike="noStrike">
                <a:solidFill>
                  <a:schemeClr val="lt1"/>
                </a:solidFill>
                <a:latin typeface="Proxima Nova"/>
                <a:ea typeface="Proxima Nova"/>
                <a:cs typeface="Proxima Nova"/>
                <a:sym typeface="Proxima Nova"/>
              </a:rPr>
              <a:t>a [ 5 ]</a:t>
            </a:r>
            <a:endParaRPr b="0" i="0" sz="1800" u="none" cap="none" strike="noStrike">
              <a:solidFill>
                <a:schemeClr val="lt1"/>
              </a:solidFill>
              <a:latin typeface="Proxima Nova"/>
              <a:ea typeface="Proxima Nova"/>
              <a:cs typeface="Proxima Nova"/>
              <a:sym typeface="Proxima Nova"/>
            </a:endParaRPr>
          </a:p>
        </p:txBody>
      </p:sp>
      <p:sp>
        <p:nvSpPr>
          <p:cNvPr id="72" name="Google Shape;72;p15"/>
          <p:cNvSpPr txBox="1"/>
          <p:nvPr>
            <p:ph idx="2" type="body"/>
          </p:nvPr>
        </p:nvSpPr>
        <p:spPr>
          <a:xfrm>
            <a:off x="252150" y="578350"/>
            <a:ext cx="4129800" cy="4090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roxima Nova"/>
              <a:buChar char="●"/>
            </a:pPr>
            <a:r>
              <a:rPr b="0" i="0" lang="en-US" sz="1800" u="none" cap="none" strike="noStrike">
                <a:solidFill>
                  <a:srgbClr val="000000"/>
                </a:solidFill>
                <a:latin typeface="Proxima Nova"/>
                <a:ea typeface="Proxima Nova"/>
                <a:cs typeface="Proxima Nova"/>
                <a:sym typeface="Proxima Nova"/>
              </a:rPr>
              <a:t>Todos los elementos del arreglo tienen el </a:t>
            </a:r>
            <a:r>
              <a:rPr b="1" i="0" lang="en-US" sz="1800" u="none" cap="none" strike="noStrike">
                <a:solidFill>
                  <a:srgbClr val="000000"/>
                </a:solidFill>
              </a:rPr>
              <a:t>mismo nombre</a:t>
            </a:r>
            <a:r>
              <a:rPr b="0" i="0" lang="en-US" sz="1800" u="none" cap="none" strike="noStrike">
                <a:solidFill>
                  <a:srgbClr val="000000"/>
                </a:solidFill>
                <a:latin typeface="Proxima Nova"/>
                <a:ea typeface="Proxima Nova"/>
                <a:cs typeface="Proxima Nova"/>
                <a:sym typeface="Proxima Nova"/>
              </a:rPr>
              <a:t>.</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15000"/>
              </a:lnSpc>
              <a:spcBef>
                <a:spcPts val="1600"/>
              </a:spcBef>
              <a:spcAft>
                <a:spcPts val="0"/>
              </a:spcAft>
              <a:buClr>
                <a:srgbClr val="000000"/>
              </a:buClr>
              <a:buSzPts val="1800"/>
              <a:buFont typeface="Proxima Nova"/>
              <a:buChar char="●"/>
            </a:pPr>
            <a:r>
              <a:rPr b="0" i="0" lang="en-US" sz="1800" u="none" cap="none" strike="noStrike">
                <a:solidFill>
                  <a:srgbClr val="000000"/>
                </a:solidFill>
                <a:latin typeface="Proxima Nova"/>
                <a:ea typeface="Proxima Nova"/>
                <a:cs typeface="Proxima Nova"/>
                <a:sym typeface="Proxima Nova"/>
              </a:rPr>
              <a:t>A cada elemento (dato) del arreglo se le asocia una </a:t>
            </a:r>
            <a:r>
              <a:rPr b="1" i="0" lang="en-US" sz="1800" u="none" cap="none" strike="noStrike">
                <a:solidFill>
                  <a:srgbClr val="000000"/>
                </a:solidFill>
              </a:rPr>
              <a:t>posición</a:t>
            </a:r>
            <a:r>
              <a:rPr b="0" i="0" lang="en-US" sz="1800" u="none" cap="none" strike="noStrike">
                <a:solidFill>
                  <a:srgbClr val="000000"/>
                </a:solidFill>
                <a:latin typeface="Proxima Nova"/>
                <a:ea typeface="Proxima Nova"/>
                <a:cs typeface="Proxima Nova"/>
                <a:sym typeface="Proxima Nova"/>
              </a:rPr>
              <a:t> particular. Para acceder a los elementos de un arreglo es necesario utilizar un </a:t>
            </a:r>
            <a:r>
              <a:rPr b="1" i="0" lang="en-US" sz="1800" u="none" cap="none" strike="noStrike">
                <a:solidFill>
                  <a:srgbClr val="000000"/>
                </a:solidFill>
              </a:rPr>
              <a:t>índice</a:t>
            </a:r>
            <a:r>
              <a:rPr b="0" i="0" lang="en-US" sz="1800" u="none" cap="none" strike="noStrike">
                <a:solidFill>
                  <a:srgbClr val="000000"/>
                </a:solidFill>
                <a:latin typeface="Proxima Nova"/>
                <a:ea typeface="Proxima Nova"/>
                <a:cs typeface="Proxima Nova"/>
                <a:sym typeface="Proxima Nova"/>
              </a:rPr>
              <a:t>.</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15000"/>
              </a:lnSpc>
              <a:spcBef>
                <a:spcPts val="1600"/>
              </a:spcBef>
              <a:spcAft>
                <a:spcPts val="1600"/>
              </a:spcAft>
              <a:buClr>
                <a:srgbClr val="000000"/>
              </a:buClr>
              <a:buSzPts val="1800"/>
              <a:buFont typeface="Proxima Nova"/>
              <a:buChar char="●"/>
            </a:pPr>
            <a:r>
              <a:rPr b="0" i="0" lang="en-US" sz="1800" u="none" cap="none" strike="noStrike">
                <a:solidFill>
                  <a:srgbClr val="000000"/>
                </a:solidFill>
                <a:latin typeface="Proxima Nova"/>
                <a:ea typeface="Proxima Nova"/>
                <a:cs typeface="Proxima Nova"/>
                <a:sym typeface="Proxima Nova"/>
              </a:rPr>
              <a:t>En lenguaje C, el índice de cada dimensión </a:t>
            </a:r>
            <a:r>
              <a:rPr b="1" i="0" lang="en-US" sz="1800" u="none" cap="none" strike="noStrike">
                <a:solidFill>
                  <a:srgbClr val="000000"/>
                </a:solidFill>
              </a:rPr>
              <a:t>inicia en 0 y termina en n-1</a:t>
            </a:r>
            <a:r>
              <a:rPr b="0" i="0" lang="en-US" sz="1800" u="none" cap="none" strike="noStrike">
                <a:solidFill>
                  <a:srgbClr val="000000"/>
                </a:solidFill>
                <a:latin typeface="Proxima Nova"/>
                <a:ea typeface="Proxima Nova"/>
                <a:cs typeface="Proxima Nova"/>
                <a:sym typeface="Proxima Nova"/>
              </a:rPr>
              <a:t>, donde </a:t>
            </a:r>
            <a:r>
              <a:rPr b="0" i="1" lang="en-US" sz="1800" u="none" cap="none" strike="noStrike">
                <a:solidFill>
                  <a:srgbClr val="000000"/>
                </a:solidFill>
                <a:latin typeface="Proxima Nova"/>
                <a:ea typeface="Proxima Nova"/>
                <a:cs typeface="Proxima Nova"/>
                <a:sym typeface="Proxima Nova"/>
              </a:rPr>
              <a:t>n</a:t>
            </a:r>
            <a:r>
              <a:rPr b="0" i="0" lang="en-US" sz="1800" u="none" cap="none" strike="noStrike">
                <a:solidFill>
                  <a:srgbClr val="000000"/>
                </a:solidFill>
                <a:latin typeface="Proxima Nova"/>
                <a:ea typeface="Proxima Nova"/>
                <a:cs typeface="Proxima Nova"/>
                <a:sym typeface="Proxima Nova"/>
              </a:rPr>
              <a:t> es el tamaño de la dimensión.</a:t>
            </a:r>
            <a:endParaRPr b="1" i="0" sz="1800" u="none" cap="none" strike="noStrike">
              <a:solidFill>
                <a:srgbClr val="000000"/>
              </a:solidFill>
              <a:latin typeface="Proxima Nova"/>
              <a:ea typeface="Proxima Nova"/>
              <a:cs typeface="Proxima Nova"/>
              <a:sym typeface="Proxima Nova"/>
            </a:endParaRPr>
          </a:p>
        </p:txBody>
      </p:sp>
      <p:graphicFrame>
        <p:nvGraphicFramePr>
          <p:cNvPr id="73" name="Google Shape;73;p15"/>
          <p:cNvGraphicFramePr/>
          <p:nvPr/>
        </p:nvGraphicFramePr>
        <p:xfrm>
          <a:off x="6735075" y="960500"/>
          <a:ext cx="3000000" cy="3000000"/>
        </p:xfrm>
        <a:graphic>
          <a:graphicData uri="http://schemas.openxmlformats.org/drawingml/2006/table">
            <a:tbl>
              <a:tblPr>
                <a:noFill/>
                <a:tableStyleId>{CF01528D-F9D8-43F0-A579-93CC981D538F}</a:tableStyleId>
              </a:tblPr>
              <a:tblGrid>
                <a:gridCol w="948400"/>
              </a:tblGrid>
              <a:tr h="4939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-23</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8</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9</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12</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-5</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3</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bl>
          </a:graphicData>
        </a:graphic>
      </p:graphicFrame>
      <p:cxnSp>
        <p:nvCxnSpPr>
          <p:cNvPr id="74" name="Google Shape;74;p15"/>
          <p:cNvCxnSpPr>
            <a:stCxn id="75" idx="0"/>
          </p:cNvCxnSpPr>
          <p:nvPr/>
        </p:nvCxnSpPr>
        <p:spPr>
          <a:xfrm flipH="1" rot="10800000">
            <a:off x="5204475" y="1173750"/>
            <a:ext cx="710100" cy="378600"/>
          </a:xfrm>
          <a:prstGeom prst="straightConnector1">
            <a:avLst/>
          </a:prstGeom>
          <a:noFill/>
          <a:ln cap="flat" cmpd="sng" w="9525">
            <a:solidFill>
              <a:schemeClr val="dk2"/>
            </a:solidFill>
            <a:prstDash val="solid"/>
            <a:round/>
            <a:headEnd len="sm" w="sm" type="none"/>
            <a:tailEnd len="lg" w="lg" type="triangle"/>
          </a:ln>
        </p:spPr>
      </p:cxnSp>
      <p:cxnSp>
        <p:nvCxnSpPr>
          <p:cNvPr id="76" name="Google Shape;76;p15"/>
          <p:cNvCxnSpPr/>
          <p:nvPr/>
        </p:nvCxnSpPr>
        <p:spPr>
          <a:xfrm flipH="1" rot="10800000">
            <a:off x="6360400" y="3830300"/>
            <a:ext cx="18600" cy="648000"/>
          </a:xfrm>
          <a:prstGeom prst="straightConnector1">
            <a:avLst/>
          </a:prstGeom>
          <a:noFill/>
          <a:ln cap="flat" cmpd="sng" w="9525">
            <a:solidFill>
              <a:schemeClr val="dk2"/>
            </a:solidFill>
            <a:prstDash val="solid"/>
            <a:round/>
            <a:headEnd len="sm" w="sm" type="none"/>
            <a:tailEnd len="lg" w="lg" type="triangle"/>
          </a:ln>
        </p:spPr>
      </p:cxnSp>
      <p:sp>
        <p:nvSpPr>
          <p:cNvPr id="77" name="Google Shape;77;p15"/>
          <p:cNvSpPr txBox="1"/>
          <p:nvPr>
            <p:ph idx="2" type="body"/>
          </p:nvPr>
        </p:nvSpPr>
        <p:spPr>
          <a:xfrm>
            <a:off x="7767325" y="2244225"/>
            <a:ext cx="1177200" cy="112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Proxima Nova"/>
              <a:buNone/>
            </a:pPr>
            <a:r>
              <a:rPr b="0" i="1" lang="en-US" sz="1800" u="none" cap="none" strike="noStrike">
                <a:solidFill>
                  <a:schemeClr val="lt1"/>
                </a:solidFill>
                <a:latin typeface="Montserrat"/>
                <a:ea typeface="Montserrat"/>
                <a:cs typeface="Montserrat"/>
                <a:sym typeface="Montserrat"/>
              </a:rPr>
              <a:t>n</a:t>
            </a:r>
            <a:r>
              <a:rPr b="0" i="0" lang="en-US" sz="1800" u="none" cap="none" strike="noStrike">
                <a:solidFill>
                  <a:schemeClr val="lt1"/>
                </a:solidFill>
                <a:latin typeface="Montserrat"/>
                <a:ea typeface="Montserrat"/>
                <a:cs typeface="Montserrat"/>
                <a:sym typeface="Montserrat"/>
              </a:rPr>
              <a:t> = 6</a:t>
            </a:r>
            <a:endParaRPr b="0" i="0" sz="18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1600"/>
              </a:spcBef>
              <a:spcAft>
                <a:spcPts val="1600"/>
              </a:spcAft>
              <a:buClr>
                <a:schemeClr val="lt1"/>
              </a:buClr>
              <a:buSzPts val="1800"/>
              <a:buFont typeface="Proxima Nova"/>
              <a:buNone/>
            </a:pPr>
            <a:r>
              <a:rPr lang="en-US" sz="1400">
                <a:latin typeface="Montserrat"/>
                <a:ea typeface="Montserrat"/>
                <a:cs typeface="Montserrat"/>
                <a:sym typeface="Montserrat"/>
              </a:rPr>
              <a:t>tamaño del arreglo</a:t>
            </a:r>
            <a:endParaRPr sz="1400">
              <a:latin typeface="Montserrat"/>
              <a:ea typeface="Montserrat"/>
              <a:cs typeface="Montserrat"/>
              <a:sym typeface="Montserrat"/>
            </a:endParaRPr>
          </a:p>
        </p:txBody>
      </p:sp>
      <p:sp>
        <p:nvSpPr>
          <p:cNvPr id="78" name="Google Shape;78;p15"/>
          <p:cNvSpPr txBox="1"/>
          <p:nvPr>
            <p:ph idx="2" type="body"/>
          </p:nvPr>
        </p:nvSpPr>
        <p:spPr>
          <a:xfrm>
            <a:off x="5084500" y="4478300"/>
            <a:ext cx="2551800" cy="49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solidFill>
                  <a:schemeClr val="dk2"/>
                </a:solidFill>
                <a:latin typeface="Montserrat"/>
                <a:ea typeface="Montserrat"/>
                <a:cs typeface="Montserrat"/>
                <a:sym typeface="Montserrat"/>
              </a:rPr>
              <a:t>posición( índice )</a:t>
            </a:r>
            <a:endParaRPr b="1">
              <a:solidFill>
                <a:schemeClr val="dk2"/>
              </a:solidFill>
              <a:latin typeface="Montserrat"/>
              <a:ea typeface="Montserrat"/>
              <a:cs typeface="Montserrat"/>
              <a:sym typeface="Montserrat"/>
            </a:endParaRPr>
          </a:p>
        </p:txBody>
      </p:sp>
      <p:sp>
        <p:nvSpPr>
          <p:cNvPr id="75" name="Google Shape;75;p15"/>
          <p:cNvSpPr txBox="1"/>
          <p:nvPr>
            <p:ph idx="2" type="body"/>
          </p:nvPr>
        </p:nvSpPr>
        <p:spPr>
          <a:xfrm>
            <a:off x="4615875" y="1552350"/>
            <a:ext cx="11772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solidFill>
                  <a:schemeClr val="dk2"/>
                </a:solidFill>
                <a:latin typeface="Montserrat"/>
                <a:ea typeface="Montserrat"/>
                <a:cs typeface="Montserrat"/>
                <a:sym typeface="Montserrat"/>
              </a:rPr>
              <a:t>nombre</a:t>
            </a:r>
            <a:endParaRPr b="1">
              <a:solidFill>
                <a:schemeClr val="dk2"/>
              </a:solidFill>
              <a:latin typeface="Montserrat"/>
              <a:ea typeface="Montserrat"/>
              <a:cs typeface="Montserrat"/>
              <a:sym typeface="Montserrat"/>
            </a:endParaRPr>
          </a:p>
        </p:txBody>
      </p:sp>
      <p:sp>
        <p:nvSpPr>
          <p:cNvPr id="79" name="Google Shape;79;p15"/>
          <p:cNvSpPr txBox="1"/>
          <p:nvPr>
            <p:ph idx="2" type="body"/>
          </p:nvPr>
        </p:nvSpPr>
        <p:spPr>
          <a:xfrm>
            <a:off x="4814625" y="183500"/>
            <a:ext cx="41298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latin typeface="Montserrat"/>
                <a:ea typeface="Montserrat"/>
                <a:cs typeface="Montserrat"/>
                <a:sym typeface="Montserrat"/>
              </a:rPr>
              <a:t>Arreglo Unidimensional</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1718250"/>
            <a:ext cx="4045200" cy="170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Proxima Nova"/>
              <a:buNone/>
            </a:pPr>
            <a:r>
              <a:rPr b="0" i="0" lang="en-US" sz="4200" u="none" cap="none" strike="noStrike">
                <a:solidFill>
                  <a:schemeClr val="dk1"/>
                </a:solidFill>
                <a:latin typeface="Proxima Nova"/>
                <a:ea typeface="Proxima Nova"/>
                <a:cs typeface="Proxima Nova"/>
                <a:sym typeface="Proxima Nova"/>
              </a:rPr>
              <a:t>Declaración</a:t>
            </a:r>
            <a:endParaRPr b="0" i="0" sz="4200" u="none" cap="none" strike="noStrike">
              <a:solidFill>
                <a:schemeClr val="dk1"/>
              </a:solidFill>
              <a:latin typeface="Proxima Nova"/>
              <a:ea typeface="Proxima Nova"/>
              <a:cs typeface="Proxima Nova"/>
              <a:sym typeface="Proxima Nova"/>
            </a:endParaRPr>
          </a:p>
        </p:txBody>
      </p:sp>
      <p:sp>
        <p:nvSpPr>
          <p:cNvPr id="85" name="Google Shape;85;p16"/>
          <p:cNvSpPr txBox="1"/>
          <p:nvPr>
            <p:ph idx="2" type="body"/>
          </p:nvPr>
        </p:nvSpPr>
        <p:spPr>
          <a:xfrm>
            <a:off x="4860032" y="724200"/>
            <a:ext cx="4032300" cy="3695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Proxima Nova"/>
              <a:buChar char="-"/>
            </a:pPr>
            <a:r>
              <a:rPr b="0" i="0" lang="en-US" sz="1800" u="none" cap="none" strike="noStrike">
                <a:solidFill>
                  <a:schemeClr val="lt1"/>
                </a:solidFill>
                <a:latin typeface="Proxima Nova"/>
                <a:ea typeface="Proxima Nova"/>
                <a:cs typeface="Proxima Nova"/>
                <a:sym typeface="Proxima Nova"/>
              </a:rPr>
              <a:t>int i, a[ 5 ];</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lt1"/>
              </a:buClr>
              <a:buSzPts val="1800"/>
              <a:buFont typeface="Proxima Nova"/>
              <a:buChar char="-"/>
            </a:pPr>
            <a:r>
              <a:rPr b="0" i="0" lang="en-US" sz="1800" u="none" cap="none" strike="noStrike">
                <a:solidFill>
                  <a:schemeClr val="lt1"/>
                </a:solidFill>
                <a:latin typeface="Proxima Nova"/>
                <a:ea typeface="Proxima Nova"/>
                <a:cs typeface="Proxima Nova"/>
                <a:sym typeface="Proxima Nova"/>
              </a:rPr>
              <a:t>float b[ 3 ] = {0.5, 0.6, 0.1};</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lt1"/>
              </a:buClr>
              <a:buSzPts val="1800"/>
              <a:buFont typeface="Proxima Nova"/>
              <a:buNone/>
            </a:pPr>
            <a:r>
              <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15000"/>
              </a:lnSpc>
              <a:spcBef>
                <a:spcPts val="1600"/>
              </a:spcBef>
              <a:spcAft>
                <a:spcPts val="0"/>
              </a:spcAft>
              <a:buClr>
                <a:schemeClr val="lt1"/>
              </a:buClr>
              <a:buSzPts val="1800"/>
              <a:buFont typeface="Proxima Nova"/>
              <a:buChar char="-"/>
            </a:pPr>
            <a:r>
              <a:rPr b="0" i="0" lang="en-US" sz="1800" u="none" cap="none" strike="noStrike">
                <a:solidFill>
                  <a:schemeClr val="lt1"/>
                </a:solidFill>
                <a:latin typeface="Proxima Nova"/>
                <a:ea typeface="Proxima Nova"/>
                <a:cs typeface="Proxima Nova"/>
                <a:sym typeface="Proxima Nova"/>
              </a:rPr>
              <a:t>char c[ ] = “cadena”;</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lt1"/>
              </a:buClr>
              <a:buSzPts val="1800"/>
              <a:buFont typeface="Proxima Nova"/>
              <a:buChar char="-"/>
            </a:pPr>
            <a:r>
              <a:rPr b="0" i="0" lang="en-US" sz="1800" u="none" cap="none" strike="noStrike">
                <a:solidFill>
                  <a:schemeClr val="lt1"/>
                </a:solidFill>
                <a:latin typeface="Proxima Nova"/>
                <a:ea typeface="Proxima Nova"/>
                <a:cs typeface="Proxima Nova"/>
                <a:sym typeface="Proxima Nova"/>
              </a:rPr>
              <a:t>char </a:t>
            </a:r>
            <a:r>
              <a:rPr lang="en-US"/>
              <a:t>d</a:t>
            </a:r>
            <a:r>
              <a:rPr b="0" i="0" lang="en-US" sz="1800" u="none" cap="none" strike="noStrike">
                <a:solidFill>
                  <a:schemeClr val="lt1"/>
                </a:solidFill>
                <a:latin typeface="Proxima Nova"/>
                <a:ea typeface="Proxima Nova"/>
                <a:cs typeface="Proxima Nova"/>
                <a:sym typeface="Proxima Nova"/>
              </a:rPr>
              <a:t>[ ] = {‘c’, ‘a’, ‘d’, ‘e’, ‘n’, ‘a’ };</a:t>
            </a:r>
            <a:endParaRPr b="0" i="0" sz="1800" u="none" cap="none" strike="noStrike">
              <a:solidFill>
                <a:schemeClr val="lt1"/>
              </a:solidFill>
              <a:latin typeface="Proxima Nova"/>
              <a:ea typeface="Proxima Nova"/>
              <a:cs typeface="Proxima Nova"/>
              <a:sym typeface="Proxima Nova"/>
            </a:endParaRPr>
          </a:p>
        </p:txBody>
      </p:sp>
      <p:cxnSp>
        <p:nvCxnSpPr>
          <p:cNvPr id="86" name="Google Shape;86;p16"/>
          <p:cNvCxnSpPr/>
          <p:nvPr/>
        </p:nvCxnSpPr>
        <p:spPr>
          <a:xfrm flipH="1">
            <a:off x="5948975" y="1265750"/>
            <a:ext cx="195600" cy="379800"/>
          </a:xfrm>
          <a:prstGeom prst="straightConnector1">
            <a:avLst/>
          </a:prstGeom>
          <a:noFill/>
          <a:ln cap="flat" cmpd="sng" w="9525">
            <a:solidFill>
              <a:schemeClr val="dk2"/>
            </a:solidFill>
            <a:prstDash val="solid"/>
            <a:round/>
            <a:headEnd len="sm" w="sm" type="none"/>
            <a:tailEnd len="lg" w="lg" type="triangle"/>
          </a:ln>
        </p:spPr>
      </p:cxnSp>
      <p:sp>
        <p:nvSpPr>
          <p:cNvPr id="87" name="Google Shape;87;p16"/>
          <p:cNvSpPr txBox="1"/>
          <p:nvPr>
            <p:ph idx="2" type="body"/>
          </p:nvPr>
        </p:nvSpPr>
        <p:spPr>
          <a:xfrm>
            <a:off x="5872250" y="866000"/>
            <a:ext cx="11676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solidFill>
                  <a:schemeClr val="dk2"/>
                </a:solidFill>
                <a:latin typeface="Montserrat"/>
                <a:ea typeface="Montserrat"/>
                <a:cs typeface="Montserrat"/>
                <a:sym typeface="Montserrat"/>
              </a:rPr>
              <a:t>nombre</a:t>
            </a:r>
            <a:endParaRPr b="1">
              <a:solidFill>
                <a:schemeClr val="dk2"/>
              </a:solidFill>
              <a:latin typeface="Montserrat"/>
              <a:ea typeface="Montserrat"/>
              <a:cs typeface="Montserrat"/>
              <a:sym typeface="Montserrat"/>
            </a:endParaRPr>
          </a:p>
        </p:txBody>
      </p:sp>
      <p:sp>
        <p:nvSpPr>
          <p:cNvPr id="88" name="Google Shape;88;p16"/>
          <p:cNvSpPr txBox="1"/>
          <p:nvPr>
            <p:ph idx="2" type="body"/>
          </p:nvPr>
        </p:nvSpPr>
        <p:spPr>
          <a:xfrm>
            <a:off x="7214225" y="866000"/>
            <a:ext cx="13560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solidFill>
                  <a:schemeClr val="dk2"/>
                </a:solidFill>
                <a:latin typeface="Montserrat"/>
                <a:ea typeface="Montserrat"/>
                <a:cs typeface="Montserrat"/>
                <a:sym typeface="Montserrat"/>
              </a:rPr>
              <a:t>tamaño</a:t>
            </a:r>
            <a:endParaRPr b="1">
              <a:solidFill>
                <a:schemeClr val="dk2"/>
              </a:solidFill>
              <a:latin typeface="Montserrat"/>
              <a:ea typeface="Montserrat"/>
              <a:cs typeface="Montserrat"/>
              <a:sym typeface="Montserrat"/>
            </a:endParaRPr>
          </a:p>
        </p:txBody>
      </p:sp>
      <p:cxnSp>
        <p:nvCxnSpPr>
          <p:cNvPr id="89" name="Google Shape;89;p16"/>
          <p:cNvCxnSpPr/>
          <p:nvPr/>
        </p:nvCxnSpPr>
        <p:spPr>
          <a:xfrm flipH="1">
            <a:off x="6236425" y="1231225"/>
            <a:ext cx="1335000" cy="379800"/>
          </a:xfrm>
          <a:prstGeom prst="straightConnector1">
            <a:avLst/>
          </a:prstGeom>
          <a:noFill/>
          <a:ln cap="flat" cmpd="sng" w="9525">
            <a:solidFill>
              <a:schemeClr val="dk2"/>
            </a:solidFill>
            <a:prstDash val="solid"/>
            <a:round/>
            <a:headEnd len="sm" w="sm" type="none"/>
            <a:tailEnd len="lg" w="lg" type="triangle"/>
          </a:ln>
        </p:spPr>
      </p:cxnSp>
      <p:sp>
        <p:nvSpPr>
          <p:cNvPr id="90" name="Google Shape;90;p16"/>
          <p:cNvSpPr txBox="1"/>
          <p:nvPr>
            <p:ph idx="2" type="body"/>
          </p:nvPr>
        </p:nvSpPr>
        <p:spPr>
          <a:xfrm>
            <a:off x="4645225" y="866000"/>
            <a:ext cx="11217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b="1" lang="en-US">
                <a:solidFill>
                  <a:schemeClr val="dk2"/>
                </a:solidFill>
                <a:latin typeface="Montserrat"/>
                <a:ea typeface="Montserrat"/>
                <a:cs typeface="Montserrat"/>
                <a:sym typeface="Montserrat"/>
              </a:rPr>
              <a:t>tipo</a:t>
            </a:r>
            <a:endParaRPr b="1">
              <a:solidFill>
                <a:schemeClr val="dk2"/>
              </a:solidFill>
              <a:latin typeface="Montserrat"/>
              <a:ea typeface="Montserrat"/>
              <a:cs typeface="Montserrat"/>
              <a:sym typeface="Montserrat"/>
            </a:endParaRPr>
          </a:p>
        </p:txBody>
      </p:sp>
      <p:cxnSp>
        <p:nvCxnSpPr>
          <p:cNvPr id="91" name="Google Shape;91;p16"/>
          <p:cNvCxnSpPr>
            <a:stCxn id="90" idx="2"/>
          </p:cNvCxnSpPr>
          <p:nvPr/>
        </p:nvCxnSpPr>
        <p:spPr>
          <a:xfrm>
            <a:off x="5206075" y="1262000"/>
            <a:ext cx="328500" cy="383400"/>
          </a:xfrm>
          <a:prstGeom prst="straightConnector1">
            <a:avLst/>
          </a:prstGeom>
          <a:noFill/>
          <a:ln cap="flat" cmpd="sng" w="9525">
            <a:solidFill>
              <a:schemeClr val="dk2"/>
            </a:solidFill>
            <a:prstDash val="solid"/>
            <a:round/>
            <a:headEnd len="sm" w="sm"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311700" y="176182"/>
            <a:ext cx="8520600" cy="4699824"/>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chemeClr val="accent2"/>
              </a:buClr>
              <a:buSzPts val="2400"/>
              <a:buFont typeface="Proxima Nova"/>
              <a:buChar char="-"/>
            </a:pPr>
            <a:r>
              <a:rPr b="0" i="0" lang="en-US" sz="2400" u="none" cap="none" strike="noStrike">
                <a:solidFill>
                  <a:schemeClr val="accent2"/>
                </a:solidFill>
                <a:latin typeface="Proxima Nova"/>
                <a:ea typeface="Proxima Nova"/>
                <a:cs typeface="Proxima Nova"/>
                <a:sym typeface="Proxima Nova"/>
              </a:rPr>
              <a:t>Un </a:t>
            </a:r>
            <a:r>
              <a:rPr b="1" i="0" lang="en-US" sz="2400" u="none" cap="none" strike="noStrike">
                <a:solidFill>
                  <a:schemeClr val="accent2"/>
                </a:solidFill>
              </a:rPr>
              <a:t>arreglo contiguo</a:t>
            </a:r>
            <a:r>
              <a:rPr b="0" i="0" lang="en-US" sz="2400" u="none" cap="none" strike="noStrike">
                <a:solidFill>
                  <a:schemeClr val="accent2"/>
                </a:solidFill>
                <a:latin typeface="Proxima Nova"/>
                <a:ea typeface="Proxima Nova"/>
                <a:cs typeface="Proxima Nova"/>
                <a:sym typeface="Proxima Nova"/>
              </a:rPr>
              <a:t> es aquel que se crea desde el inicio del programa y permanece estático durante toda la ejecución del mismo, es decir, no se puede redimensionar.</a:t>
            </a:r>
            <a:endParaRPr b="0" i="0" sz="2400" u="none" cap="none" strike="noStrike">
              <a:solidFill>
                <a:schemeClr val="accent2"/>
              </a:solidFill>
              <a:latin typeface="Proxima Nova"/>
              <a:ea typeface="Proxima Nova"/>
              <a:cs typeface="Proxima Nova"/>
              <a:sym typeface="Proxima Nova"/>
            </a:endParaRPr>
          </a:p>
          <a:p>
            <a:pPr indent="0" lvl="0" marL="0" marR="0" rtl="0" algn="just">
              <a:lnSpc>
                <a:spcPct val="115000"/>
              </a:lnSpc>
              <a:spcBef>
                <a:spcPts val="1600"/>
              </a:spcBef>
              <a:spcAft>
                <a:spcPts val="0"/>
              </a:spcAft>
              <a:buClr>
                <a:schemeClr val="accent3"/>
              </a:buClr>
              <a:buSzPts val="1800"/>
              <a:buFont typeface="Proxima Nova"/>
              <a:buNone/>
            </a:pPr>
            <a:r>
              <a:t/>
            </a:r>
            <a:endParaRPr b="0" i="0" sz="2400" u="none" cap="none" strike="noStrike">
              <a:solidFill>
                <a:schemeClr val="accent2"/>
              </a:solidFill>
              <a:latin typeface="Proxima Nova"/>
              <a:ea typeface="Proxima Nova"/>
              <a:cs typeface="Proxima Nova"/>
              <a:sym typeface="Proxima Nova"/>
            </a:endParaRPr>
          </a:p>
          <a:p>
            <a:pPr indent="-381000" lvl="0" marL="457200" marR="0" rtl="0" algn="just">
              <a:lnSpc>
                <a:spcPct val="115000"/>
              </a:lnSpc>
              <a:spcBef>
                <a:spcPts val="1600"/>
              </a:spcBef>
              <a:spcAft>
                <a:spcPts val="0"/>
              </a:spcAft>
              <a:buClr>
                <a:schemeClr val="accent2"/>
              </a:buClr>
              <a:buSzPts val="2400"/>
              <a:buFont typeface="Proxima Nova"/>
              <a:buChar char="-"/>
            </a:pPr>
            <a:r>
              <a:rPr b="0" i="0" lang="en-US" sz="2400" u="none" cap="none" strike="noStrike">
                <a:solidFill>
                  <a:schemeClr val="accent2"/>
                </a:solidFill>
                <a:latin typeface="Proxima Nova"/>
                <a:ea typeface="Proxima Nova"/>
                <a:cs typeface="Proxima Nova"/>
                <a:sym typeface="Proxima Nova"/>
              </a:rPr>
              <a:t>Un </a:t>
            </a:r>
            <a:r>
              <a:rPr b="1" i="0" lang="en-US" sz="2400" u="none" cap="none" strike="noStrike">
                <a:solidFill>
                  <a:schemeClr val="accent2"/>
                </a:solidFill>
              </a:rPr>
              <a:t>arreglo ligado</a:t>
            </a:r>
            <a:r>
              <a:rPr b="0" i="0" lang="en-US" sz="2400" u="none" cap="none" strike="noStrike">
                <a:solidFill>
                  <a:schemeClr val="accent2"/>
                </a:solidFill>
                <a:latin typeface="Proxima Nova"/>
                <a:ea typeface="Proxima Nova"/>
                <a:cs typeface="Proxima Nova"/>
                <a:sym typeface="Proxima Nova"/>
              </a:rPr>
              <a:t> es aquel que se declara en tiempo de ejecución y bajo demanda, por lo tanto, es posible incrementar su tamaño durante la ejecución del programa, utilizando de manera más eficiente la memoria. Para crear un arreglo ligado se debe utilizar lo que se conoce como </a:t>
            </a:r>
            <a:r>
              <a:rPr b="1" i="0" lang="en-US" sz="2400" u="none" cap="none" strike="noStrike">
                <a:solidFill>
                  <a:schemeClr val="accent2"/>
                </a:solidFill>
              </a:rPr>
              <a:t>memoria dinámica </a:t>
            </a:r>
            <a:r>
              <a:rPr i="0" lang="en-US" sz="2400" u="none" cap="none" strike="noStrike">
                <a:solidFill>
                  <a:schemeClr val="accent2"/>
                </a:solidFill>
              </a:rPr>
              <a:t>(clase 6)</a:t>
            </a:r>
            <a:r>
              <a:rPr b="0" i="0" lang="en-US" sz="2400" u="none" cap="none" strike="noStrike">
                <a:solidFill>
                  <a:schemeClr val="accent2"/>
                </a:solidFill>
                <a:latin typeface="Proxima Nova"/>
                <a:ea typeface="Proxima Nova"/>
                <a:cs typeface="Proxima Nova"/>
                <a:sym typeface="Proxima Nova"/>
              </a:rPr>
              <a:t>.</a:t>
            </a:r>
            <a:endParaRPr b="0" i="0" sz="2400" u="none" cap="none" strike="noStrike">
              <a:solidFill>
                <a:schemeClr val="accent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2" type="body"/>
          </p:nvPr>
        </p:nvSpPr>
        <p:spPr>
          <a:xfrm>
            <a:off x="4832400" y="267500"/>
            <a:ext cx="3999900" cy="468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accent2"/>
                </a:solidFill>
              </a:rPr>
              <a:t>int main()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int i, lenC, </a:t>
            </a:r>
            <a:r>
              <a:rPr b="1" lang="en-US" sz="1800">
                <a:solidFill>
                  <a:schemeClr val="dk2"/>
                </a:solidFill>
              </a:rPr>
              <a:t>a[ 5 ]</a:t>
            </a:r>
            <a:r>
              <a:rPr lang="en-US" sz="1800">
                <a:solidFill>
                  <a:schemeClr val="accent2"/>
                </a:solidFill>
              </a:rPr>
              <a:t>;</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r>
              <a:rPr b="1" lang="en-US" sz="1800">
                <a:solidFill>
                  <a:schemeClr val="dk2"/>
                </a:solidFill>
              </a:rPr>
              <a:t>float</a:t>
            </a:r>
            <a:r>
              <a:rPr lang="en-US" sz="1800">
                <a:solidFill>
                  <a:schemeClr val="dk2"/>
                </a:solidFill>
              </a:rPr>
              <a:t> </a:t>
            </a:r>
            <a:r>
              <a:rPr b="1" lang="en-US" sz="1800">
                <a:solidFill>
                  <a:schemeClr val="dk2"/>
                </a:solidFill>
              </a:rPr>
              <a:t>b[ TAMANIO ] = { .5, .6, .1 };</a:t>
            </a:r>
            <a:endParaRPr b="1" sz="1800">
              <a:solidFill>
                <a:schemeClr val="dk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b="1" lang="en-US" sz="1800">
                <a:solidFill>
                  <a:schemeClr val="dk2"/>
                </a:solidFill>
              </a:rPr>
              <a:t>    char cadena[] = "cadena";</a:t>
            </a:r>
            <a:endParaRPr b="1" sz="1800">
              <a:solidFill>
                <a:schemeClr val="dk2"/>
              </a:solidFill>
            </a:endParaRPr>
          </a:p>
          <a:p>
            <a:pPr indent="0" lvl="0" marL="0" marR="0" rtl="0" algn="l">
              <a:lnSpc>
                <a:spcPct val="100000"/>
              </a:lnSpc>
              <a:spcBef>
                <a:spcPts val="0"/>
              </a:spcBef>
              <a:spcAft>
                <a:spcPts val="0"/>
              </a:spcAft>
              <a:buNone/>
            </a:pPr>
            <a:r>
              <a:rPr lang="en-US" sz="1800">
                <a:solidFill>
                  <a:schemeClr val="accent2"/>
                </a:solidFill>
              </a:rPr>
              <a:t>    char c[ 8 ] </a:t>
            </a:r>
            <a:r>
              <a:rPr b="1" lang="en-US" sz="1800">
                <a:solidFill>
                  <a:schemeClr val="accent2"/>
                </a:solidFill>
              </a:rPr>
              <a:t>= { 'c', 'a', 'd', 'e', 'n', 'a' }</a:t>
            </a:r>
            <a:r>
              <a:rPr lang="en-US" sz="1800">
                <a:solidFill>
                  <a:schemeClr val="accent2"/>
                </a:solidFill>
              </a:rPr>
              <a:t>;</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lenC = sizeof( c ) / sizeof( </a:t>
            </a:r>
            <a:r>
              <a:rPr b="1" lang="en-US" sz="1800">
                <a:solidFill>
                  <a:schemeClr val="accent2"/>
                </a:solidFill>
              </a:rPr>
              <a:t>c[ 0 ]</a:t>
            </a: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for(i = 0; i &lt; lenC; i++)</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printf("c[ %d ] = %c\n", i, </a:t>
            </a:r>
            <a:r>
              <a:rPr b="1" lang="en-US" sz="1800">
                <a:solidFill>
                  <a:schemeClr val="accent2"/>
                </a:solidFill>
              </a:rPr>
              <a:t>c[ i ]</a:t>
            </a: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return 0;</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a:t>
            </a:r>
            <a:endParaRPr sz="1800">
              <a:solidFill>
                <a:schemeClr val="accent2"/>
              </a:solidFill>
            </a:endParaRPr>
          </a:p>
        </p:txBody>
      </p:sp>
      <p:sp>
        <p:nvSpPr>
          <p:cNvPr id="102" name="Google Shape;10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Ejemplo</a:t>
            </a:r>
            <a:endParaRPr b="0" i="0" sz="2800" u="none" cap="none" strike="noStrike">
              <a:solidFill>
                <a:schemeClr val="dk1"/>
              </a:solidFill>
              <a:latin typeface="Proxima Nova"/>
              <a:ea typeface="Proxima Nova"/>
              <a:cs typeface="Proxima Nova"/>
              <a:sym typeface="Proxima Nova"/>
            </a:endParaRPr>
          </a:p>
        </p:txBody>
      </p:sp>
      <p:sp>
        <p:nvSpPr>
          <p:cNvPr id="103" name="Google Shape;103;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1400"/>
              <a:buFont typeface="Proxima Nova"/>
              <a:buNone/>
            </a:pPr>
            <a:r>
              <a:rPr b="0" i="0" lang="en-US" sz="1800" u="none" cap="none" strike="noStrike">
                <a:solidFill>
                  <a:schemeClr val="accent2"/>
                </a:solidFill>
                <a:latin typeface="Proxima Nova"/>
                <a:ea typeface="Proxima Nova"/>
                <a:cs typeface="Proxima Nova"/>
                <a:sym typeface="Proxima Nova"/>
              </a:rPr>
              <a:t>#include &lt;stdio.h&gt;</a:t>
            </a:r>
            <a:endParaRPr b="0" i="0" sz="1800" u="none" cap="none" strike="noStrike">
              <a:solidFill>
                <a:schemeClr val="accent2"/>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accent3"/>
              </a:buClr>
              <a:buSzPts val="1400"/>
              <a:buFont typeface="Proxima Nova"/>
              <a:buNone/>
            </a:pPr>
            <a:r>
              <a:rPr b="0" i="0" lang="en-US" sz="1800" u="none" cap="none" strike="noStrike">
                <a:solidFill>
                  <a:schemeClr val="accent2"/>
                </a:solidFill>
                <a:latin typeface="Proxima Nova"/>
                <a:ea typeface="Proxima Nova"/>
                <a:cs typeface="Proxima Nova"/>
                <a:sym typeface="Proxima Nova"/>
              </a:rPr>
              <a:t>#include &lt;stdlib.h&gt;</a:t>
            </a:r>
            <a:endParaRPr b="0" i="0" sz="1800" u="none" cap="none" strike="noStrike">
              <a:solidFill>
                <a:schemeClr val="accent2"/>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accent3"/>
              </a:buClr>
              <a:buSzPts val="1400"/>
              <a:buFont typeface="Proxima Nova"/>
              <a:buNone/>
            </a:pPr>
            <a:r>
              <a:t/>
            </a:r>
            <a:endParaRPr sz="1800">
              <a:solidFill>
                <a:schemeClr val="accent2"/>
              </a:solidFill>
            </a:endParaRPr>
          </a:p>
          <a:p>
            <a:pPr indent="0" lvl="0" marL="0" marR="0" rtl="0" algn="l">
              <a:lnSpc>
                <a:spcPct val="100000"/>
              </a:lnSpc>
              <a:spcBef>
                <a:spcPts val="0"/>
              </a:spcBef>
              <a:spcAft>
                <a:spcPts val="0"/>
              </a:spcAft>
              <a:buClr>
                <a:schemeClr val="accent3"/>
              </a:buClr>
              <a:buSzPts val="1400"/>
              <a:buFont typeface="Proxima Nova"/>
              <a:buNone/>
            </a:pPr>
            <a:r>
              <a:rPr b="0" i="0" lang="en-US" sz="1800" u="none" cap="none" strike="noStrike">
                <a:solidFill>
                  <a:schemeClr val="accent2"/>
                </a:solidFill>
                <a:latin typeface="Proxima Nova"/>
                <a:ea typeface="Proxima Nova"/>
                <a:cs typeface="Proxima Nova"/>
                <a:sym typeface="Proxima Nova"/>
              </a:rPr>
              <a:t>#define TAMANIO 3</a:t>
            </a:r>
            <a:endParaRPr b="0" i="0" sz="1800" u="none" cap="none" strike="noStrike">
              <a:solidFill>
                <a:schemeClr val="accent2"/>
              </a:solidFill>
              <a:latin typeface="Proxima Nova"/>
              <a:ea typeface="Proxima Nova"/>
              <a:cs typeface="Proxima Nova"/>
              <a:sym typeface="Proxima Nova"/>
            </a:endParaRPr>
          </a:p>
        </p:txBody>
      </p:sp>
      <p:cxnSp>
        <p:nvCxnSpPr>
          <p:cNvPr id="104" name="Google Shape;104;p18"/>
          <p:cNvCxnSpPr/>
          <p:nvPr/>
        </p:nvCxnSpPr>
        <p:spPr>
          <a:xfrm>
            <a:off x="4211960" y="267494"/>
            <a:ext cx="0" cy="468052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Ejemplo</a:t>
            </a:r>
            <a:endParaRPr b="0" i="0" sz="2800" u="none" cap="none" strike="noStrike">
              <a:solidFill>
                <a:schemeClr val="dk1"/>
              </a:solidFill>
              <a:latin typeface="Proxima Nova"/>
              <a:ea typeface="Proxima Nova"/>
              <a:cs typeface="Proxima Nova"/>
              <a:sym typeface="Proxima Nova"/>
            </a:endParaRPr>
          </a:p>
        </p:txBody>
      </p:sp>
      <p:sp>
        <p:nvSpPr>
          <p:cNvPr id="110" name="Google Shape;110;p19"/>
          <p:cNvSpPr txBox="1"/>
          <p:nvPr>
            <p:ph idx="1" type="body"/>
          </p:nvPr>
        </p:nvSpPr>
        <p:spPr>
          <a:xfrm>
            <a:off x="311700" y="1152475"/>
            <a:ext cx="2964156"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accent2"/>
                </a:solidFill>
              </a:rPr>
              <a:t>#include &lt;stdio.h&gt;</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#include &lt;stdlib.h&gt;</a:t>
            </a:r>
            <a:endParaRPr sz="1800">
              <a:solidFill>
                <a:schemeClr val="accent2"/>
              </a:solidFill>
            </a:endParaRPr>
          </a:p>
          <a:p>
            <a:pPr indent="0" lvl="0" marL="0" marR="0" rtl="0" algn="l">
              <a:lnSpc>
                <a:spcPct val="100000"/>
              </a:lnSpc>
              <a:spcBef>
                <a:spcPts val="0"/>
              </a:spcBef>
              <a:spcAft>
                <a:spcPts val="0"/>
              </a:spcAft>
              <a:buNone/>
            </a:pPr>
            <a:r>
              <a:rPr b="1" lang="en-US" sz="1800">
                <a:solidFill>
                  <a:schemeClr val="dk2"/>
                </a:solidFill>
              </a:rPr>
              <a:t>#include &lt;math.h&gt;</a:t>
            </a:r>
            <a:endParaRPr b="1" sz="1800">
              <a:solidFill>
                <a:schemeClr val="dk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#define TAM 11</a:t>
            </a:r>
            <a:endParaRPr sz="1800">
              <a:solidFill>
                <a:schemeClr val="accent2"/>
              </a:solidFill>
            </a:endParaRPr>
          </a:p>
          <a:p>
            <a:pPr indent="0" lvl="0" marL="0" marR="0" rtl="0" algn="l">
              <a:lnSpc>
                <a:spcPct val="100000"/>
              </a:lnSpc>
              <a:spcBef>
                <a:spcPts val="0"/>
              </a:spcBef>
              <a:spcAft>
                <a:spcPts val="0"/>
              </a:spcAft>
              <a:buNone/>
            </a:pPr>
            <a:r>
              <a:rPr lang="en-US" sz="1200">
                <a:solidFill>
                  <a:schemeClr val="dk2"/>
                </a:solidFill>
              </a:rPr>
              <a:t>//Prototipo de función</a:t>
            </a:r>
            <a:endParaRPr sz="1200">
              <a:solidFill>
                <a:schemeClr val="dk2"/>
              </a:solidFill>
            </a:endParaRPr>
          </a:p>
          <a:p>
            <a:pPr indent="0" lvl="0" marL="0" marR="0" rtl="0" algn="l">
              <a:lnSpc>
                <a:spcPct val="100000"/>
              </a:lnSpc>
              <a:spcBef>
                <a:spcPts val="0"/>
              </a:spcBef>
              <a:spcAft>
                <a:spcPts val="0"/>
              </a:spcAft>
              <a:buNone/>
            </a:pPr>
            <a:r>
              <a:rPr b="1" lang="en-US" sz="1800">
                <a:solidFill>
                  <a:schemeClr val="dk2"/>
                </a:solidFill>
              </a:rPr>
              <a:t>double baseDos (double);</a:t>
            </a:r>
            <a:endParaRPr b="1" sz="1800">
              <a:solidFill>
                <a:schemeClr val="dk2"/>
              </a:solidFill>
            </a:endParaRPr>
          </a:p>
        </p:txBody>
      </p:sp>
      <p:sp>
        <p:nvSpPr>
          <p:cNvPr id="111" name="Google Shape;111;p19"/>
          <p:cNvSpPr txBox="1"/>
          <p:nvPr>
            <p:ph idx="2" type="body"/>
          </p:nvPr>
        </p:nvSpPr>
        <p:spPr>
          <a:xfrm>
            <a:off x="3419872" y="195486"/>
            <a:ext cx="5544600" cy="482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accent2"/>
                </a:solidFill>
              </a:rPr>
              <a:t>int main ()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int i, res[ TAM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double x = 2.0, y;</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for( i = 0; i &lt; TAM; i++ )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r>
              <a:rPr b="1" lang="en-US" sz="1800">
                <a:solidFill>
                  <a:schemeClr val="dk2"/>
                </a:solidFill>
              </a:rPr>
              <a:t>res[ i ]</a:t>
            </a:r>
            <a:r>
              <a:rPr lang="en-US" sz="1800">
                <a:solidFill>
                  <a:schemeClr val="accent2"/>
                </a:solidFill>
              </a:rPr>
              <a:t> = baseDos( i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if( </a:t>
            </a:r>
            <a:r>
              <a:rPr lang="en-US" sz="1800">
                <a:solidFill>
                  <a:schemeClr val="accent2"/>
                </a:solidFill>
              </a:rPr>
              <a:t>i % 2 )</a:t>
            </a:r>
            <a:endParaRPr sz="1800">
              <a:solidFill>
                <a:schemeClr val="accent2"/>
              </a:solidFill>
            </a:endParaRPr>
          </a:p>
          <a:p>
            <a:pPr indent="457200" lvl="0" marL="0" marR="0" rtl="0" algn="l">
              <a:lnSpc>
                <a:spcPct val="100000"/>
              </a:lnSpc>
              <a:spcBef>
                <a:spcPts val="0"/>
              </a:spcBef>
              <a:spcAft>
                <a:spcPts val="0"/>
              </a:spcAft>
              <a:buNone/>
            </a:pPr>
            <a:r>
              <a:rPr lang="en-US" sz="1800">
                <a:solidFill>
                  <a:schemeClr val="accent2"/>
                </a:solidFill>
              </a:rPr>
              <a:t>        printf(  "2 ^ %d = %d\n", i, res[i] );</a:t>
            </a:r>
            <a:endParaRPr sz="1800">
              <a:solidFill>
                <a:schemeClr val="accent2"/>
              </a:solidFill>
            </a:endParaRPr>
          </a:p>
          <a:p>
            <a:pPr indent="457200" lvl="0" marL="0" marR="0" rtl="0" algn="l">
              <a:lnSpc>
                <a:spcPct val="100000"/>
              </a:lnSpc>
              <a:spcBef>
                <a:spcPts val="0"/>
              </a:spcBef>
              <a:spcAft>
                <a:spcPts val="0"/>
              </a:spcAft>
              <a:buNone/>
            </a:pPr>
            <a:r>
              <a:rPr lang="en-US" sz="1800">
                <a:solidFill>
                  <a:schemeClr val="accent2"/>
                </a:solidFill>
              </a:rPr>
              <a:t>else</a:t>
            </a:r>
            <a:endParaRPr sz="1800">
              <a:solidFill>
                <a:schemeClr val="accent2"/>
              </a:solidFill>
            </a:endParaRPr>
          </a:p>
          <a:p>
            <a:pPr indent="457200" lvl="0" marL="0" marR="0" rtl="0" algn="l">
              <a:lnSpc>
                <a:spcPct val="100000"/>
              </a:lnSpc>
              <a:spcBef>
                <a:spcPts val="0"/>
              </a:spcBef>
              <a:spcAft>
                <a:spcPts val="0"/>
              </a:spcAft>
              <a:buNone/>
            </a:pPr>
            <a:r>
              <a:rPr lang="en-US" sz="1800">
                <a:solidFill>
                  <a:schemeClr val="accent2"/>
                </a:solidFill>
              </a:rPr>
              <a:t>	</a:t>
            </a:r>
            <a:r>
              <a:rPr lang="en-US" sz="1800">
                <a:solidFill>
                  <a:schemeClr val="accent2"/>
                </a:solidFill>
              </a:rPr>
              <a:t>printf(  "\n"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return 0;</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a:t>
            </a:r>
            <a:endParaRPr sz="1800">
              <a:solidFill>
                <a:schemeClr val="accent2"/>
              </a:solidFill>
            </a:endParaRPr>
          </a:p>
          <a:p>
            <a:pPr indent="0" lvl="0" marL="0" marR="0" rtl="0" algn="l">
              <a:lnSpc>
                <a:spcPct val="100000"/>
              </a:lnSpc>
              <a:spcBef>
                <a:spcPts val="0"/>
              </a:spcBef>
              <a:spcAft>
                <a:spcPts val="0"/>
              </a:spcAft>
              <a:buNone/>
            </a:pPr>
            <a:r>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double baseDos (double y) {</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    return </a:t>
            </a:r>
            <a:r>
              <a:rPr b="1" lang="en-US" sz="1800">
                <a:solidFill>
                  <a:schemeClr val="dk2"/>
                </a:solidFill>
              </a:rPr>
              <a:t>pow(2.0, y)</a:t>
            </a:r>
            <a:r>
              <a:rPr lang="en-US" sz="1800">
                <a:solidFill>
                  <a:schemeClr val="accent2"/>
                </a:solidFill>
              </a:rPr>
              <a:t>;</a:t>
            </a:r>
            <a:endParaRPr sz="1800">
              <a:solidFill>
                <a:schemeClr val="accent2"/>
              </a:solidFill>
            </a:endParaRPr>
          </a:p>
          <a:p>
            <a:pPr indent="0" lvl="0" marL="0" marR="0" rtl="0" algn="l">
              <a:lnSpc>
                <a:spcPct val="100000"/>
              </a:lnSpc>
              <a:spcBef>
                <a:spcPts val="0"/>
              </a:spcBef>
              <a:spcAft>
                <a:spcPts val="0"/>
              </a:spcAft>
              <a:buNone/>
            </a:pPr>
            <a:r>
              <a:rPr lang="en-US" sz="1800">
                <a:solidFill>
                  <a:schemeClr val="accent2"/>
                </a:solidFill>
              </a:rPr>
              <a:t>}</a:t>
            </a:r>
            <a:endParaRPr sz="1800">
              <a:solidFill>
                <a:schemeClr val="accent2"/>
              </a:solidFill>
            </a:endParaRPr>
          </a:p>
        </p:txBody>
      </p:sp>
      <p:cxnSp>
        <p:nvCxnSpPr>
          <p:cNvPr id="112" name="Google Shape;112;p19"/>
          <p:cNvCxnSpPr/>
          <p:nvPr/>
        </p:nvCxnSpPr>
        <p:spPr>
          <a:xfrm>
            <a:off x="3275856" y="267494"/>
            <a:ext cx="0" cy="468052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0" i="0" lang="en-US" sz="2800" u="none" cap="none" strike="noStrike">
                <a:solidFill>
                  <a:schemeClr val="dk1"/>
                </a:solidFill>
                <a:latin typeface="Proxima Nova"/>
                <a:ea typeface="Proxima Nova"/>
                <a:cs typeface="Proxima Nova"/>
                <a:sym typeface="Proxima Nova"/>
              </a:rPr>
              <a:t>Definición</a:t>
            </a:r>
            <a:endParaRPr b="0" i="0" sz="2800" u="none" cap="none" strike="noStrike">
              <a:solidFill>
                <a:schemeClr val="dk1"/>
              </a:solidFill>
              <a:latin typeface="Proxima Nova"/>
              <a:ea typeface="Proxima Nova"/>
              <a:cs typeface="Proxima Nova"/>
              <a:sym typeface="Proxima Nova"/>
            </a:endParaRPr>
          </a:p>
        </p:txBody>
      </p:sp>
      <p:sp>
        <p:nvSpPr>
          <p:cNvPr id="118" name="Google Shape;118;p20"/>
          <p:cNvSpPr txBox="1"/>
          <p:nvPr>
            <p:ph idx="1" type="body"/>
          </p:nvPr>
        </p:nvSpPr>
        <p:spPr>
          <a:xfrm>
            <a:off x="311700" y="1152475"/>
            <a:ext cx="8520600" cy="1528500"/>
          </a:xfrm>
          <a:prstGeom prst="rect">
            <a:avLst/>
          </a:prstGeom>
          <a:noFill/>
          <a:ln>
            <a:noFill/>
          </a:ln>
        </p:spPr>
        <p:txBody>
          <a:bodyPr anchorCtr="0" anchor="t" bIns="91425" lIns="91425" spcFirstLastPara="1" rIns="91425" wrap="square" tIns="91425">
            <a:noAutofit/>
          </a:bodyPr>
          <a:lstStyle/>
          <a:p>
            <a:pPr indent="457200" lvl="0" marL="0" marR="0" rtl="0" algn="just">
              <a:lnSpc>
                <a:spcPct val="100000"/>
              </a:lnSpc>
              <a:spcBef>
                <a:spcPts val="0"/>
              </a:spcBef>
              <a:spcAft>
                <a:spcPts val="0"/>
              </a:spcAft>
              <a:buClr>
                <a:schemeClr val="accent3"/>
              </a:buClr>
              <a:buSzPts val="1800"/>
              <a:buFont typeface="Proxima Nova"/>
              <a:buNone/>
            </a:pPr>
            <a:r>
              <a:rPr lang="en-US" sz="2000">
                <a:solidFill>
                  <a:schemeClr val="accent2"/>
                </a:solidFill>
              </a:rPr>
              <a:t>Los </a:t>
            </a:r>
            <a:r>
              <a:rPr b="1" lang="en-US" sz="2000">
                <a:solidFill>
                  <a:schemeClr val="accent2"/>
                </a:solidFill>
              </a:rPr>
              <a:t>arreglos multidimensionales</a:t>
            </a:r>
            <a:r>
              <a:rPr lang="en-US" sz="2000">
                <a:solidFill>
                  <a:schemeClr val="accent2"/>
                </a:solidFill>
              </a:rPr>
              <a:t> están constituidos por localidades de memoria (ya sea contiguas o ligadas) ordenadas bajo un mismo nombre y que pueden tener varios niveles (</a:t>
            </a:r>
            <a:r>
              <a:rPr b="1" lang="en-US" sz="2000">
                <a:solidFill>
                  <a:schemeClr val="accent2"/>
                </a:solidFill>
              </a:rPr>
              <a:t>varias dimensiones</a:t>
            </a:r>
            <a:r>
              <a:rPr lang="en-US" sz="2000">
                <a:solidFill>
                  <a:schemeClr val="accent2"/>
                </a:solidFill>
              </a:rPr>
              <a:t>) que van desde el plano (2 dimensiones) hasta la enésima dimensión.</a:t>
            </a:r>
            <a:endParaRPr b="0" i="0" sz="2000" u="none" cap="none" strike="noStrike">
              <a:solidFill>
                <a:schemeClr val="accent2"/>
              </a:solidFill>
              <a:latin typeface="Proxima Nova"/>
              <a:ea typeface="Proxima Nova"/>
              <a:cs typeface="Proxima Nova"/>
              <a:sym typeface="Proxima Nova"/>
            </a:endParaRPr>
          </a:p>
        </p:txBody>
      </p:sp>
      <p:pic>
        <p:nvPicPr>
          <p:cNvPr id="119" name="Google Shape;119;p20"/>
          <p:cNvPicPr preferRelativeResize="0"/>
          <p:nvPr/>
        </p:nvPicPr>
        <p:blipFill>
          <a:blip r:embed="rId3">
            <a:alphaModFix/>
          </a:blip>
          <a:stretch>
            <a:fillRect/>
          </a:stretch>
        </p:blipFill>
        <p:spPr>
          <a:xfrm>
            <a:off x="5306125" y="2680975"/>
            <a:ext cx="2157725" cy="2157725"/>
          </a:xfrm>
          <a:prstGeom prst="rect">
            <a:avLst/>
          </a:prstGeom>
          <a:noFill/>
          <a:ln>
            <a:noFill/>
          </a:ln>
        </p:spPr>
      </p:pic>
      <p:pic>
        <p:nvPicPr>
          <p:cNvPr id="120" name="Google Shape;120;p20"/>
          <p:cNvPicPr preferRelativeResize="0"/>
          <p:nvPr/>
        </p:nvPicPr>
        <p:blipFill>
          <a:blip r:embed="rId4">
            <a:alphaModFix/>
          </a:blip>
          <a:stretch>
            <a:fillRect/>
          </a:stretch>
        </p:blipFill>
        <p:spPr>
          <a:xfrm>
            <a:off x="1779200" y="2739525"/>
            <a:ext cx="2022975" cy="202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2" type="body"/>
          </p:nvPr>
        </p:nvSpPr>
        <p:spPr>
          <a:xfrm>
            <a:off x="4597450" y="1570100"/>
            <a:ext cx="9246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Fila 0</a:t>
            </a:r>
            <a:endParaRPr sz="1600"/>
          </a:p>
        </p:txBody>
      </p:sp>
      <p:sp>
        <p:nvSpPr>
          <p:cNvPr id="126" name="Google Shape;126;p21"/>
          <p:cNvSpPr txBox="1"/>
          <p:nvPr>
            <p:ph idx="2" type="body"/>
          </p:nvPr>
        </p:nvSpPr>
        <p:spPr>
          <a:xfrm>
            <a:off x="252150" y="578350"/>
            <a:ext cx="4129800" cy="4090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roxima Nova"/>
              <a:buChar char="●"/>
            </a:pPr>
            <a:r>
              <a:rPr lang="en-US">
                <a:solidFill>
                  <a:srgbClr val="000000"/>
                </a:solidFill>
              </a:rPr>
              <a:t>Un uso común de los arreglos con múltiples subíndices es la representación de tablas de valores que constan de información organizada en </a:t>
            </a:r>
            <a:r>
              <a:rPr b="1" lang="en-US">
                <a:solidFill>
                  <a:srgbClr val="000000"/>
                </a:solidFill>
              </a:rPr>
              <a:t>filas</a:t>
            </a:r>
            <a:r>
              <a:rPr lang="en-US">
                <a:solidFill>
                  <a:srgbClr val="000000"/>
                </a:solidFill>
              </a:rPr>
              <a:t> y </a:t>
            </a:r>
            <a:r>
              <a:rPr b="1" lang="en-US">
                <a:solidFill>
                  <a:srgbClr val="000000"/>
                </a:solidFill>
              </a:rPr>
              <a:t>columnas</a:t>
            </a:r>
            <a:r>
              <a:rPr lang="en-US">
                <a:solidFill>
                  <a:srgbClr val="000000"/>
                </a:solidFill>
              </a:rPr>
              <a:t>.</a:t>
            </a:r>
            <a:endParaRPr b="1" i="0" sz="1800" u="none" cap="none" strike="noStrike">
              <a:solidFill>
                <a:srgbClr val="000000"/>
              </a:solidFill>
              <a:latin typeface="Proxima Nova"/>
              <a:ea typeface="Proxima Nova"/>
              <a:cs typeface="Proxima Nova"/>
              <a:sym typeface="Proxima Nova"/>
            </a:endParaRPr>
          </a:p>
        </p:txBody>
      </p:sp>
      <p:graphicFrame>
        <p:nvGraphicFramePr>
          <p:cNvPr id="127" name="Google Shape;127;p21"/>
          <p:cNvGraphicFramePr/>
          <p:nvPr/>
        </p:nvGraphicFramePr>
        <p:xfrm>
          <a:off x="5445900" y="1570100"/>
          <a:ext cx="3000000" cy="3000000"/>
        </p:xfrm>
        <a:graphic>
          <a:graphicData uri="http://schemas.openxmlformats.org/drawingml/2006/table">
            <a:tbl>
              <a:tblPr>
                <a:noFill/>
                <a:tableStyleId>{CF01528D-F9D8-43F0-A579-93CC981D538F}</a:tableStyleId>
              </a:tblPr>
              <a:tblGrid>
                <a:gridCol w="1161000"/>
                <a:gridCol w="1161000"/>
                <a:gridCol w="1161000"/>
              </a:tblGrid>
              <a:tr h="493950">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[ 0 ] [ 0 ]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[ 0 ] [ 1 ]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[ 0 ] [ 2 ]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[ 1 ] [ 0 ]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[ 1 ] [ 1 ]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[ 1 ] [ 2 ]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[ 2 ] [ 0 ]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[ 2 ] [ 1 ]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[ 2 ] [ 2 ]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r h="493900">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[ 3 ] [ 0 ]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[ 3 ] [ 1 ]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Clr>
                          <a:schemeClr val="lt1"/>
                        </a:buClr>
                        <a:buSzPts val="1800"/>
                        <a:buFont typeface="Proxima Nova"/>
                        <a:buNone/>
                      </a:pPr>
                      <a:r>
                        <a:rPr lang="en-US" sz="1800">
                          <a:solidFill>
                            <a:schemeClr val="lt1"/>
                          </a:solidFill>
                          <a:latin typeface="Proxima Nova"/>
                          <a:ea typeface="Proxima Nova"/>
                          <a:cs typeface="Proxima Nova"/>
                          <a:sym typeface="Proxima Nova"/>
                        </a:rPr>
                        <a:t>a [ 3 ] [ 2 ]</a:t>
                      </a:r>
                      <a:endParaRPr sz="18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2"/>
                    </a:solidFill>
                  </a:tcPr>
                </a:tc>
              </a:tr>
            </a:tbl>
          </a:graphicData>
        </a:graphic>
      </p:graphicFrame>
      <p:sp>
        <p:nvSpPr>
          <p:cNvPr id="128" name="Google Shape;128;p21"/>
          <p:cNvSpPr txBox="1"/>
          <p:nvPr>
            <p:ph idx="2" type="body"/>
          </p:nvPr>
        </p:nvSpPr>
        <p:spPr>
          <a:xfrm>
            <a:off x="6130200" y="326500"/>
            <a:ext cx="21144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lang="en-US">
                <a:latin typeface="Montserrat"/>
                <a:ea typeface="Montserrat"/>
                <a:cs typeface="Montserrat"/>
                <a:sym typeface="Montserrat"/>
              </a:rPr>
              <a:t>m = 4		</a:t>
            </a:r>
            <a:r>
              <a:rPr b="0" i="0" lang="en-US" sz="1800" u="none" cap="none" strike="noStrike">
                <a:solidFill>
                  <a:schemeClr val="lt1"/>
                </a:solidFill>
                <a:latin typeface="Montserrat"/>
                <a:ea typeface="Montserrat"/>
                <a:cs typeface="Montserrat"/>
                <a:sym typeface="Montserrat"/>
              </a:rPr>
              <a:t>n = </a:t>
            </a:r>
            <a:r>
              <a:rPr lang="en-US">
                <a:latin typeface="Montserrat"/>
                <a:ea typeface="Montserrat"/>
                <a:cs typeface="Montserrat"/>
                <a:sym typeface="Montserrat"/>
              </a:rPr>
              <a:t>3</a:t>
            </a:r>
            <a:endParaRPr b="0" i="0" sz="1800" u="none" cap="none" strike="noStrike">
              <a:solidFill>
                <a:schemeClr val="lt1"/>
              </a:solidFill>
              <a:latin typeface="Montserrat"/>
              <a:ea typeface="Montserrat"/>
              <a:cs typeface="Montserrat"/>
              <a:sym typeface="Montserrat"/>
            </a:endParaRPr>
          </a:p>
        </p:txBody>
      </p:sp>
      <p:sp>
        <p:nvSpPr>
          <p:cNvPr id="129" name="Google Shape;129;p21"/>
          <p:cNvSpPr txBox="1"/>
          <p:nvPr>
            <p:ph idx="2" type="body"/>
          </p:nvPr>
        </p:nvSpPr>
        <p:spPr>
          <a:xfrm>
            <a:off x="4597500" y="2067275"/>
            <a:ext cx="9246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Fila 1</a:t>
            </a:r>
            <a:endParaRPr sz="1600"/>
          </a:p>
        </p:txBody>
      </p:sp>
      <p:sp>
        <p:nvSpPr>
          <p:cNvPr id="130" name="Google Shape;130;p21"/>
          <p:cNvSpPr txBox="1"/>
          <p:nvPr>
            <p:ph idx="2" type="body"/>
          </p:nvPr>
        </p:nvSpPr>
        <p:spPr>
          <a:xfrm>
            <a:off x="4597450" y="2564450"/>
            <a:ext cx="9246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Fila 2</a:t>
            </a:r>
            <a:endParaRPr sz="1600"/>
          </a:p>
        </p:txBody>
      </p:sp>
      <p:sp>
        <p:nvSpPr>
          <p:cNvPr id="131" name="Google Shape;131;p21"/>
          <p:cNvSpPr txBox="1"/>
          <p:nvPr>
            <p:ph idx="2" type="body"/>
          </p:nvPr>
        </p:nvSpPr>
        <p:spPr>
          <a:xfrm>
            <a:off x="4597450" y="3061625"/>
            <a:ext cx="9246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Fila 3</a:t>
            </a:r>
            <a:endParaRPr sz="1600"/>
          </a:p>
        </p:txBody>
      </p:sp>
      <p:sp>
        <p:nvSpPr>
          <p:cNvPr id="132" name="Google Shape;132;p21"/>
          <p:cNvSpPr txBox="1"/>
          <p:nvPr>
            <p:ph idx="2" type="body"/>
          </p:nvPr>
        </p:nvSpPr>
        <p:spPr>
          <a:xfrm>
            <a:off x="5431575" y="1072925"/>
            <a:ext cx="13278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Columna</a:t>
            </a:r>
            <a:r>
              <a:rPr lang="en-US" sz="1600"/>
              <a:t> 0</a:t>
            </a:r>
            <a:endParaRPr sz="1600"/>
          </a:p>
        </p:txBody>
      </p:sp>
      <p:sp>
        <p:nvSpPr>
          <p:cNvPr id="133" name="Google Shape;133;p21"/>
          <p:cNvSpPr txBox="1"/>
          <p:nvPr>
            <p:ph idx="2" type="body"/>
          </p:nvPr>
        </p:nvSpPr>
        <p:spPr>
          <a:xfrm>
            <a:off x="6650775" y="1072925"/>
            <a:ext cx="13278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Columna 1</a:t>
            </a:r>
            <a:endParaRPr sz="1600"/>
          </a:p>
        </p:txBody>
      </p:sp>
      <p:sp>
        <p:nvSpPr>
          <p:cNvPr id="134" name="Google Shape;134;p21"/>
          <p:cNvSpPr txBox="1"/>
          <p:nvPr>
            <p:ph idx="2" type="body"/>
          </p:nvPr>
        </p:nvSpPr>
        <p:spPr>
          <a:xfrm>
            <a:off x="7793775" y="1072925"/>
            <a:ext cx="1327800" cy="497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600"/>
              </a:spcBef>
              <a:spcAft>
                <a:spcPts val="1600"/>
              </a:spcAft>
              <a:buClr>
                <a:schemeClr val="lt1"/>
              </a:buClr>
              <a:buSzPts val="1800"/>
              <a:buFont typeface="Proxima Nova"/>
              <a:buNone/>
            </a:pPr>
            <a:r>
              <a:rPr lang="en-US" sz="1600"/>
              <a:t>Columna 2</a:t>
            </a:r>
            <a:endParaRPr sz="1600"/>
          </a:p>
        </p:txBody>
      </p:sp>
      <p:sp>
        <p:nvSpPr>
          <p:cNvPr id="135" name="Google Shape;135;p21"/>
          <p:cNvSpPr txBox="1"/>
          <p:nvPr>
            <p:ph idx="2" type="body"/>
          </p:nvPr>
        </p:nvSpPr>
        <p:spPr>
          <a:xfrm>
            <a:off x="5592250" y="3815825"/>
            <a:ext cx="3336600" cy="114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Proxima Nova"/>
              <a:buNone/>
            </a:pPr>
            <a:r>
              <a:rPr lang="en-US">
                <a:latin typeface="Montserrat"/>
                <a:ea typeface="Montserrat"/>
                <a:cs typeface="Montserrat"/>
                <a:sym typeface="Montserrat"/>
              </a:rPr>
              <a:t>El tamaño del arreglo es de </a:t>
            </a:r>
            <a:r>
              <a:rPr i="1" lang="en-US">
                <a:latin typeface="Montserrat"/>
                <a:ea typeface="Montserrat"/>
                <a:cs typeface="Montserrat"/>
                <a:sym typeface="Montserrat"/>
              </a:rPr>
              <a:t>m</a:t>
            </a:r>
            <a:r>
              <a:rPr i="1" lang="en-US" sz="1200">
                <a:latin typeface="Montserrat"/>
                <a:ea typeface="Montserrat"/>
                <a:cs typeface="Montserrat"/>
                <a:sym typeface="Montserrat"/>
              </a:rPr>
              <a:t>x</a:t>
            </a:r>
            <a:r>
              <a:rPr i="1" lang="en-US">
                <a:latin typeface="Montserrat"/>
                <a:ea typeface="Montserrat"/>
                <a:cs typeface="Montserrat"/>
                <a:sym typeface="Montserrat"/>
              </a:rPr>
              <a:t>n</a:t>
            </a:r>
            <a:r>
              <a:rPr lang="en-US">
                <a:latin typeface="Montserrat"/>
                <a:ea typeface="Montserrat"/>
                <a:cs typeface="Montserrat"/>
                <a:sym typeface="Montserrat"/>
              </a:rPr>
              <a:t> = 12</a:t>
            </a:r>
            <a:endParaRPr b="0" i="0" sz="1800" u="none" cap="none" strike="noStrike">
              <a:solidFill>
                <a:schemeClr val="lt1"/>
              </a:solidFill>
              <a:latin typeface="Montserrat"/>
              <a:ea typeface="Montserrat"/>
              <a:cs typeface="Montserrat"/>
              <a:sym typeface="Montserrat"/>
            </a:endParaRPr>
          </a:p>
        </p:txBody>
      </p:sp>
      <p:cxnSp>
        <p:nvCxnSpPr>
          <p:cNvPr id="136" name="Google Shape;136;p21"/>
          <p:cNvCxnSpPr/>
          <p:nvPr/>
        </p:nvCxnSpPr>
        <p:spPr>
          <a:xfrm rot="10800000">
            <a:off x="4665375" y="1570025"/>
            <a:ext cx="766200" cy="0"/>
          </a:xfrm>
          <a:prstGeom prst="straightConnector1">
            <a:avLst/>
          </a:prstGeom>
          <a:noFill/>
          <a:ln cap="flat" cmpd="sng" w="9525">
            <a:solidFill>
              <a:schemeClr val="lt2"/>
            </a:solidFill>
            <a:prstDash val="dash"/>
            <a:round/>
            <a:headEnd len="med" w="med" type="none"/>
            <a:tailEnd len="med" w="med" type="none"/>
          </a:ln>
        </p:spPr>
      </p:cxnSp>
      <p:cxnSp>
        <p:nvCxnSpPr>
          <p:cNvPr id="137" name="Google Shape;137;p21"/>
          <p:cNvCxnSpPr/>
          <p:nvPr/>
        </p:nvCxnSpPr>
        <p:spPr>
          <a:xfrm rot="10800000">
            <a:off x="4665375" y="2067200"/>
            <a:ext cx="766200" cy="0"/>
          </a:xfrm>
          <a:prstGeom prst="straightConnector1">
            <a:avLst/>
          </a:prstGeom>
          <a:noFill/>
          <a:ln cap="flat" cmpd="sng" w="9525">
            <a:solidFill>
              <a:schemeClr val="lt2"/>
            </a:solidFill>
            <a:prstDash val="dash"/>
            <a:round/>
            <a:headEnd len="med" w="med" type="none"/>
            <a:tailEnd len="med" w="med" type="none"/>
          </a:ln>
        </p:spPr>
      </p:cxnSp>
      <p:cxnSp>
        <p:nvCxnSpPr>
          <p:cNvPr id="138" name="Google Shape;138;p21"/>
          <p:cNvCxnSpPr/>
          <p:nvPr/>
        </p:nvCxnSpPr>
        <p:spPr>
          <a:xfrm rot="10800000">
            <a:off x="4673700" y="2571750"/>
            <a:ext cx="766200" cy="0"/>
          </a:xfrm>
          <a:prstGeom prst="straightConnector1">
            <a:avLst/>
          </a:prstGeom>
          <a:noFill/>
          <a:ln cap="flat" cmpd="sng" w="9525">
            <a:solidFill>
              <a:schemeClr val="lt2"/>
            </a:solidFill>
            <a:prstDash val="dash"/>
            <a:round/>
            <a:headEnd len="med" w="med" type="none"/>
            <a:tailEnd len="med" w="med" type="none"/>
          </a:ln>
        </p:spPr>
      </p:cxnSp>
      <p:cxnSp>
        <p:nvCxnSpPr>
          <p:cNvPr id="139" name="Google Shape;139;p21"/>
          <p:cNvCxnSpPr/>
          <p:nvPr/>
        </p:nvCxnSpPr>
        <p:spPr>
          <a:xfrm rot="10800000">
            <a:off x="4665375" y="3061550"/>
            <a:ext cx="766200" cy="0"/>
          </a:xfrm>
          <a:prstGeom prst="straightConnector1">
            <a:avLst/>
          </a:prstGeom>
          <a:noFill/>
          <a:ln cap="flat" cmpd="sng" w="9525">
            <a:solidFill>
              <a:schemeClr val="lt2"/>
            </a:solidFill>
            <a:prstDash val="dash"/>
            <a:round/>
            <a:headEnd len="med" w="med" type="none"/>
            <a:tailEnd len="med" w="med" type="none"/>
          </a:ln>
        </p:spPr>
      </p:cxnSp>
      <p:cxnSp>
        <p:nvCxnSpPr>
          <p:cNvPr id="140" name="Google Shape;140;p21"/>
          <p:cNvCxnSpPr/>
          <p:nvPr/>
        </p:nvCxnSpPr>
        <p:spPr>
          <a:xfrm rot="10800000">
            <a:off x="5455825" y="1083425"/>
            <a:ext cx="0" cy="497700"/>
          </a:xfrm>
          <a:prstGeom prst="straightConnector1">
            <a:avLst/>
          </a:prstGeom>
          <a:noFill/>
          <a:ln cap="flat" cmpd="sng" w="9525">
            <a:solidFill>
              <a:schemeClr val="lt2"/>
            </a:solidFill>
            <a:prstDash val="dash"/>
            <a:round/>
            <a:headEnd len="med" w="med" type="none"/>
            <a:tailEnd len="med" w="med" type="none"/>
          </a:ln>
        </p:spPr>
      </p:cxnSp>
      <p:cxnSp>
        <p:nvCxnSpPr>
          <p:cNvPr id="141" name="Google Shape;141;p21"/>
          <p:cNvCxnSpPr/>
          <p:nvPr/>
        </p:nvCxnSpPr>
        <p:spPr>
          <a:xfrm rot="10800000">
            <a:off x="6606900" y="1061550"/>
            <a:ext cx="0" cy="497700"/>
          </a:xfrm>
          <a:prstGeom prst="straightConnector1">
            <a:avLst/>
          </a:prstGeom>
          <a:noFill/>
          <a:ln cap="flat" cmpd="sng" w="9525">
            <a:solidFill>
              <a:schemeClr val="lt2"/>
            </a:solidFill>
            <a:prstDash val="dash"/>
            <a:round/>
            <a:headEnd len="med" w="med" type="none"/>
            <a:tailEnd len="med" w="med" type="none"/>
          </a:ln>
        </p:spPr>
      </p:cxnSp>
      <p:cxnSp>
        <p:nvCxnSpPr>
          <p:cNvPr id="142" name="Google Shape;142;p21"/>
          <p:cNvCxnSpPr/>
          <p:nvPr/>
        </p:nvCxnSpPr>
        <p:spPr>
          <a:xfrm rot="10800000">
            <a:off x="7767900" y="1061550"/>
            <a:ext cx="0" cy="497700"/>
          </a:xfrm>
          <a:prstGeom prst="straightConnector1">
            <a:avLst/>
          </a:prstGeom>
          <a:noFill/>
          <a:ln cap="flat" cmpd="sng" w="9525">
            <a:solidFill>
              <a:schemeClr val="lt2"/>
            </a:solidFill>
            <a:prstDash val="dash"/>
            <a:round/>
            <a:headEnd len="med" w="med" type="none"/>
            <a:tailEnd len="med" w="med" type="none"/>
          </a:ln>
        </p:spPr>
      </p:cxnSp>
      <p:cxnSp>
        <p:nvCxnSpPr>
          <p:cNvPr id="143" name="Google Shape;143;p21"/>
          <p:cNvCxnSpPr/>
          <p:nvPr/>
        </p:nvCxnSpPr>
        <p:spPr>
          <a:xfrm rot="10800000">
            <a:off x="8928900" y="1107425"/>
            <a:ext cx="0" cy="497700"/>
          </a:xfrm>
          <a:prstGeom prst="straightConnector1">
            <a:avLst/>
          </a:prstGeom>
          <a:noFill/>
          <a:ln cap="flat" cmpd="sng" w="9525">
            <a:solidFill>
              <a:schemeClr val="lt2"/>
            </a:solidFill>
            <a:prstDash val="dash"/>
            <a:round/>
            <a:headEnd len="med" w="med" type="none"/>
            <a:tailEnd len="med" w="med" type="none"/>
          </a:ln>
        </p:spPr>
      </p:cxnSp>
      <p:cxnSp>
        <p:nvCxnSpPr>
          <p:cNvPr id="144" name="Google Shape;144;p21"/>
          <p:cNvCxnSpPr/>
          <p:nvPr/>
        </p:nvCxnSpPr>
        <p:spPr>
          <a:xfrm rot="10800000">
            <a:off x="4665375" y="3558725"/>
            <a:ext cx="766200" cy="0"/>
          </a:xfrm>
          <a:prstGeom prst="straightConnector1">
            <a:avLst/>
          </a:prstGeom>
          <a:noFill/>
          <a:ln cap="flat" cmpd="sng" w="9525">
            <a:solidFill>
              <a:schemeClr val="lt2"/>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