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45D2A3-2B31-45B3-8ECA-1CF32B9B70AD}">
  <a:tblStyle styleId="{FC45D2A3-2B31-45B3-8ECA-1CF32B9B70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c7c3d4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cc7c3d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171f78f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171f78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80cb303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9d80cb3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197d71a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197d7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197d71a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1197d71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197d71a0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197d71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97d71a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1197d71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440d9e9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0440d9e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e31f0ccf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9e31f0cc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e31f0ccfe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9e31f0cc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e5343d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10e5343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c724cc6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20c724c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0c724cc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0c724c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0c724cc6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0c724c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171f78f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4171f7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Apuntadores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64025"/>
            <a:ext cx="4262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483875"/>
            <a:ext cx="47244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#include&lt;stdio.h&gt;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accent2"/>
                </a:solidFill>
              </a:rPr>
              <a:t>int varGlobal = 5; </a:t>
            </a:r>
            <a:r>
              <a:rPr b="1" lang="en-US" sz="1100">
                <a:solidFill>
                  <a:schemeClr val="dk2"/>
                </a:solidFill>
              </a:rPr>
              <a:t>// Variable Global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void miFuncion(); </a:t>
            </a:r>
            <a:r>
              <a:rPr lang="en-US" sz="1000">
                <a:solidFill>
                  <a:schemeClr val="dk2"/>
                </a:solidFill>
              </a:rPr>
              <a:t>// Prototipo de funcion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void main(){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accent2"/>
                </a:solidFill>
              </a:rPr>
              <a:t>    int varMain = 1; </a:t>
            </a:r>
            <a:r>
              <a:rPr b="1" lang="en-US" sz="1100">
                <a:solidFill>
                  <a:schemeClr val="dk2"/>
                </a:solidFill>
              </a:rPr>
              <a:t>// Variable Local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</a:rPr>
              <a:t>    </a:t>
            </a:r>
            <a:r>
              <a:rPr lang="en-US" sz="1600">
                <a:solidFill>
                  <a:schemeClr val="accent2"/>
                </a:solidFill>
              </a:rPr>
              <a:t>miFuncion(); </a:t>
            </a:r>
            <a:r>
              <a:rPr lang="en-US" sz="1100">
                <a:solidFill>
                  <a:schemeClr val="dk2"/>
                </a:solidFill>
              </a:rPr>
              <a:t>// Invocando la funcion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9999"/>
                </a:solidFill>
              </a:rPr>
              <a:t>    </a:t>
            </a:r>
            <a:r>
              <a:rPr lang="en-US" sz="1600">
                <a:solidFill>
                  <a:srgbClr val="999999"/>
                </a:solidFill>
              </a:rPr>
              <a:t>//printf("%d \n", varFuncion);</a:t>
            </a:r>
            <a:r>
              <a:rPr b="1" lang="en-US" sz="1600">
                <a:solidFill>
                  <a:schemeClr val="accent2"/>
                </a:solidFill>
              </a:rPr>
              <a:t> </a:t>
            </a:r>
            <a:r>
              <a:rPr b="1" lang="en-US" sz="1100">
                <a:solidFill>
                  <a:schemeClr val="dk2"/>
                </a:solidFill>
              </a:rPr>
              <a:t>// Error</a:t>
            </a:r>
            <a:endParaRPr sz="11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void miFuncion(){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accent2"/>
                </a:solidFill>
              </a:rPr>
              <a:t>    int varFuncion = 7; </a:t>
            </a:r>
            <a:r>
              <a:rPr b="1" lang="en-US" sz="1100">
                <a:solidFill>
                  <a:schemeClr val="dk2"/>
                </a:solidFill>
              </a:rPr>
              <a:t>// Variable Local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</a:rPr>
              <a:t>    printf("%d \n", varFuncion);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</a:rPr>
              <a:t>    printf("%d \n", varGlobal);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    //printf("%d \n", varMain); </a:t>
            </a:r>
            <a:r>
              <a:rPr b="1" lang="en-US" sz="1600">
                <a:solidFill>
                  <a:schemeClr val="accent2"/>
                </a:solidFill>
              </a:rPr>
              <a:t> </a:t>
            </a:r>
            <a:r>
              <a:rPr b="1" lang="en-US" sz="1100">
                <a:solidFill>
                  <a:schemeClr val="dk2"/>
                </a:solidFill>
              </a:rPr>
              <a:t>// Error</a:t>
            </a:r>
            <a:endParaRPr sz="16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5145110" y="292619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Llamada a funciones por referencia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304875"/>
            <a:ext cx="85206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Cuando se trabaja con </a:t>
            </a:r>
            <a:r>
              <a:rPr lang="en-US" sz="2400">
                <a:solidFill>
                  <a:srgbClr val="38761D"/>
                </a:solidFill>
              </a:rPr>
              <a:t>“llamadas por valor”</a:t>
            </a:r>
            <a:r>
              <a:rPr lang="en-US" sz="2400">
                <a:solidFill>
                  <a:schemeClr val="accent2"/>
                </a:solidFill>
              </a:rPr>
              <a:t> en realidad se envía una </a:t>
            </a:r>
            <a:r>
              <a:rPr b="1" lang="en-US" sz="2400">
                <a:solidFill>
                  <a:schemeClr val="accent2"/>
                </a:solidFill>
              </a:rPr>
              <a:t>copia del valor</a:t>
            </a:r>
            <a:r>
              <a:rPr lang="en-US" sz="2400">
                <a:solidFill>
                  <a:schemeClr val="accent2"/>
                </a:solidFill>
              </a:rPr>
              <a:t> original a la función de tal manera que, si ésta modifica el contenido de la variable, el valor original no se verá afectado. Por otro lado, cuando se trabaja con </a:t>
            </a:r>
            <a:r>
              <a:rPr lang="en-US" sz="2400">
                <a:solidFill>
                  <a:srgbClr val="38761D"/>
                </a:solidFill>
              </a:rPr>
              <a:t>“llamadas por referencia”</a:t>
            </a:r>
            <a:r>
              <a:rPr lang="en-US" sz="2400">
                <a:solidFill>
                  <a:schemeClr val="accent2"/>
                </a:solidFill>
              </a:rPr>
              <a:t> en realidad </a:t>
            </a:r>
            <a:r>
              <a:rPr b="1" lang="en-US" sz="2400">
                <a:solidFill>
                  <a:schemeClr val="accent2"/>
                </a:solidFill>
              </a:rPr>
              <a:t>se envía un apuntador hacia el valor original</a:t>
            </a:r>
            <a:r>
              <a:rPr lang="en-US" sz="2400">
                <a:solidFill>
                  <a:schemeClr val="accent2"/>
                </a:solidFill>
              </a:rPr>
              <a:t> y, por ende, en realidad </a:t>
            </a:r>
            <a:r>
              <a:rPr b="1" lang="en-US" sz="2400">
                <a:solidFill>
                  <a:schemeClr val="accent2"/>
                </a:solidFill>
              </a:rPr>
              <a:t>se está trabajando con dicho valor todo el tiempo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64025"/>
            <a:ext cx="4262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483875"/>
            <a:ext cx="47244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pasarValor( int 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pasarReferencia( int * 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int numero = 55;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int </a:t>
            </a:r>
            <a:r>
              <a:rPr b="1" lang="en-US" sz="1800">
                <a:solidFill>
                  <a:schemeClr val="accent2"/>
                </a:solidFill>
              </a:rPr>
              <a:t>*</a:t>
            </a:r>
            <a:r>
              <a:rPr lang="en-US" sz="1800">
                <a:solidFill>
                  <a:schemeClr val="accent2"/>
                </a:solidFill>
              </a:rPr>
              <a:t>ap;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ap = </a:t>
            </a:r>
            <a:r>
              <a:rPr b="1" lang="en-US" sz="1800">
                <a:solidFill>
                  <a:schemeClr val="accent2"/>
                </a:solidFill>
              </a:rPr>
              <a:t>&amp;</a:t>
            </a:r>
            <a:r>
              <a:rPr lang="en-US" sz="1800">
                <a:solidFill>
                  <a:schemeClr val="accent2"/>
                </a:solidFill>
              </a:rPr>
              <a:t>numero;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printf("Pasar valor: %d\n", *ap);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pasarValor(*ap);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printf("Pasar referencia de: %d\n", *ap);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pasarReferencia(ap);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printf("Valor final: %d\n", *ap);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5145110" y="292619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205650" y="1017725"/>
            <a:ext cx="37200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pasarValor( int equis ){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printf("%d\n", equis);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equis = 128;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printf("%d\n", equis);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pasarReferencia( int *equis ){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printf("%d\n", *equis);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*equis = 128;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printf("%d\n", *equis);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A</a:t>
            </a:r>
            <a:r>
              <a:rPr lang="en-US"/>
              <a:t>ritmética de apuntadores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076275"/>
            <a:ext cx="8520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Los apuntadores son operandos válidos dentro de las expresiones </a:t>
            </a:r>
            <a:r>
              <a:rPr b="1" lang="en-US" sz="2400">
                <a:solidFill>
                  <a:schemeClr val="accent2"/>
                </a:solidFill>
              </a:rPr>
              <a:t>aritméticas</a:t>
            </a:r>
            <a:r>
              <a:rPr lang="en-US" sz="2400">
                <a:solidFill>
                  <a:schemeClr val="accent2"/>
                </a:solidFill>
              </a:rPr>
              <a:t>, expresiones </a:t>
            </a:r>
            <a:r>
              <a:rPr b="1" lang="en-US" sz="2400">
                <a:solidFill>
                  <a:schemeClr val="accent2"/>
                </a:solidFill>
              </a:rPr>
              <a:t>de asignación</a:t>
            </a:r>
            <a:r>
              <a:rPr lang="en-US" sz="2400">
                <a:solidFill>
                  <a:schemeClr val="accent2"/>
                </a:solidFill>
              </a:rPr>
              <a:t> y expresiones </a:t>
            </a:r>
            <a:r>
              <a:rPr b="1" lang="en-US" sz="2400">
                <a:solidFill>
                  <a:schemeClr val="accent2"/>
                </a:solidFill>
              </a:rPr>
              <a:t>de comparación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Se puede realizar un conjunto limitado de operaciones con los apuntadores. Un apuntador se puede </a:t>
            </a:r>
            <a:r>
              <a:rPr b="1" lang="en-US" sz="2400">
                <a:solidFill>
                  <a:schemeClr val="accent2"/>
                </a:solidFill>
              </a:rPr>
              <a:t>incrementar</a:t>
            </a:r>
            <a:r>
              <a:rPr lang="en-US" sz="2400">
                <a:solidFill>
                  <a:schemeClr val="accent2"/>
                </a:solidFill>
              </a:rPr>
              <a:t>(++) o </a:t>
            </a:r>
            <a:r>
              <a:rPr b="1" lang="en-US" sz="2400">
                <a:solidFill>
                  <a:schemeClr val="accent2"/>
                </a:solidFill>
              </a:rPr>
              <a:t>decrementar</a:t>
            </a:r>
            <a:r>
              <a:rPr lang="en-US" sz="2400">
                <a:solidFill>
                  <a:schemeClr val="accent2"/>
                </a:solidFill>
              </a:rPr>
              <a:t>(--), se puede </a:t>
            </a:r>
            <a:r>
              <a:rPr b="1" lang="en-US" sz="2400">
                <a:solidFill>
                  <a:schemeClr val="accent2"/>
                </a:solidFill>
              </a:rPr>
              <a:t>sumar un entero</a:t>
            </a:r>
            <a:r>
              <a:rPr lang="en-US" sz="2400">
                <a:solidFill>
                  <a:schemeClr val="accent2"/>
                </a:solidFill>
              </a:rPr>
              <a:t> a un apuntador (+ o +=), se puede </a:t>
            </a:r>
            <a:r>
              <a:rPr b="1" lang="en-US" sz="2400">
                <a:solidFill>
                  <a:schemeClr val="accent2"/>
                </a:solidFill>
              </a:rPr>
              <a:t>restar un entero</a:t>
            </a:r>
            <a:r>
              <a:rPr lang="en-US" sz="2400">
                <a:solidFill>
                  <a:schemeClr val="accent2"/>
                </a:solidFill>
              </a:rPr>
              <a:t> a un apuntador (- o -=) y se puede restar un apuntador a otro. 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201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237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imprimeCaracteres( char *ptrLaCadena 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800">
                <a:solidFill>
                  <a:schemeClr val="accent2"/>
                </a:solidFill>
              </a:rPr>
              <a:t>char cadena[] </a:t>
            </a:r>
            <a:r>
              <a:rPr b="1" lang="en-US" sz="1800">
                <a:solidFill>
                  <a:schemeClr val="accent2"/>
                </a:solidFill>
              </a:rPr>
              <a:t>= "CARACTERES DE UNA CADENA"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2992700" y="267500"/>
            <a:ext cx="6151200" cy="4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printf( "La cadena es:\n" );</a:t>
            </a:r>
            <a:endParaRPr sz="1800"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imprimeCaracteres( cadena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printf( "\n"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// Recorre un arreglo hasta encontrar el caracter nulo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imprimeCaracteres(char *ptrLaCadena ) 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while ( </a:t>
            </a:r>
            <a:r>
              <a:rPr b="1" lang="en-US" sz="1800">
                <a:solidFill>
                  <a:schemeClr val="accent2"/>
                </a:solidFill>
              </a:rPr>
              <a:t>*ptrLaCadena</a:t>
            </a:r>
            <a:r>
              <a:rPr lang="en-US" sz="1800">
                <a:solidFill>
                  <a:schemeClr val="accent2"/>
                </a:solidFill>
              </a:rPr>
              <a:t> != '\0' ) 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	printf( "%c", *ptrLaCadena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	</a:t>
            </a:r>
            <a:r>
              <a:rPr b="1" lang="en-US" sz="1800">
                <a:solidFill>
                  <a:schemeClr val="accent2"/>
                </a:solidFill>
              </a:rPr>
              <a:t>ptrLaCadena++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}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>
            <a:off x="2840360" y="26749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6"/>
          <p:cNvSpPr txBox="1"/>
          <p:nvPr/>
        </p:nvSpPr>
        <p:spPr>
          <a:xfrm>
            <a:off x="2992700" y="4643600"/>
            <a:ext cx="58395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NOTA. </a:t>
            </a: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\0	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Secuencia de escape para caracter nulo (fin de cadena).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Arreglos de apuntadores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076275"/>
            <a:ext cx="8520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Los arreglos pueden contener apuntadores. </a:t>
            </a:r>
            <a:r>
              <a:rPr b="1" lang="en-US" sz="2400">
                <a:solidFill>
                  <a:schemeClr val="accent2"/>
                </a:solidFill>
              </a:rPr>
              <a:t>Uno de los usos comunes</a:t>
            </a:r>
            <a:r>
              <a:rPr lang="en-US" sz="2400">
                <a:solidFill>
                  <a:schemeClr val="accent2"/>
                </a:solidFill>
              </a:rPr>
              <a:t> de los arreglos de apuntadores es el de formar un arreglo de cadenas, llamado también </a:t>
            </a:r>
            <a:r>
              <a:rPr b="1" i="1" lang="en-US" sz="2400">
                <a:solidFill>
                  <a:schemeClr val="accent2"/>
                </a:solidFill>
              </a:rPr>
              <a:t>arreglo cadena</a:t>
            </a:r>
            <a:r>
              <a:rPr lang="en-US" sz="2400">
                <a:solidFill>
                  <a:schemeClr val="accent2"/>
                </a:solidFill>
              </a:rPr>
              <a:t>. Cada elemento en el arreglo es una cadena, pero en C </a:t>
            </a:r>
            <a:r>
              <a:rPr b="1" lang="en-US" sz="2400">
                <a:solidFill>
                  <a:schemeClr val="accent2"/>
                </a:solidFill>
              </a:rPr>
              <a:t>una cadena es</a:t>
            </a:r>
            <a:r>
              <a:rPr lang="en-US" sz="2400">
                <a:solidFill>
                  <a:schemeClr val="accent2"/>
                </a:solidFill>
              </a:rPr>
              <a:t>, en esencia, </a:t>
            </a:r>
            <a:r>
              <a:rPr b="1" lang="en-US" sz="2400">
                <a:solidFill>
                  <a:schemeClr val="accent2"/>
                </a:solidFill>
              </a:rPr>
              <a:t>un apuntador a su primer carácter</a:t>
            </a:r>
            <a:r>
              <a:rPr lang="en-US" sz="2400">
                <a:solidFill>
                  <a:schemeClr val="accent2"/>
                </a:solidFill>
              </a:rPr>
              <a:t>. 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37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017725"/>
            <a:ext cx="40662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void main()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int i = 0;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  char *ptrArrCadenas[ 3 ] = { "Facultad", "de", "Ingenieria" };</a:t>
            </a:r>
            <a:endParaRPr b="1" sz="18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while( i &lt; 3 )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 "%x = ", ptrArrCadenas[ i ]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 "%s - ", *( ptrArrCadenas + i )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 "%s\n", ptrArrCadenas [ i ] 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i++;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86" name="Google Shape;186;p28"/>
          <p:cNvCxnSpPr/>
          <p:nvPr/>
        </p:nvCxnSpPr>
        <p:spPr>
          <a:xfrm>
            <a:off x="4742660" y="23144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87" name="Google Shape;187;p28"/>
          <p:cNvGraphicFramePr/>
          <p:nvPr/>
        </p:nvGraphicFramePr>
        <p:xfrm>
          <a:off x="6893275" y="30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‘F’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‘a’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...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‘\0’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‘d’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‘e’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‘\0’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‘I’</a:t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843925" y="225175"/>
            <a:ext cx="8139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0xA00</a:t>
            </a:r>
            <a:endParaRPr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0xA01</a:t>
            </a:r>
            <a:endParaRPr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---------</a:t>
            </a:r>
            <a:endParaRPr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0xA08</a:t>
            </a:r>
            <a:endParaRPr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0xA09</a:t>
            </a:r>
            <a:endParaRPr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0xA0C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6893263" y="37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0xA00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5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0xA09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0xA0C</a:t>
                      </a:r>
                      <a:endParaRPr u="none" cap="none" strike="noStrike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5259801" y="3749500"/>
            <a:ext cx="17517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ptrArrCadenas[ 0 ]</a:t>
            </a:r>
            <a:endParaRPr b="1"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ptrArrCadenas[ 1 ]</a:t>
            </a:r>
            <a:endParaRPr b="1" i="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ptrArrCadenas[ 2 ]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37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017725"/>
            <a:ext cx="78267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</a:rPr>
              <a:t>#include &lt;stdio.h&gt;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void main () {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char  cadena0[] = "elNombre";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char  cadena1[] = "elApellidoPat";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char  cadena2[] = "</a:t>
            </a:r>
            <a:r>
              <a:rPr lang="en-US" sz="1600">
                <a:solidFill>
                  <a:schemeClr val="accent2"/>
                </a:solidFill>
              </a:rPr>
              <a:t>elApellidoMat</a:t>
            </a:r>
            <a:r>
              <a:rPr lang="en-US" sz="1600">
                <a:solidFill>
                  <a:schemeClr val="accent2"/>
                </a:solidFill>
              </a:rPr>
              <a:t>";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char *arrPtrs[3];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int  i;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  <a:r>
              <a:rPr lang="en-US" sz="1600">
                <a:solidFill>
                  <a:schemeClr val="accent2"/>
                </a:solidFill>
              </a:rPr>
              <a:t>arrPtrs</a:t>
            </a:r>
            <a:r>
              <a:rPr lang="en-US" sz="1600">
                <a:solidFill>
                  <a:schemeClr val="accent2"/>
                </a:solidFill>
              </a:rPr>
              <a:t>[0] = cadena0;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  <a:r>
              <a:rPr lang="en-US" sz="1600">
                <a:solidFill>
                  <a:schemeClr val="accent2"/>
                </a:solidFill>
              </a:rPr>
              <a:t>arrPtrs</a:t>
            </a:r>
            <a:r>
              <a:rPr lang="en-US" sz="1600">
                <a:solidFill>
                  <a:schemeClr val="accent2"/>
                </a:solidFill>
              </a:rPr>
              <a:t>[1] = cadena1;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  <a:r>
              <a:rPr lang="en-US" sz="1600">
                <a:solidFill>
                  <a:schemeClr val="accent2"/>
                </a:solidFill>
              </a:rPr>
              <a:t>arrPtrs</a:t>
            </a:r>
            <a:r>
              <a:rPr lang="en-US" sz="1600">
                <a:solidFill>
                  <a:schemeClr val="accent2"/>
                </a:solidFill>
              </a:rPr>
              <a:t>[2] = cadena2;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for(i = 0; i &lt; 3; i++)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		printf( "%s ", *(</a:t>
            </a:r>
            <a:r>
              <a:rPr lang="en-US" sz="1600">
                <a:solidFill>
                  <a:schemeClr val="accent2"/>
                </a:solidFill>
              </a:rPr>
              <a:t>arrPtrs</a:t>
            </a:r>
            <a:r>
              <a:rPr lang="en-US" sz="1600">
                <a:solidFill>
                  <a:schemeClr val="accent2"/>
                </a:solidFill>
              </a:rPr>
              <a:t> + i) );</a:t>
            </a:r>
            <a:endParaRPr sz="1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}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265500" y="85150"/>
            <a:ext cx="40452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Apuntador a apuntador</a:t>
            </a:r>
            <a:endParaRPr b="0" i="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0"/>
          <p:cNvSpPr txBox="1"/>
          <p:nvPr>
            <p:ph idx="2" type="body"/>
          </p:nvPr>
        </p:nvSpPr>
        <p:spPr>
          <a:xfrm>
            <a:off x="5245750" y="1437300"/>
            <a:ext cx="1060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sz="700"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/>
              <a:t>nio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/>
              <a:t>ptrAnio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/>
              <a:t>pPrtAnio</a:t>
            </a:r>
            <a:endParaRPr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6354075" y="14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4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2020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28ff19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Proxima Nov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a8dgg1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0"/>
          <p:cNvSpPr txBox="1"/>
          <p:nvPr>
            <p:ph idx="2" type="body"/>
          </p:nvPr>
        </p:nvSpPr>
        <p:spPr>
          <a:xfrm>
            <a:off x="7340650" y="1459650"/>
            <a:ext cx="1098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28ff19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a8dgg1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93dega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255050" y="1108650"/>
            <a:ext cx="1098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Nombre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30"/>
          <p:cNvCxnSpPr/>
          <p:nvPr/>
        </p:nvCxnSpPr>
        <p:spPr>
          <a:xfrm rot="10800000">
            <a:off x="6353950" y="961950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0"/>
          <p:cNvCxnSpPr/>
          <p:nvPr/>
        </p:nvCxnSpPr>
        <p:spPr>
          <a:xfrm rot="10800000">
            <a:off x="7302475" y="961950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0"/>
          <p:cNvCxnSpPr/>
          <p:nvPr/>
        </p:nvCxnSpPr>
        <p:spPr>
          <a:xfrm rot="10800000">
            <a:off x="5377750" y="1437300"/>
            <a:ext cx="976200" cy="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rot="10800000">
            <a:off x="7302475" y="1437300"/>
            <a:ext cx="976200" cy="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 txBox="1"/>
          <p:nvPr/>
        </p:nvSpPr>
        <p:spPr>
          <a:xfrm>
            <a:off x="6429325" y="1103100"/>
            <a:ext cx="810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302600" y="1108650"/>
            <a:ext cx="1098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Dirección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 txBox="1"/>
          <p:nvPr>
            <p:ph idx="4294967295" type="body"/>
          </p:nvPr>
        </p:nvSpPr>
        <p:spPr>
          <a:xfrm>
            <a:off x="46250" y="1379550"/>
            <a:ext cx="44757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#include &lt;stdio.h&gt;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 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int main () {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   int  anio;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   int  *ptrAnio;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74E13"/>
                </a:solidFill>
              </a:rPr>
              <a:t>   int  **pPtrAnio;</a:t>
            </a:r>
            <a:endParaRPr b="1" sz="1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   anio= 2020;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2"/>
                </a:solidFill>
              </a:rPr>
              <a:t>   ptrAnio= &amp;anio;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74E13"/>
                </a:solidFill>
              </a:rPr>
              <a:t>   pPtrAnio = &amp;ptrAnio;</a:t>
            </a:r>
            <a:endParaRPr b="1" sz="1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accent2"/>
                </a:solidFill>
              </a:rPr>
              <a:t>   printf( "Valor de anio = %d\n", anio );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accent2"/>
                </a:solidFill>
              </a:rPr>
              <a:t>   printf( "Valor disponible en *ptrAnio = %d\n", *ptrAnio );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accent2"/>
                </a:solidFill>
              </a:rPr>
              <a:t>   printf( "Valor disponible en **pPtrAnio = %d\n", **pPtrAnio);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accent2"/>
                </a:solidFill>
              </a:rPr>
              <a:t>   return 0;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accent2"/>
                </a:solidFill>
              </a:rPr>
              <a:t>}</a:t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860025" y="321150"/>
            <a:ext cx="40323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int suma (int, int);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void main()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int (*apFuncion) (int, int) = NULL;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    apFuncion = suma;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printf( "Ej ::: %d", apFuncion( 4, 3 ) 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printf( "\nLa direccion de suma es: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    %p\n", apFuncion 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int suma (int a, int b){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return a + b;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1"/>
          <p:cNvSpPr txBox="1"/>
          <p:nvPr>
            <p:ph type="title"/>
          </p:nvPr>
        </p:nvSpPr>
        <p:spPr>
          <a:xfrm>
            <a:off x="294450" y="92550"/>
            <a:ext cx="4045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900">
                <a:solidFill>
                  <a:srgbClr val="999999"/>
                </a:solidFill>
              </a:rPr>
              <a:t>Tema e</a:t>
            </a:r>
            <a:r>
              <a:rPr lang="en-US" sz="2900">
                <a:solidFill>
                  <a:srgbClr val="999999"/>
                </a:solidFill>
              </a:rPr>
              <a:t>xtra:</a:t>
            </a:r>
            <a:r>
              <a:rPr lang="en-US" sz="2900">
                <a:solidFill>
                  <a:srgbClr val="000000"/>
                </a:solidFill>
              </a:rPr>
              <a:t> Apuntadores a funciones</a:t>
            </a:r>
            <a:endParaRPr i="0" sz="2900" u="none" cap="none" strike="noStrike">
              <a:solidFill>
                <a:srgbClr val="000000"/>
              </a:solidFill>
            </a:endParaRPr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252150" y="1059725"/>
            <a:ext cx="41298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 sz="1400">
                <a:solidFill>
                  <a:srgbClr val="000000"/>
                </a:solidFill>
              </a:rPr>
              <a:t>Los apuntadores pueden definirse para apuntar a objetos -incluyendo funciones- de </a:t>
            </a:r>
            <a:r>
              <a:rPr b="1" lang="en-US" sz="1400">
                <a:solidFill>
                  <a:srgbClr val="000000"/>
                </a:solidFill>
              </a:rPr>
              <a:t>cualquier tipo de dato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 sz="1400">
                <a:solidFill>
                  <a:srgbClr val="000000"/>
                </a:solidFill>
              </a:rPr>
              <a:t>Por lo tanto el apuntador guardará la dirección de memoria donde está la función.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 flipH="1">
            <a:off x="5424600" y="791975"/>
            <a:ext cx="1285800" cy="928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1" name="Google Shape;221;p31"/>
          <p:cNvSpPr txBox="1"/>
          <p:nvPr/>
        </p:nvSpPr>
        <p:spPr>
          <a:xfrm>
            <a:off x="6053775" y="1043925"/>
            <a:ext cx="1574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Nombre o</a:t>
            </a:r>
            <a:endParaRPr b="1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identificador</a:t>
            </a:r>
            <a:endParaRPr b="1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31"/>
          <p:cNvCxnSpPr/>
          <p:nvPr/>
        </p:nvCxnSpPr>
        <p:spPr>
          <a:xfrm flipH="1">
            <a:off x="6267500" y="1558375"/>
            <a:ext cx="281100" cy="2043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6594725" y="152225"/>
            <a:ext cx="1281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Tipo de dato que devuelve</a:t>
            </a:r>
            <a:endParaRPr b="1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 flipH="1">
            <a:off x="7170225" y="1490250"/>
            <a:ext cx="860100" cy="2895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7551675" y="917650"/>
            <a:ext cx="145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Tipo de Parámetro(s)</a:t>
            </a:r>
            <a:endParaRPr b="1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Lenguaje C es un lenguaje de alto nivel porque </a:t>
            </a:r>
            <a:r>
              <a:rPr b="1" lang="en-US" sz="2400">
                <a:solidFill>
                  <a:schemeClr val="accent2"/>
                </a:solidFill>
              </a:rPr>
              <a:t>permite programar a bajo nivel</a:t>
            </a:r>
            <a:r>
              <a:rPr lang="en-US" sz="2400">
                <a:solidFill>
                  <a:schemeClr val="accent2"/>
                </a:solidFill>
              </a:rPr>
              <a:t>. La programación a bajo nivel se refiere a la manipulación de los </a:t>
            </a:r>
            <a:r>
              <a:rPr b="1" lang="en-US" sz="2400">
                <a:solidFill>
                  <a:schemeClr val="accent2"/>
                </a:solidFill>
              </a:rPr>
              <a:t>recursos físicos</a:t>
            </a:r>
            <a:r>
              <a:rPr lang="en-US" sz="2400">
                <a:solidFill>
                  <a:schemeClr val="accent2"/>
                </a:solidFill>
              </a:rPr>
              <a:t> de un equipo computacional. Los apuntadores manipulan de manera directa las </a:t>
            </a:r>
            <a:r>
              <a:rPr b="1" lang="en-US" sz="2400">
                <a:solidFill>
                  <a:schemeClr val="accent2"/>
                </a:solidFill>
              </a:rPr>
              <a:t>localidades de memoria RAM</a:t>
            </a:r>
            <a:r>
              <a:rPr lang="en-US" sz="2400">
                <a:solidFill>
                  <a:schemeClr val="accent2"/>
                </a:solidFill>
              </a:rPr>
              <a:t> de la computadora.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Los apuntadores permiten a los programadores simular las </a:t>
            </a:r>
            <a:r>
              <a:rPr b="1" lang="en-US" sz="2400">
                <a:solidFill>
                  <a:schemeClr val="accent2"/>
                </a:solidFill>
              </a:rPr>
              <a:t>llamadas por referencia</a:t>
            </a:r>
            <a:r>
              <a:rPr lang="en-US" sz="2400">
                <a:solidFill>
                  <a:schemeClr val="accent2"/>
                </a:solidFill>
              </a:rPr>
              <a:t>, y crear y manipular </a:t>
            </a:r>
            <a:r>
              <a:rPr b="1" lang="en-US" sz="2400">
                <a:solidFill>
                  <a:schemeClr val="accent2"/>
                </a:solidFill>
              </a:rPr>
              <a:t>estructuras de datos dinámicas</a:t>
            </a:r>
            <a:r>
              <a:rPr lang="en-US" sz="2400">
                <a:solidFill>
                  <a:schemeClr val="accent2"/>
                </a:solidFill>
              </a:rPr>
              <a:t>, es decir, estructuras de datos que pueden crecer y encogerse en tiempo de ejecución.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Definición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23875"/>
            <a:ext cx="85206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Un apuntador es una </a:t>
            </a:r>
            <a:r>
              <a:rPr b="1" lang="en-US" sz="2400">
                <a:solidFill>
                  <a:schemeClr val="accent2"/>
                </a:solidFill>
              </a:rPr>
              <a:t>variable</a:t>
            </a:r>
            <a:r>
              <a:rPr lang="en-US" sz="2400">
                <a:solidFill>
                  <a:schemeClr val="accent2"/>
                </a:solidFill>
              </a:rPr>
              <a:t> cuyo </a:t>
            </a:r>
            <a:r>
              <a:rPr b="1" lang="en-US" sz="2400">
                <a:solidFill>
                  <a:schemeClr val="accent2"/>
                </a:solidFill>
              </a:rPr>
              <a:t>valor</a:t>
            </a:r>
            <a:r>
              <a:rPr lang="en-US" sz="2400">
                <a:solidFill>
                  <a:schemeClr val="accent2"/>
                </a:solidFill>
              </a:rPr>
              <a:t> es una </a:t>
            </a:r>
            <a:r>
              <a:rPr b="1" lang="en-US" sz="2400">
                <a:solidFill>
                  <a:schemeClr val="accent2"/>
                </a:solidFill>
              </a:rPr>
              <a:t>dirección de memoria</a:t>
            </a:r>
            <a:r>
              <a:rPr lang="en-US" sz="2400">
                <a:solidFill>
                  <a:schemeClr val="accent2"/>
                </a:solidFill>
              </a:rPr>
              <a:t> de otra variable que contiene un valor específico.</a:t>
            </a:r>
            <a:endParaRPr sz="2400">
              <a:solidFill>
                <a:schemeClr val="accent2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457275" y="330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4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350375" y="2884025"/>
            <a:ext cx="1162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anio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4271300" y="2765675"/>
            <a:ext cx="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82" name="Google Shape;82;p16"/>
          <p:cNvGraphicFramePr/>
          <p:nvPr/>
        </p:nvGraphicFramePr>
        <p:xfrm>
          <a:off x="7324675" y="330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4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217775" y="2884025"/>
            <a:ext cx="1162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anio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4855575" y="330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1216825"/>
              </a:tblGrid>
              <a:tr h="4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0xAF41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855575" y="2884025"/>
            <a:ext cx="1162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ptrA</a:t>
            </a:r>
            <a:r>
              <a:rPr lang="en-U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nio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6061050" y="3560275"/>
            <a:ext cx="1252500" cy="1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94450" y="397350"/>
            <a:ext cx="404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Declaración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60025" y="1542075"/>
            <a:ext cx="40323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 </a:t>
            </a:r>
            <a:r>
              <a:rPr lang="en-US" sz="3000">
                <a:solidFill>
                  <a:schemeClr val="lt2"/>
                </a:solidFill>
              </a:rPr>
              <a:t>*</a:t>
            </a:r>
            <a:r>
              <a:rPr lang="en-US" sz="3000"/>
              <a:t>ptrAnio;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¿Cómo describirlo? R:</a:t>
            </a:r>
            <a:endParaRPr sz="3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US">
                <a:solidFill>
                  <a:srgbClr val="FFFF00"/>
                </a:solidFill>
              </a:rPr>
              <a:t>“ptrAnio</a:t>
            </a:r>
            <a:r>
              <a:rPr lang="en-US">
                <a:solidFill>
                  <a:srgbClr val="FFFF00"/>
                </a:solidFill>
              </a:rPr>
              <a:t> es un apuntador a un </a:t>
            </a:r>
            <a:r>
              <a:rPr i="1" lang="en-US">
                <a:solidFill>
                  <a:srgbClr val="FFFF00"/>
                </a:solidFill>
              </a:rPr>
              <a:t>int </a:t>
            </a:r>
            <a:r>
              <a:rPr lang="en-US">
                <a:solidFill>
                  <a:srgbClr val="FFFF00"/>
                </a:solidFill>
              </a:rPr>
              <a:t>(entero)</a:t>
            </a:r>
            <a:r>
              <a:rPr i="1" lang="en-US">
                <a:solidFill>
                  <a:srgbClr val="FFFF00"/>
                </a:solidFill>
              </a:rPr>
              <a:t>”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US">
                <a:solidFill>
                  <a:srgbClr val="FFFF00"/>
                </a:solidFill>
              </a:rPr>
              <a:t>“ptrAnio</a:t>
            </a:r>
            <a:r>
              <a:rPr lang="en-US">
                <a:solidFill>
                  <a:srgbClr val="FFFF00"/>
                </a:solidFill>
              </a:rPr>
              <a:t> apunta a un objeto de tipo </a:t>
            </a:r>
            <a:r>
              <a:rPr i="1" lang="en-US">
                <a:solidFill>
                  <a:srgbClr val="FFFF00"/>
                </a:solidFill>
              </a:rPr>
              <a:t>int</a:t>
            </a:r>
            <a:r>
              <a:rPr lang="en-US">
                <a:solidFill>
                  <a:srgbClr val="FFFF00"/>
                </a:solidFill>
              </a:rPr>
              <a:t>”</a:t>
            </a:r>
            <a:r>
              <a:rPr lang="en-US"/>
              <a:t>.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252150" y="1059725"/>
            <a:ext cx="41298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US">
                <a:solidFill>
                  <a:srgbClr val="000000"/>
                </a:solidFill>
              </a:rPr>
              <a:t>Ejemplos: 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-US" sz="2400">
                <a:solidFill>
                  <a:srgbClr val="000000"/>
                </a:solidFill>
              </a:rPr>
              <a:t>int *</a:t>
            </a:r>
            <a:r>
              <a:rPr lang="en-US" sz="2400">
                <a:solidFill>
                  <a:srgbClr val="000000"/>
                </a:solidFill>
              </a:rPr>
              <a:t>ptrAnio</a:t>
            </a:r>
            <a:r>
              <a:rPr lang="en-US" sz="2400">
                <a:solidFill>
                  <a:srgbClr val="000000"/>
                </a:solidFill>
              </a:rPr>
              <a:t> = NULL;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-US" sz="2400">
                <a:solidFill>
                  <a:srgbClr val="000000"/>
                </a:solidFill>
              </a:rPr>
              <a:t>char *</a:t>
            </a:r>
            <a:r>
              <a:rPr lang="en-US" sz="2400">
                <a:solidFill>
                  <a:srgbClr val="000000"/>
                </a:solidFill>
              </a:rPr>
              <a:t>puntero = 0;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-US" sz="2400">
                <a:solidFill>
                  <a:srgbClr val="000000"/>
                </a:solidFill>
              </a:rPr>
              <a:t>float *</a:t>
            </a:r>
            <a:r>
              <a:rPr lang="en-US" sz="2400">
                <a:solidFill>
                  <a:srgbClr val="000000"/>
                </a:solidFill>
              </a:rPr>
              <a:t>pointer = NULL;</a:t>
            </a:r>
            <a:endParaRPr sz="2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US" sz="1400">
                <a:solidFill>
                  <a:srgbClr val="000000"/>
                </a:solidFill>
              </a:rPr>
              <a:t>Los apuntadores pueden definirse para apuntar a </a:t>
            </a:r>
            <a:r>
              <a:rPr lang="en-US" sz="1400">
                <a:solidFill>
                  <a:srgbClr val="000000"/>
                </a:solidFill>
              </a:rPr>
              <a:t>objetos (variables o arreglos)</a:t>
            </a:r>
            <a:r>
              <a:rPr lang="en-US" sz="1400">
                <a:solidFill>
                  <a:srgbClr val="000000"/>
                </a:solidFill>
              </a:rPr>
              <a:t> de </a:t>
            </a:r>
            <a:r>
              <a:rPr b="1" lang="en-US" sz="1400">
                <a:solidFill>
                  <a:srgbClr val="000000"/>
                </a:solidFill>
              </a:rPr>
              <a:t>cualquier tipo de dato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5982850" y="1571350"/>
            <a:ext cx="0" cy="3318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5531450" y="1170800"/>
            <a:ext cx="1356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Asterisco</a:t>
            </a:r>
            <a:endParaRPr b="1" sz="18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007650" y="561200"/>
            <a:ext cx="178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Nombre o</a:t>
            </a:r>
            <a:endParaRPr b="1" sz="18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identificador</a:t>
            </a:r>
            <a:endParaRPr b="1" sz="18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6705025" y="1231225"/>
            <a:ext cx="866400" cy="7014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4645225" y="541100"/>
            <a:ext cx="1737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ipo de dato</a:t>
            </a:r>
            <a:endParaRPr b="1" sz="18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5280150" y="976000"/>
            <a:ext cx="312300" cy="9663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346650"/>
            <a:ext cx="40452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Asignación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265500" y="1265850"/>
            <a:ext cx="40452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anio = 2019;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int *</a:t>
            </a:r>
            <a:r>
              <a:rPr lang="en-US" sz="2000">
                <a:solidFill>
                  <a:schemeClr val="dk1"/>
                </a:solidFill>
              </a:rPr>
              <a:t>ptrAnio = NULL; </a:t>
            </a:r>
            <a:r>
              <a:rPr lang="en-US" sz="1200">
                <a:solidFill>
                  <a:schemeClr val="lt2"/>
                </a:solidFill>
              </a:rPr>
              <a:t>// declaración</a:t>
            </a:r>
            <a:endParaRPr sz="1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ptrAnio = </a:t>
            </a:r>
            <a:r>
              <a:rPr b="1" lang="en-US" sz="2900">
                <a:solidFill>
                  <a:schemeClr val="dk1"/>
                </a:solidFill>
              </a:rPr>
              <a:t>&amp;</a:t>
            </a:r>
            <a:r>
              <a:rPr lang="en-US" sz="2000">
                <a:solidFill>
                  <a:schemeClr val="dk1"/>
                </a:solidFill>
              </a:rPr>
              <a:t>anio; </a:t>
            </a:r>
            <a:r>
              <a:rPr lang="en-US" sz="1200">
                <a:solidFill>
                  <a:schemeClr val="lt2"/>
                </a:solidFill>
              </a:rPr>
              <a:t>// asignación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265500" y="2977500"/>
            <a:ext cx="40980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Operador de dirección</a:t>
            </a:r>
            <a:r>
              <a:rPr lang="en-US" sz="2200">
                <a:solidFill>
                  <a:srgbClr val="000000"/>
                </a:solidFill>
              </a:rPr>
              <a:t> ( </a:t>
            </a:r>
            <a:r>
              <a:rPr b="1" lang="en-US" sz="2200">
                <a:solidFill>
                  <a:srgbClr val="000000"/>
                </a:solidFill>
              </a:rPr>
              <a:t>&amp; </a:t>
            </a:r>
            <a:r>
              <a:rPr lang="en-US" sz="2200">
                <a:solidFill>
                  <a:srgbClr val="000000"/>
                </a:solidFill>
              </a:rPr>
              <a:t>):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 sz="1400">
                <a:solidFill>
                  <a:srgbClr val="000000"/>
                </a:solidFill>
              </a:rPr>
              <a:t>Devuelve la </a:t>
            </a:r>
            <a:r>
              <a:rPr b="1" lang="en-US" sz="1400">
                <a:solidFill>
                  <a:srgbClr val="000000"/>
                </a:solidFill>
              </a:rPr>
              <a:t>dirección</a:t>
            </a:r>
            <a:r>
              <a:rPr lang="en-US" sz="1400">
                <a:solidFill>
                  <a:srgbClr val="000000"/>
                </a:solidFill>
              </a:rPr>
              <a:t> de su operando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5245750" y="1437300"/>
            <a:ext cx="1060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/>
              <a:t>nio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/>
              <a:t>ptrAnio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6354075" y="14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{FC45D2A3-2B31-45B3-8ECA-1CF32B9B70AD}</a:tableStyleId>
              </a:tblPr>
              <a:tblGrid>
                <a:gridCol w="948400"/>
              </a:tblGrid>
              <a:tr h="4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28ff19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7340650" y="2007450"/>
            <a:ext cx="10989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b="1" lang="en-US">
                <a:solidFill>
                  <a:srgbClr val="FFFFFF"/>
                </a:solidFill>
              </a:rPr>
              <a:t>28ff1</a:t>
            </a:r>
            <a:r>
              <a:rPr b="1" lang="en-US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rPr lang="en-US">
                <a:solidFill>
                  <a:srgbClr val="434343"/>
                </a:solidFill>
              </a:rPr>
              <a:t>a8dgg1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55050" y="1108650"/>
            <a:ext cx="1098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ombre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6353950" y="961950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 rot="10800000">
            <a:off x="7302475" y="961950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/>
          <p:nvPr/>
        </p:nvCxnSpPr>
        <p:spPr>
          <a:xfrm rot="10800000">
            <a:off x="5377750" y="1437300"/>
            <a:ext cx="976200" cy="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 rot="10800000">
            <a:off x="7302475" y="1437300"/>
            <a:ext cx="976200" cy="0"/>
          </a:xfrm>
          <a:prstGeom prst="straightConnector1">
            <a:avLst/>
          </a:prstGeom>
          <a:noFill/>
          <a:ln cap="flat" cmpd="sng" w="9525">
            <a:solidFill>
              <a:srgbClr val="63D29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6429325" y="1103100"/>
            <a:ext cx="810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302600" y="1108650"/>
            <a:ext cx="1098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Dirección</a:t>
            </a:r>
            <a:endParaRPr b="1" sz="12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94450" y="289975"/>
            <a:ext cx="40452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Indirección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837500" y="1306150"/>
            <a:ext cx="4045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anio = 2019;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*ptrAnio; </a:t>
            </a:r>
            <a:r>
              <a:rPr lang="en-US" sz="1000">
                <a:solidFill>
                  <a:schemeClr val="dk2"/>
                </a:solidFill>
              </a:rPr>
              <a:t>// declaración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ptrAnio = &amp;anio; </a:t>
            </a:r>
            <a:r>
              <a:rPr lang="en-US" sz="1000">
                <a:solidFill>
                  <a:schemeClr val="dk2"/>
                </a:solidFill>
              </a:rPr>
              <a:t>// asignación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</a:rPr>
              <a:t>// obteniendo el valor de la variable a la que se está apuntando</a:t>
            </a:r>
            <a:endParaRPr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printf(“%d”, </a:t>
            </a:r>
            <a:r>
              <a:rPr b="1" lang="en-US" sz="2400"/>
              <a:t>*</a:t>
            </a:r>
            <a:r>
              <a:rPr lang="en-US"/>
              <a:t>ptrAnio);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102200" y="1424950"/>
            <a:ext cx="43431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Operador de indirección o de desreferencia</a:t>
            </a:r>
            <a:r>
              <a:rPr lang="en-US" sz="2200">
                <a:solidFill>
                  <a:srgbClr val="000000"/>
                </a:solidFill>
              </a:rPr>
              <a:t> ( </a:t>
            </a:r>
            <a:r>
              <a:rPr b="1" lang="en-US" sz="2200">
                <a:solidFill>
                  <a:srgbClr val="000000"/>
                </a:solidFill>
              </a:rPr>
              <a:t>*</a:t>
            </a:r>
            <a:r>
              <a:rPr lang="en-US" sz="2200">
                <a:solidFill>
                  <a:srgbClr val="000000"/>
                </a:solidFill>
              </a:rPr>
              <a:t> ):</a:t>
            </a:r>
            <a:endParaRPr sz="2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 sz="1400">
                <a:solidFill>
                  <a:srgbClr val="000000"/>
                </a:solidFill>
              </a:rPr>
              <a:t>Devuelve el </a:t>
            </a:r>
            <a:r>
              <a:rPr b="1" lang="en-US" sz="1400">
                <a:solidFill>
                  <a:srgbClr val="000000"/>
                </a:solidFill>
              </a:rPr>
              <a:t>valor</a:t>
            </a:r>
            <a:r>
              <a:rPr lang="en-US" sz="1400">
                <a:solidFill>
                  <a:srgbClr val="000000"/>
                </a:solidFill>
              </a:rPr>
              <a:t> al que apunta su operando.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64025"/>
            <a:ext cx="152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8800" y="636725"/>
            <a:ext cx="59655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int </a:t>
            </a:r>
            <a:r>
              <a:rPr lang="en-US" sz="1800">
                <a:solidFill>
                  <a:schemeClr val="accent2"/>
                </a:solidFill>
              </a:rPr>
              <a:t>anio = 2019;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int </a:t>
            </a:r>
            <a:r>
              <a:rPr b="1" lang="en-US" sz="2200">
                <a:solidFill>
                  <a:schemeClr val="accent2"/>
                </a:solidFill>
              </a:rPr>
              <a:t>*</a:t>
            </a:r>
            <a:r>
              <a:rPr lang="en-US" sz="1800">
                <a:solidFill>
                  <a:schemeClr val="accent2"/>
                </a:solidFill>
              </a:rPr>
              <a:t>ptrAnio = NULL;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ptrAnio = </a:t>
            </a:r>
            <a:r>
              <a:rPr b="1" lang="en-US" sz="2200">
                <a:solidFill>
                  <a:schemeClr val="accent2"/>
                </a:solidFill>
              </a:rPr>
              <a:t>&amp;</a:t>
            </a:r>
            <a:r>
              <a:rPr lang="en-US" sz="1800">
                <a:solidFill>
                  <a:schemeClr val="accent2"/>
                </a:solidFill>
              </a:rPr>
              <a:t>anio;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800">
                <a:solidFill>
                  <a:schemeClr val="accent2"/>
                </a:solidFill>
              </a:rPr>
              <a:t>printf( "Valor de anio es: %d", anio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printf( "\nDirección de anio es: %x", </a:t>
            </a:r>
            <a:r>
              <a:rPr b="1" lang="en-US" sz="2200">
                <a:solidFill>
                  <a:schemeClr val="accent2"/>
                </a:solidFill>
              </a:rPr>
              <a:t>&amp;</a:t>
            </a:r>
            <a:r>
              <a:rPr lang="en-US" sz="1800">
                <a:solidFill>
                  <a:schemeClr val="accent2"/>
                </a:solidFill>
              </a:rPr>
              <a:t>anio 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800">
                <a:solidFill>
                  <a:schemeClr val="accent2"/>
                </a:solidFill>
              </a:rPr>
              <a:t>printf( "\nValor de ptrAnio es: %p", ptrAnio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printf( "\nValor al que apunta ptrAnio es: %d", </a:t>
            </a:r>
            <a:r>
              <a:rPr b="1" lang="en-US" sz="2200">
                <a:solidFill>
                  <a:schemeClr val="accent2"/>
                </a:solidFill>
              </a:rPr>
              <a:t>*</a:t>
            </a:r>
            <a:r>
              <a:rPr lang="en-US" sz="1800">
                <a:solidFill>
                  <a:schemeClr val="accent2"/>
                </a:solidFill>
              </a:rPr>
              <a:t>ptrAnio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907135" y="291769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014150" y="142275"/>
            <a:ext cx="2979000" cy="4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accent2"/>
                </a:solidFill>
              </a:rPr>
              <a:t>Nota. Alguno especificadores de conversión: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%c</a:t>
            </a:r>
            <a:r>
              <a:rPr lang="en-US" sz="1200">
                <a:solidFill>
                  <a:schemeClr val="accent2"/>
                </a:solidFill>
              </a:rPr>
              <a:t> - Carácter ASCII correspondiente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%d, %i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Decimal con signo de un entero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%x, %X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Hexadecimal sin signo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%p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Dirección de memoria (puntero)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%e, %E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Coma flotante con signo en notación científica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%f, %F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Coma flotante con signo, usando punto decimal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%g, %G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Coma flotante, usando la notación que requiera menor espacio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%o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Octal sin signo de un entero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%u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Decimal sin signo de un entero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</a:rPr>
              <a:t>%s</a:t>
            </a:r>
            <a:r>
              <a:rPr lang="en-US" sz="1200">
                <a:solidFill>
                  <a:schemeClr val="accent2"/>
                </a:solidFill>
              </a:rPr>
              <a:t> - </a:t>
            </a:r>
            <a:r>
              <a:rPr lang="en-US" sz="1200">
                <a:solidFill>
                  <a:schemeClr val="accent2"/>
                </a:solidFill>
              </a:rPr>
              <a:t>Cadena de caracteres (terminada en '\0')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Llamada a funciones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Existen dos maneras de pasar </a:t>
            </a:r>
            <a:r>
              <a:rPr b="1" lang="en-US" sz="2400">
                <a:solidFill>
                  <a:schemeClr val="accent2"/>
                </a:solidFill>
              </a:rPr>
              <a:t>argumentos</a:t>
            </a:r>
            <a:r>
              <a:rPr lang="en-US" sz="2400">
                <a:solidFill>
                  <a:schemeClr val="accent2"/>
                </a:solidFill>
              </a:rPr>
              <a:t> a una función: mediante llamadas </a:t>
            </a:r>
            <a:r>
              <a:rPr b="1" lang="en-US" sz="2400">
                <a:solidFill>
                  <a:schemeClr val="accent2"/>
                </a:solidFill>
              </a:rPr>
              <a:t>por valor</a:t>
            </a:r>
            <a:r>
              <a:rPr lang="en-US" sz="2400">
                <a:solidFill>
                  <a:schemeClr val="accent2"/>
                </a:solidFill>
              </a:rPr>
              <a:t> y mediante llamadas </a:t>
            </a:r>
            <a:r>
              <a:rPr b="1" lang="en-US" sz="2400">
                <a:solidFill>
                  <a:schemeClr val="accent2"/>
                </a:solidFill>
              </a:rPr>
              <a:t>por referencia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