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9e990dc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509e990d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b47a847d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a1b47a84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e990d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09e990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b47a847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1b47a8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e5343d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10e5343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43e4a47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243e4a4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43e4a47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243e4a4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c724cc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0c724c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97d71a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1197d71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5417729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454177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438afab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50438afa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nlinegdb.com/S13RPJVP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0"/>
            <a:ext cx="8123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Tipo de dato abstracto</a:t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400"/>
              <a:t>E</a:t>
            </a:r>
            <a:r>
              <a:rPr lang="en-US" sz="2400"/>
              <a:t>structura autorreferenciada</a:t>
            </a:r>
            <a:endParaRPr sz="24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33225" y="1152475"/>
            <a:ext cx="3432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Una estructura no puede contener una instancia de sí misma</a:t>
            </a:r>
            <a:r>
              <a:rPr lang="en-US">
                <a:solidFill>
                  <a:schemeClr val="accent2"/>
                </a:solidFill>
              </a:rPr>
              <a:t>. Por ejemplo, una variable de tipo </a:t>
            </a:r>
            <a:r>
              <a:rPr i="1" lang="en-US">
                <a:solidFill>
                  <a:schemeClr val="accent2"/>
                </a:solidFill>
              </a:rPr>
              <a:t>struct empleado</a:t>
            </a:r>
            <a:r>
              <a:rPr lang="en-US">
                <a:solidFill>
                  <a:schemeClr val="accent2"/>
                </a:solidFill>
              </a:rPr>
              <a:t> no puede declararse en la definición de </a:t>
            </a:r>
            <a:r>
              <a:rPr i="1" lang="en-US">
                <a:solidFill>
                  <a:schemeClr val="accent2"/>
                </a:solidFill>
              </a:rPr>
              <a:t>struct empleado</a:t>
            </a:r>
            <a:r>
              <a:rPr lang="en-US">
                <a:solidFill>
                  <a:schemeClr val="accent2"/>
                </a:solidFill>
              </a:rPr>
              <a:t>. </a:t>
            </a:r>
            <a:r>
              <a:rPr b="1" lang="en-US">
                <a:solidFill>
                  <a:schemeClr val="accent2"/>
                </a:solidFill>
              </a:rPr>
              <a:t>Sin embargo, un apuntador a </a:t>
            </a:r>
            <a:r>
              <a:rPr b="1" i="1" lang="en-US">
                <a:solidFill>
                  <a:schemeClr val="accent2"/>
                </a:solidFill>
              </a:rPr>
              <a:t>struct empleado</a:t>
            </a:r>
            <a:r>
              <a:rPr b="1" lang="en-US">
                <a:solidFill>
                  <a:schemeClr val="accent2"/>
                </a:solidFill>
              </a:rPr>
              <a:t> puede incluirse: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397100" y="1017725"/>
            <a:ext cx="4600800" cy="3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struct empleado {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char nombre</a:t>
            </a:r>
            <a:r>
              <a:rPr lang="en-US">
                <a:solidFill>
                  <a:schemeClr val="accent2"/>
                </a:solidFill>
              </a:rPr>
              <a:t>[ 20 ]</a:t>
            </a:r>
            <a:r>
              <a:rPr lang="en-US">
                <a:solidFill>
                  <a:schemeClr val="accent2"/>
                </a:solidFill>
              </a:rPr>
              <a:t>;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char apellido</a:t>
            </a:r>
            <a:r>
              <a:rPr lang="en-US">
                <a:solidFill>
                  <a:schemeClr val="accent2"/>
                </a:solidFill>
              </a:rPr>
              <a:t>[ 20 ]</a:t>
            </a:r>
            <a:r>
              <a:rPr lang="en-US">
                <a:solidFill>
                  <a:schemeClr val="accent2"/>
                </a:solidFill>
              </a:rPr>
              <a:t>;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int edad;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char sexo;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double salarioPorHora;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struct empleado persona; </a:t>
            </a:r>
            <a:r>
              <a:rPr lang="en-US" sz="1200">
                <a:solidFill>
                  <a:srgbClr val="FF9900"/>
                </a:solidFill>
              </a:rPr>
              <a:t>// ERROR</a:t>
            </a:r>
            <a:endParaRPr sz="1200">
              <a:solidFill>
                <a:srgbClr val="FF99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  </a:t>
            </a:r>
            <a:r>
              <a:rPr b="1" lang="en-US">
                <a:solidFill>
                  <a:schemeClr val="accent2"/>
                </a:solidFill>
              </a:rPr>
              <a:t>struct empleado *ptrE</a:t>
            </a:r>
            <a:r>
              <a:rPr lang="en-US">
                <a:solidFill>
                  <a:schemeClr val="accent2"/>
                </a:solidFill>
              </a:rPr>
              <a:t>; </a:t>
            </a:r>
            <a:r>
              <a:rPr lang="en-US" sz="1200">
                <a:solidFill>
                  <a:schemeClr val="lt2"/>
                </a:solidFill>
              </a:rPr>
              <a:t>// apuntador al mismo TDA</a:t>
            </a:r>
            <a:endParaRPr sz="1200">
              <a:solidFill>
                <a:schemeClr val="l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};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Nota: </a:t>
            </a:r>
            <a:r>
              <a:rPr lang="en-US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una e</a:t>
            </a:r>
            <a:r>
              <a:rPr lang="en-US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structura que contiene un miembro que es un apuntador a la misma, se le conoce como </a:t>
            </a:r>
            <a:r>
              <a:rPr b="1" lang="en-US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autorrefere</a:t>
            </a:r>
            <a:r>
              <a:rPr b="1" lang="en-US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nciada</a:t>
            </a:r>
            <a:r>
              <a:rPr b="1" lang="en-US"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>
            <a:off x="4364350" y="1028400"/>
            <a:ext cx="0" cy="38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57475" y="289975"/>
            <a:ext cx="40452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Apuntador a TDA</a:t>
            </a:r>
            <a:endParaRPr b="0" i="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670750" y="289975"/>
            <a:ext cx="43872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#include &lt;stdio.h&gt;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typedef struct  {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char *marca;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float precio;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} celular;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void main() {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celular mi_celular1;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celular* apu = NULL;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mi_celular1.marca = "china";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mi_celular1.precio = 1000.8000;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</a:t>
            </a:r>
            <a:r>
              <a:rPr b="1" lang="en-US" sz="1300"/>
              <a:t>apu = &amp;mi_celular1;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</a:t>
            </a:r>
            <a:r>
              <a:rPr b="1" lang="en-US" sz="1300"/>
              <a:t>apu</a:t>
            </a:r>
            <a:r>
              <a:rPr b="1" lang="en-US" sz="1300">
                <a:solidFill>
                  <a:schemeClr val="lt2"/>
                </a:solidFill>
              </a:rPr>
              <a:t>-&gt;</a:t>
            </a:r>
            <a:r>
              <a:rPr b="1" lang="en-US" sz="1300"/>
              <a:t>precio</a:t>
            </a:r>
            <a:r>
              <a:rPr lang="en-US" sz="1300"/>
              <a:t> = 25.99;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printf("Marca: %s, precio: %f", </a:t>
            </a:r>
            <a:r>
              <a:rPr b="1" lang="en-US" sz="1300"/>
              <a:t>apu</a:t>
            </a:r>
            <a:r>
              <a:rPr b="1" lang="en-US" sz="1300">
                <a:solidFill>
                  <a:schemeClr val="lt2"/>
                </a:solidFill>
              </a:rPr>
              <a:t>-&gt;</a:t>
            </a:r>
            <a:r>
              <a:rPr b="1" lang="en-US" sz="1300"/>
              <a:t>marca</a:t>
            </a:r>
            <a:r>
              <a:rPr lang="en-US" sz="1300"/>
              <a:t>, </a:t>
            </a:r>
            <a:r>
              <a:rPr b="1" lang="en-US" sz="1300"/>
              <a:t>apu</a:t>
            </a:r>
            <a:r>
              <a:rPr b="1" lang="en-US" sz="1300">
                <a:solidFill>
                  <a:schemeClr val="lt2"/>
                </a:solidFill>
              </a:rPr>
              <a:t>-&gt;</a:t>
            </a:r>
            <a:r>
              <a:rPr b="1" lang="en-US" sz="1300"/>
              <a:t>precio</a:t>
            </a:r>
            <a:r>
              <a:rPr lang="en-US" sz="1300"/>
              <a:t>);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02200" y="2105300"/>
            <a:ext cx="43431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Operador apuntador de la estructura</a:t>
            </a:r>
            <a:r>
              <a:rPr lang="en-US" sz="2200">
                <a:solidFill>
                  <a:srgbClr val="000000"/>
                </a:solidFill>
              </a:rPr>
              <a:t> ( </a:t>
            </a:r>
            <a:r>
              <a:rPr b="1" lang="en-US" sz="2200">
                <a:solidFill>
                  <a:srgbClr val="000000"/>
                </a:solidFill>
              </a:rPr>
              <a:t>-</a:t>
            </a:r>
            <a:r>
              <a:rPr b="1" lang="en-US" sz="1600">
                <a:solidFill>
                  <a:srgbClr val="000000"/>
                </a:solidFill>
              </a:rPr>
              <a:t>&gt;</a:t>
            </a:r>
            <a:r>
              <a:rPr lang="en-US" sz="2200">
                <a:solidFill>
                  <a:srgbClr val="000000"/>
                </a:solidFill>
              </a:rPr>
              <a:t> ):</a:t>
            </a:r>
            <a:endParaRPr sz="2200">
              <a:solidFill>
                <a:srgbClr val="000000"/>
              </a:solidFill>
            </a:endParaRPr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</a:rPr>
              <a:t>También llamado operador flecha, que consiste en un signo de menos (-) y uno de mayor que (&gt;) sin espacios que los separen, </a:t>
            </a:r>
            <a:r>
              <a:rPr b="1" lang="en-US" sz="1400">
                <a:solidFill>
                  <a:schemeClr val="dk2"/>
                </a:solidFill>
              </a:rPr>
              <a:t>accede al miembro de la estructura a través de un apuntador a la estructura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20875" y="445025"/>
            <a:ext cx="266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1400">
                <a:solidFill>
                  <a:schemeClr val="lt2"/>
                </a:solidFill>
              </a:rPr>
              <a:t>// Otro e</a:t>
            </a:r>
            <a:r>
              <a:rPr b="0" i="0" lang="en-US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jemplo para entender los apuntadores a estructuras:</a:t>
            </a:r>
            <a:endParaRPr b="0" i="0" sz="14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20875" y="1152475"/>
            <a:ext cx="27957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typedef struct{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char *cara;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char *palo;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 C</a:t>
            </a:r>
            <a:r>
              <a:rPr lang="en-US" sz="1800">
                <a:solidFill>
                  <a:schemeClr val="accent2"/>
                </a:solidFill>
              </a:rPr>
              <a:t>arta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main()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Carta unaCarta;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Carta *ptrCarta;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unaCarta.cara = "As";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unaCarta.palo = "Copas";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3048500" y="542875"/>
            <a:ext cx="58689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  </a:t>
            </a:r>
            <a:r>
              <a:rPr b="1" lang="en-US" sz="1800">
                <a:solidFill>
                  <a:schemeClr val="accent2"/>
                </a:solidFill>
              </a:rPr>
              <a:t>ptrCarta = &amp;unaCarta;</a:t>
            </a:r>
            <a:endParaRPr b="1"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2"/>
                </a:solidFill>
              </a:rPr>
              <a:t>   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2"/>
                </a:solidFill>
              </a:rPr>
              <a:t>   // Diferentes maneras de impresión, mismo resultado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printf("%s de %s\n", unaCarta.cara, unaCarta.palo);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printf("%s de %s\n", ptrCarta-&gt;cara, ptrCarta-&gt;palo);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printf("%s de %s\n", ( *ptrCarta ).cara, (*ptrCarta ).palo);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2916560" y="26749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346650"/>
            <a:ext cx="4045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Otro ejemplo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223200" y="1410850"/>
            <a:ext cx="41298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Queremos compartir un ejemplo en el cual se utilicen todos los elementos que se han mencionado de un Tipo de Dato Abstracto: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https://onlinegdb.com/S13RPJVPw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Por espacio en estas diapositivas se proporciona el vínculo donde se encuentra guardado.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5037450" y="1022675"/>
            <a:ext cx="18144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typedef</a:t>
            </a:r>
            <a:r>
              <a:rPr lang="en-US" sz="1050"/>
              <a:t> struct  {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  char *color_hex;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  float distancia;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} palanca_eme;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/>
              <a:t>struct vagon</a:t>
            </a:r>
            <a:r>
              <a:rPr lang="en-US" sz="1050"/>
              <a:t> {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char *clave_wifi;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int num_asientos;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int num_pasamanos;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int num_puertas;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float corriente;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float kgs_aguante;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</a:t>
            </a:r>
            <a:r>
              <a:rPr b="1" lang="en-US" sz="1050"/>
              <a:t>struct vagon *</a:t>
            </a:r>
            <a:r>
              <a:rPr lang="en-US" sz="1050"/>
              <a:t>conecta;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  </a:t>
            </a:r>
            <a:r>
              <a:rPr b="1" lang="en-US" sz="1050"/>
              <a:t>palanca_eme</a:t>
            </a:r>
            <a:r>
              <a:rPr lang="en-US" sz="1050"/>
              <a:t> palanca;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4837500" y="270450"/>
            <a:ext cx="4045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 sz="3900">
                <a:solidFill>
                  <a:srgbClr val="FFFFFF"/>
                </a:solidFill>
              </a:rPr>
              <a:t>TDA en otro TDA</a:t>
            </a:r>
            <a:endParaRPr b="0" i="0" sz="3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7242500" y="1147200"/>
            <a:ext cx="16314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Se define un TDA</a:t>
            </a:r>
            <a:endParaRPr b="1" sz="1800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25"/>
          <p:cNvCxnSpPr>
            <a:stCxn id="149" idx="1"/>
          </p:cNvCxnSpPr>
          <p:nvPr/>
        </p:nvCxnSpPr>
        <p:spPr>
          <a:xfrm flipH="1">
            <a:off x="6492500" y="1493850"/>
            <a:ext cx="750000" cy="693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1" name="Google Shape;151;p25"/>
          <p:cNvSpPr txBox="1"/>
          <p:nvPr/>
        </p:nvSpPr>
        <p:spPr>
          <a:xfrm>
            <a:off x="6889500" y="2154375"/>
            <a:ext cx="19932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Se define otro TDA. Que </a:t>
            </a: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 una </a:t>
            </a:r>
            <a:r>
              <a:rPr b="1"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estructura autorreferenciada</a:t>
            </a: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además, </a:t>
            </a:r>
            <a:r>
              <a:rPr b="1"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uno de sus miembros</a:t>
            </a: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</a:t>
            </a:r>
            <a:r>
              <a:rPr b="1"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otro</a:t>
            </a:r>
            <a:r>
              <a:rPr b="1"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TDA</a:t>
            </a:r>
            <a:r>
              <a:rPr b="1" lang="en-US">
                <a:solidFill>
                  <a:srgbClr val="4BA173"/>
                </a:solidFill>
                <a:latin typeface="Montserrat"/>
                <a:ea typeface="Montserrat"/>
                <a:cs typeface="Montserrat"/>
                <a:sym typeface="Montserrat"/>
              </a:rPr>
              <a:t> que ya se ha definido.</a:t>
            </a:r>
            <a:endParaRPr b="1">
              <a:solidFill>
                <a:srgbClr val="4BA1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 flipH="1">
            <a:off x="6593300" y="3763075"/>
            <a:ext cx="630300" cy="63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3" name="Google Shape;153;p25"/>
          <p:cNvCxnSpPr/>
          <p:nvPr/>
        </p:nvCxnSpPr>
        <p:spPr>
          <a:xfrm flipH="1">
            <a:off x="6455800" y="3069700"/>
            <a:ext cx="578700" cy="2469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Definición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Un </a:t>
            </a:r>
            <a:r>
              <a:rPr b="1" lang="en-US" sz="2400">
                <a:solidFill>
                  <a:schemeClr val="accent2"/>
                </a:solidFill>
              </a:rPr>
              <a:t>tipo de dato abstracto (TDA)</a:t>
            </a:r>
            <a:r>
              <a:rPr lang="en-US" sz="2400">
                <a:solidFill>
                  <a:schemeClr val="accent2"/>
                </a:solidFill>
              </a:rPr>
              <a:t> es una </a:t>
            </a:r>
            <a:r>
              <a:rPr b="1" lang="en-US" sz="2400">
                <a:solidFill>
                  <a:schemeClr val="accent2"/>
                </a:solidFill>
              </a:rPr>
              <a:t>idealización (abstracción)</a:t>
            </a:r>
            <a:r>
              <a:rPr lang="en-US" sz="2400">
                <a:solidFill>
                  <a:schemeClr val="accent2"/>
                </a:solidFill>
              </a:rPr>
              <a:t> que permite modelar las </a:t>
            </a:r>
            <a:r>
              <a:rPr b="1" lang="en-US" sz="2400">
                <a:solidFill>
                  <a:schemeClr val="accent2"/>
                </a:solidFill>
              </a:rPr>
              <a:t>características</a:t>
            </a:r>
            <a:r>
              <a:rPr lang="en-US" sz="2400">
                <a:solidFill>
                  <a:schemeClr val="accent2"/>
                </a:solidFill>
              </a:rPr>
              <a:t> de un elemento en particular mediante un conjunto de datos u objetos. Y de tal manera poder </a:t>
            </a:r>
            <a:r>
              <a:rPr b="1" lang="en-US" sz="2400">
                <a:solidFill>
                  <a:schemeClr val="accent2"/>
                </a:solidFill>
              </a:rPr>
              <a:t>encapsular más información</a:t>
            </a:r>
            <a:r>
              <a:rPr lang="en-US" sz="2400">
                <a:solidFill>
                  <a:schemeClr val="accent2"/>
                </a:solidFill>
              </a:rPr>
              <a:t>, según se requiera.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La implementación de un tipo de dato abstracto depende directamente del lenguaje de programación que se utilice. En lenguaje C los tipos de dato abstracto se crean mediante las </a:t>
            </a:r>
            <a:r>
              <a:rPr b="1" lang="en-US" sz="2400">
                <a:solidFill>
                  <a:schemeClr val="accent2"/>
                </a:solidFill>
              </a:rPr>
              <a:t>estructuras (</a:t>
            </a:r>
            <a:r>
              <a:rPr b="1" i="1" lang="en-US" sz="2400">
                <a:solidFill>
                  <a:schemeClr val="accent2"/>
                </a:solidFill>
              </a:rPr>
              <a:t>struct</a:t>
            </a:r>
            <a:r>
              <a:rPr b="1" lang="en-US" sz="2400">
                <a:solidFill>
                  <a:schemeClr val="accent2"/>
                </a:solidFill>
              </a:rPr>
              <a:t>)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Estructuras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Es una </a:t>
            </a:r>
            <a:r>
              <a:rPr b="1" lang="en-US" sz="2400">
                <a:solidFill>
                  <a:schemeClr val="accent2"/>
                </a:solidFill>
              </a:rPr>
              <a:t>colección</a:t>
            </a:r>
            <a:r>
              <a:rPr lang="en-US" sz="2400">
                <a:solidFill>
                  <a:schemeClr val="accent2"/>
                </a:solidFill>
              </a:rPr>
              <a:t> (también conocidos como ‘</a:t>
            </a:r>
            <a:r>
              <a:rPr i="1" lang="en-US" sz="2400">
                <a:solidFill>
                  <a:schemeClr val="accent2"/>
                </a:solidFill>
              </a:rPr>
              <a:t>records</a:t>
            </a:r>
            <a:r>
              <a:rPr lang="en-US" sz="2400">
                <a:solidFill>
                  <a:schemeClr val="accent2"/>
                </a:solidFill>
              </a:rPr>
              <a:t>’ en otros lenguajes) </a:t>
            </a:r>
            <a:r>
              <a:rPr b="1" lang="en-US" sz="2400">
                <a:solidFill>
                  <a:schemeClr val="accent2"/>
                </a:solidFill>
              </a:rPr>
              <a:t>de una o más variables</a:t>
            </a:r>
            <a:r>
              <a:rPr lang="en-US" sz="2400">
                <a:solidFill>
                  <a:schemeClr val="accent2"/>
                </a:solidFill>
              </a:rPr>
              <a:t>, de iguales o diferentes tipos, agrupadas </a:t>
            </a:r>
            <a:r>
              <a:rPr b="1" lang="en-US" sz="2400">
                <a:solidFill>
                  <a:schemeClr val="accent2"/>
                </a:solidFill>
              </a:rPr>
              <a:t>bajo un solo nombre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Las estructuras pueden contener tipos de </a:t>
            </a:r>
            <a:r>
              <a:rPr b="1" lang="en-US" sz="2400">
                <a:solidFill>
                  <a:schemeClr val="accent2"/>
                </a:solidFill>
              </a:rPr>
              <a:t>datos simples</a:t>
            </a:r>
            <a:r>
              <a:rPr lang="en-US" sz="2400">
                <a:solidFill>
                  <a:schemeClr val="accent2"/>
                </a:solidFill>
              </a:rPr>
              <a:t> (primitivos) y tipos de </a:t>
            </a:r>
            <a:r>
              <a:rPr b="1" lang="en-US" sz="2400">
                <a:solidFill>
                  <a:schemeClr val="accent2"/>
                </a:solidFill>
              </a:rPr>
              <a:t>datos compuestos</a:t>
            </a:r>
            <a:r>
              <a:rPr lang="en-US" sz="2400">
                <a:solidFill>
                  <a:schemeClr val="accent2"/>
                </a:solidFill>
              </a:rPr>
              <a:t> (arreglos y estructuras).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5555475" y="1714800"/>
            <a:ext cx="27840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</a:rPr>
              <a:t>struct</a:t>
            </a:r>
            <a:r>
              <a:rPr lang="en-US">
                <a:solidFill>
                  <a:schemeClr val="lt2"/>
                </a:solidFill>
              </a:rPr>
              <a:t> estudiante</a:t>
            </a:r>
            <a:r>
              <a:rPr lang="en-US"/>
              <a:t>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int nCuenta;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char sexo;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float promedio;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int cal[3];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247750" y="210000"/>
            <a:ext cx="40452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Sintaxis</a:t>
            </a:r>
            <a:r>
              <a:rPr lang="en-US">
                <a:solidFill>
                  <a:srgbClr val="000000"/>
                </a:solidFill>
              </a:rPr>
              <a:t> de creación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837500" y="270450"/>
            <a:ext cx="4045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Definiendo una estructura</a:t>
            </a:r>
            <a:endParaRPr b="0" i="0" sz="4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247750" y="1714800"/>
            <a:ext cx="40452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struct</a:t>
            </a:r>
            <a:r>
              <a:rPr lang="en-US">
                <a:solidFill>
                  <a:srgbClr val="000000"/>
                </a:solidFill>
              </a:rPr>
              <a:t> [rotuloDeEstructura] {</a:t>
            </a:r>
            <a:endParaRPr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</a:rPr>
              <a:t>tipoDato</a:t>
            </a:r>
            <a:r>
              <a:rPr lang="en-US">
                <a:solidFill>
                  <a:srgbClr val="000000"/>
                </a:solidFill>
              </a:rPr>
              <a:t> [miembro1];</a:t>
            </a:r>
            <a:endParaRPr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</a:rPr>
              <a:t>tipoDato</a:t>
            </a:r>
            <a:r>
              <a:rPr lang="en-US">
                <a:solidFill>
                  <a:srgbClr val="000000"/>
                </a:solidFill>
              </a:rPr>
              <a:t> [miembro</a:t>
            </a:r>
            <a:r>
              <a:rPr lang="en-US">
                <a:solidFill>
                  <a:srgbClr val="000000"/>
                </a:solidFill>
              </a:rPr>
              <a:t>2]</a:t>
            </a:r>
            <a:r>
              <a:rPr lang="en-US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</a:rPr>
              <a:t>tipoDato</a:t>
            </a:r>
            <a:r>
              <a:rPr lang="en-US">
                <a:solidFill>
                  <a:srgbClr val="000000"/>
                </a:solidFill>
              </a:rPr>
              <a:t> [miembro</a:t>
            </a:r>
            <a:r>
              <a:rPr lang="en-US">
                <a:solidFill>
                  <a:srgbClr val="000000"/>
                </a:solidFill>
              </a:rPr>
              <a:t>N]</a:t>
            </a:r>
            <a:r>
              <a:rPr lang="en-US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};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346650"/>
            <a:ext cx="4045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000000"/>
                </a:solidFill>
              </a:rPr>
              <a:t>Inicialización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23200" y="1410850"/>
            <a:ext cx="41298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El nuevo tipo de dato definido (como </a:t>
            </a:r>
            <a:r>
              <a:rPr i="1" lang="en-US" sz="1400">
                <a:solidFill>
                  <a:srgbClr val="000000"/>
                </a:solidFill>
              </a:rPr>
              <a:t>int, char, float</a:t>
            </a:r>
            <a:r>
              <a:rPr lang="en-US" sz="1400">
                <a:solidFill>
                  <a:srgbClr val="000000"/>
                </a:solidFill>
              </a:rPr>
              <a:t>, etc) se llama: struct estudiante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struct estudiante</a:t>
            </a:r>
            <a:r>
              <a:rPr lang="en-US">
                <a:solidFill>
                  <a:srgbClr val="000000"/>
                </a:solidFill>
              </a:rPr>
              <a:t> alumno1;</a:t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006175" y="1029000"/>
            <a:ext cx="3645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/>
              <a:t>alumno1</a:t>
            </a:r>
            <a:r>
              <a:rPr lang="en-US">
                <a:solidFill>
                  <a:schemeClr val="lt2"/>
                </a:solidFill>
              </a:rPr>
              <a:t>.</a:t>
            </a:r>
            <a:r>
              <a:rPr lang="en-US"/>
              <a:t>nCuenta</a:t>
            </a:r>
            <a:r>
              <a:rPr lang="en-US"/>
              <a:t> = 123;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alumno1</a:t>
            </a:r>
            <a:r>
              <a:rPr lang="en-US">
                <a:solidFill>
                  <a:schemeClr val="lt2"/>
                </a:solidFill>
              </a:rPr>
              <a:t>.</a:t>
            </a:r>
            <a:r>
              <a:rPr lang="en-US"/>
              <a:t>sexo = 'M';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alumno1</a:t>
            </a:r>
            <a:r>
              <a:rPr lang="en-US">
                <a:solidFill>
                  <a:schemeClr val="lt2"/>
                </a:solidFill>
              </a:rPr>
              <a:t>.</a:t>
            </a:r>
            <a:r>
              <a:rPr lang="en-US"/>
              <a:t>promedio = 8.5;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alumno1</a:t>
            </a:r>
            <a:r>
              <a:rPr lang="en-US">
                <a:solidFill>
                  <a:schemeClr val="lt2"/>
                </a:solidFill>
              </a:rPr>
              <a:t>.</a:t>
            </a:r>
            <a:r>
              <a:rPr lang="en-US"/>
              <a:t>cal[0] = 8;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alumno1</a:t>
            </a:r>
            <a:r>
              <a:rPr lang="en-US">
                <a:solidFill>
                  <a:schemeClr val="lt2"/>
                </a:solidFill>
              </a:rPr>
              <a:t>.</a:t>
            </a:r>
            <a:r>
              <a:rPr lang="en-US"/>
              <a:t>cal[1] = 9;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alumno1</a:t>
            </a:r>
            <a:r>
              <a:rPr lang="en-US">
                <a:solidFill>
                  <a:schemeClr val="lt2"/>
                </a:solidFill>
              </a:rPr>
              <a:t>.</a:t>
            </a:r>
            <a:r>
              <a:rPr lang="en-US"/>
              <a:t>cal[2] = 10;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837500" y="270450"/>
            <a:ext cx="4045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>
                <a:solidFill>
                  <a:srgbClr val="FFFFFF"/>
                </a:solidFill>
              </a:rPr>
              <a:t>Asignación</a:t>
            </a:r>
            <a:endParaRPr b="0" i="0" sz="4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223200" y="3693125"/>
            <a:ext cx="41298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Nota: El </a:t>
            </a:r>
            <a:r>
              <a:rPr b="1" lang="en-US" sz="1600">
                <a:solidFill>
                  <a:srgbClr val="000000"/>
                </a:solidFill>
              </a:rPr>
              <a:t>operador miembro de estructura</a:t>
            </a:r>
            <a:r>
              <a:rPr lang="en-US" sz="1600">
                <a:solidFill>
                  <a:srgbClr val="000000"/>
                </a:solidFill>
              </a:rPr>
              <a:t> u </a:t>
            </a:r>
            <a:r>
              <a:rPr b="1" lang="en-US" sz="1600">
                <a:solidFill>
                  <a:srgbClr val="000000"/>
                </a:solidFill>
              </a:rPr>
              <a:t>operador de selección de miembro</a:t>
            </a:r>
            <a:r>
              <a:rPr lang="en-US" sz="1600">
                <a:solidFill>
                  <a:srgbClr val="000000"/>
                </a:solidFill>
              </a:rPr>
              <a:t>: “</a:t>
            </a:r>
            <a:r>
              <a:rPr b="1" lang="en-US" sz="2400">
                <a:solidFill>
                  <a:srgbClr val="000000"/>
                </a:solidFill>
              </a:rPr>
              <a:t>.</a:t>
            </a:r>
            <a:r>
              <a:rPr lang="en-US" sz="1600">
                <a:solidFill>
                  <a:srgbClr val="000000"/>
                </a:solidFill>
              </a:rPr>
              <a:t>” </a:t>
            </a:r>
            <a:r>
              <a:rPr b="1" lang="en-US" sz="1600">
                <a:solidFill>
                  <a:srgbClr val="000000"/>
                </a:solidFill>
              </a:rPr>
              <a:t>conecta</a:t>
            </a:r>
            <a:r>
              <a:rPr lang="en-US" sz="1600">
                <a:solidFill>
                  <a:srgbClr val="000000"/>
                </a:solidFill>
              </a:rPr>
              <a:t> al nombre de </a:t>
            </a:r>
            <a:r>
              <a:rPr b="1" lang="en-US" sz="1600">
                <a:solidFill>
                  <a:srgbClr val="000000"/>
                </a:solidFill>
              </a:rPr>
              <a:t>la estructura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b="1" lang="en-US" sz="1600">
                <a:solidFill>
                  <a:srgbClr val="000000"/>
                </a:solidFill>
              </a:rPr>
              <a:t>con</a:t>
            </a:r>
            <a:r>
              <a:rPr lang="en-US" sz="1600">
                <a:solidFill>
                  <a:srgbClr val="000000"/>
                </a:solidFill>
              </a:rPr>
              <a:t> el nombre del </a:t>
            </a:r>
            <a:r>
              <a:rPr b="1" lang="en-US" sz="1600">
                <a:solidFill>
                  <a:srgbClr val="000000"/>
                </a:solidFill>
              </a:rPr>
              <a:t>miembro</a:t>
            </a:r>
            <a:r>
              <a:rPr lang="en-US" sz="1600">
                <a:solidFill>
                  <a:srgbClr val="000000"/>
                </a:solidFill>
              </a:rPr>
              <a:t>.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237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2"/>
                </a:solidFill>
              </a:rPr>
              <a:t>//definiendo la estructura</a:t>
            </a:r>
            <a:endParaRPr sz="12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struct estudiante</a:t>
            </a:r>
            <a:r>
              <a:rPr lang="en-US" sz="1800">
                <a:solidFill>
                  <a:schemeClr val="accent2"/>
                </a:solidFill>
              </a:rPr>
              <a:t>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int nCuenta;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char sexo;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float promedio;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int cal[3];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2992700" y="542875"/>
            <a:ext cx="61512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 ) </a:t>
            </a:r>
            <a:r>
              <a:rPr lang="en-US" sz="1800">
                <a:solidFill>
                  <a:schemeClr val="accent2"/>
                </a:solidFill>
              </a:rPr>
              <a:t>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200">
                <a:solidFill>
                  <a:schemeClr val="lt2"/>
                </a:solidFill>
              </a:rPr>
              <a:t>//declarando una variable del nuevo tipo de dato definido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struct estudiante </a:t>
            </a:r>
            <a:r>
              <a:rPr lang="en-US" sz="1800">
                <a:solidFill>
                  <a:schemeClr val="dk2"/>
                </a:solidFill>
              </a:rPr>
              <a:t>alumno1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200">
                <a:solidFill>
                  <a:schemeClr val="lt2"/>
                </a:solidFill>
              </a:rPr>
              <a:t>//asignamos valores a la variable del nuevo tipo en cada uno de sus miembros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alumno1.nCuenta = 123;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alumno1.sexo = 'M';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alumno1.promedio = 8.5;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alumno1.cal[0] = 8;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alumno1.cal[1] = 9;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alumno1.cal[2] = 10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printf("Su promedio: %.2f", alumno1.promedio);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lang="en-US" sz="1800">
                <a:solidFill>
                  <a:schemeClr val="accent2"/>
                </a:solidFill>
              </a:rPr>
              <a:t>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>
            <a:off x="2840360" y="26749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i="1" lang="en-US"/>
              <a:t>Typedef</a:t>
            </a:r>
            <a:endParaRPr i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La palabra reservada </a:t>
            </a:r>
            <a:r>
              <a:rPr i="1" lang="en-US" sz="2400">
                <a:solidFill>
                  <a:schemeClr val="accent2"/>
                </a:solidFill>
              </a:rPr>
              <a:t>typedef</a:t>
            </a:r>
            <a:r>
              <a:rPr lang="en-US" sz="2400">
                <a:solidFill>
                  <a:schemeClr val="accent2"/>
                </a:solidFill>
              </a:rPr>
              <a:t> proporciona un </a:t>
            </a:r>
            <a:r>
              <a:rPr b="1" lang="en-US" sz="2400">
                <a:solidFill>
                  <a:schemeClr val="accent2"/>
                </a:solidFill>
              </a:rPr>
              <a:t>mecanismo para crear sinónimos</a:t>
            </a:r>
            <a:r>
              <a:rPr lang="en-US" sz="2400">
                <a:solidFill>
                  <a:schemeClr val="accent2"/>
                </a:solidFill>
              </a:rPr>
              <a:t> (o alias) </a:t>
            </a:r>
            <a:r>
              <a:rPr b="1" lang="en-US" sz="2400">
                <a:solidFill>
                  <a:schemeClr val="accent2"/>
                </a:solidFill>
              </a:rPr>
              <a:t>de tipos de datos definidos previamente</a:t>
            </a:r>
            <a:r>
              <a:rPr lang="en-US" sz="2400">
                <a:solidFill>
                  <a:schemeClr val="accent2"/>
                </a:solidFill>
              </a:rPr>
              <a:t>. Los nombres de los tipos de estructuras con frecuencia se definen con </a:t>
            </a:r>
            <a:r>
              <a:rPr i="1" lang="en-US" sz="2400">
                <a:solidFill>
                  <a:schemeClr val="accent2"/>
                </a:solidFill>
              </a:rPr>
              <a:t>typedef</a:t>
            </a:r>
            <a:r>
              <a:rPr lang="en-US" sz="2400">
                <a:solidFill>
                  <a:schemeClr val="accent2"/>
                </a:solidFill>
              </a:rPr>
              <a:t>, para </a:t>
            </a:r>
            <a:r>
              <a:rPr b="1" lang="en-US" sz="2400">
                <a:solidFill>
                  <a:schemeClr val="accent2"/>
                </a:solidFill>
              </a:rPr>
              <a:t>crear nombres cortos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typedef  TIPO sinónimo/alias;</a:t>
            </a:r>
            <a:endParaRPr b="1" i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typedef short booleano;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20875" y="1152475"/>
            <a:ext cx="405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struct estudiante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char *nombre;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char *apPaterno;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char *apMaterno;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2"/>
                </a:solidFill>
              </a:rPr>
              <a:t>//El nuevo tipo de dato definido se llama: </a:t>
            </a:r>
            <a:r>
              <a:rPr b="1" i="1" lang="en-US" sz="1100">
                <a:solidFill>
                  <a:schemeClr val="lt2"/>
                </a:solidFill>
              </a:rPr>
              <a:t>struct estudiante</a:t>
            </a:r>
            <a:endParaRPr b="1" i="1"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typedef</a:t>
            </a:r>
            <a:r>
              <a:rPr lang="en-US" sz="1800">
                <a:solidFill>
                  <a:schemeClr val="accent2"/>
                </a:solidFill>
              </a:rPr>
              <a:t> struct estudiante </a:t>
            </a:r>
            <a:r>
              <a:rPr lang="en-US" sz="1800">
                <a:solidFill>
                  <a:schemeClr val="dk2"/>
                </a:solidFill>
              </a:rPr>
              <a:t>elestudiante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378025" y="542875"/>
            <a:ext cx="4539300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 ) 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2"/>
                </a:solidFill>
              </a:rPr>
              <a:t>       // Ya se utiliza el tipo de dato como </a:t>
            </a:r>
            <a:r>
              <a:rPr b="1" i="1" lang="en-US" sz="1100">
                <a:solidFill>
                  <a:schemeClr val="lt2"/>
                </a:solidFill>
              </a:rPr>
              <a:t>elestudiante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</a:t>
            </a:r>
            <a:r>
              <a:rPr b="1" lang="en-US" sz="1800">
                <a:solidFill>
                  <a:schemeClr val="accent2"/>
                </a:solidFill>
              </a:rPr>
              <a:t>elestudiante</a:t>
            </a:r>
            <a:r>
              <a:rPr lang="en-US" sz="1800">
                <a:solidFill>
                  <a:schemeClr val="accent2"/>
                </a:solidFill>
              </a:rPr>
              <a:t> alumno2;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alumno2.nombre = "Mengano";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alumno2.apPaterno = "DePadre";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alumno2.apMaterno = "YDeMadre";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printf("Todo: %s %s %s",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	alumno2.nombre,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	alumno2.apPaterno,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		alumno2.apMaterno);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>
            <a:off x="4211960" y="26749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