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7.xml"/><Relationship Id="rId22" Type="http://schemas.openxmlformats.org/officeDocument/2006/relationships/font" Target="fonts/Montserrat-bold.fntdata"/><Relationship Id="rId10" Type="http://schemas.openxmlformats.org/officeDocument/2006/relationships/slide" Target="slides/slide6.xml"/><Relationship Id="rId21" Type="http://schemas.openxmlformats.org/officeDocument/2006/relationships/font" Target="fonts/Montserrat-regular.fntdata"/><Relationship Id="rId13" Type="http://schemas.openxmlformats.org/officeDocument/2006/relationships/slide" Target="slides/slide9.xml"/><Relationship Id="rId24" Type="http://schemas.openxmlformats.org/officeDocument/2006/relationships/font" Target="fonts/Montserrat-boldItalic.fntdata"/><Relationship Id="rId12" Type="http://schemas.openxmlformats.org/officeDocument/2006/relationships/slide" Target="slides/slide8.xml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2.xml"/><Relationship Id="rId18" Type="http://schemas.openxmlformats.org/officeDocument/2006/relationships/font" Target="fonts/ProximaNova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ceda96570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4ceda9657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0f5f42b3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350f5f42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ceda96570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4ceda9657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0e5343d4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g310e5343d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243e4a47d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3243e4a47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05900892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50590089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43e4a47d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3243e4a47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ea3aad897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7ea3aad89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4c2ef2b28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34c2ef2b2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059008921_0_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505900892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c2ef2b28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34c2ef2b2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b="0" i="0" sz="4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b="0" i="0" sz="4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b="0" i="0" sz="4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b="0" i="0" sz="4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b="0" i="0" sz="4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b="0" i="0" sz="4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b="0" i="0" sz="4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b="0" i="0" sz="4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b="0" i="0" sz="4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1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Proxima Nova"/>
              <a:buNone/>
              <a:defRPr b="1" i="0" sz="14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Proxima Nova"/>
              <a:buNone/>
              <a:defRPr b="1" i="0" sz="14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Proxima Nova"/>
              <a:buNone/>
              <a:defRPr b="1" i="0" sz="14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Proxima Nova"/>
              <a:buNone/>
              <a:defRPr b="1" i="0" sz="14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Proxima Nova"/>
              <a:buNone/>
              <a:defRPr b="1" i="0" sz="14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Proxima Nova"/>
              <a:buNone/>
              <a:defRPr b="1" i="0" sz="14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Proxima Nova"/>
              <a:buNone/>
              <a:defRPr b="1" i="0" sz="14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Proxima Nova"/>
              <a:buNone/>
              <a:defRPr b="1" i="0" sz="14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Proxima Nova"/>
              <a:buNone/>
              <a:defRPr b="1" i="0" sz="14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" name="Google Shape;21;p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  <a:defRPr b="0" i="0" sz="4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  <a:defRPr b="0" i="0" sz="4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  <a:defRPr b="0" i="0" sz="4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  <a:defRPr b="0" i="0" sz="4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  <a:defRPr b="0" i="0" sz="4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  <a:defRPr b="0" i="0" sz="4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  <a:defRPr b="0" i="0" sz="4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  <a:defRPr b="0" i="0" sz="4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  <a:defRPr b="0" i="0" sz="4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b="0" i="0" sz="21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b="0" i="0" sz="21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b="0" i="0" sz="21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b="0" i="0" sz="21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b="0" i="0" sz="21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b="0" i="0" sz="21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b="0" i="0" sz="21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b="0" i="0" sz="21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b="0" i="0" sz="21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oogle Shape;32;p6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" name="Google Shape;33;p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  <a:defRPr b="0" i="0" sz="36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  <a:defRPr b="0" i="0" sz="36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  <a:defRPr b="0" i="0" sz="36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  <a:defRPr b="0" i="0" sz="36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  <a:defRPr b="0" i="0" sz="36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  <a:defRPr b="0" i="0" sz="36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  <a:defRPr b="0" i="0" sz="36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  <a:defRPr b="0" i="0" sz="36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  <a:defRPr b="0" i="0" sz="36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b="0" i="0" sz="4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b="0" i="0" sz="4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b="0" i="0" sz="4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b="0" i="0" sz="4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b="0" i="0" sz="4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b="0" i="0" sz="4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b="0" i="0" sz="4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b="0" i="0" sz="4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b="0" i="0" sz="4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b="0" i="0" sz="21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ESTRUCTURA DE DATOS Y ALGORITMOS I</a:t>
            </a:r>
            <a:endParaRPr b="0" i="0" sz="4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49550" y="3182325"/>
            <a:ext cx="8401800" cy="8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</a:pPr>
            <a:r>
              <a:rPr lang="en-US"/>
              <a:t>Administración del almacenamiento en tiempo de ejecución</a:t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Ejemplo</a:t>
            </a:r>
            <a:endParaRPr b="0" i="0" sz="28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11700" y="923875"/>
            <a:ext cx="4375200" cy="4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#include &lt;stdio.h&gt;</a:t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#include &lt;stdlib.h&gt;</a:t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int main() {</a:t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  int *arreglo, num, cont;</a:t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  printf("¿Cuantos elementos tiene</a:t>
            </a:r>
            <a:endParaRPr sz="1800">
              <a:solidFill>
                <a:schemeClr val="accent2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el conjunto?\n");</a:t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  scanf("%d", &amp;num);</a:t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  </a:t>
            </a:r>
            <a:r>
              <a:rPr b="1" lang="en-US" sz="1800">
                <a:solidFill>
                  <a:schemeClr val="accent2"/>
                </a:solidFill>
              </a:rPr>
              <a:t>arreglo = </a:t>
            </a:r>
            <a:r>
              <a:rPr b="1" lang="en-US" sz="1800">
                <a:solidFill>
                  <a:schemeClr val="dk2"/>
                </a:solidFill>
              </a:rPr>
              <a:t>(int *)</a:t>
            </a:r>
            <a:r>
              <a:rPr b="1" lang="en-US" sz="1800">
                <a:solidFill>
                  <a:schemeClr val="accent2"/>
                </a:solidFill>
              </a:rPr>
              <a:t> calloc(num, sizeof( int ));</a:t>
            </a:r>
            <a:endParaRPr b="1" sz="18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2"/>
                </a:solidFill>
              </a:rPr>
              <a:t>  //arreglo = </a:t>
            </a:r>
            <a:r>
              <a:rPr b="1" lang="en-US" sz="1200">
                <a:solidFill>
                  <a:srgbClr val="000000"/>
                </a:solidFill>
              </a:rPr>
              <a:t>calloc</a:t>
            </a:r>
            <a:r>
              <a:rPr b="1" lang="en-US" sz="1200">
                <a:solidFill>
                  <a:schemeClr val="lt2"/>
                </a:solidFill>
              </a:rPr>
              <a:t>(num, sizeof( int ));</a:t>
            </a:r>
            <a:endParaRPr b="1" sz="12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  if (arreglo != NULL) {</a:t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    printf("Vector reservado:\n\t[");</a:t>
            </a:r>
            <a:endParaRPr sz="1800">
              <a:solidFill>
                <a:schemeClr val="accent2"/>
              </a:solidFill>
            </a:endParaRPr>
          </a:p>
        </p:txBody>
      </p:sp>
      <p:cxnSp>
        <p:nvCxnSpPr>
          <p:cNvPr id="134" name="Google Shape;134;p22"/>
          <p:cNvCxnSpPr/>
          <p:nvPr/>
        </p:nvCxnSpPr>
        <p:spPr>
          <a:xfrm>
            <a:off x="5022110" y="231444"/>
            <a:ext cx="0" cy="468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5244900" y="445025"/>
            <a:ext cx="3587400" cy="29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</a:rPr>
              <a:t>    for (cont=0; cont&lt;num; cont++){</a:t>
            </a:r>
            <a:endParaRPr sz="18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</a:rPr>
              <a:t>      printf("\t%d",*(arreglo+cont));</a:t>
            </a:r>
            <a:endParaRPr sz="18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</a:rPr>
              <a:t>    }</a:t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  printf("\t]\n");</a:t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  printf("Se libera el espacio </a:t>
            </a:r>
            <a:endParaRPr sz="1800">
              <a:solidFill>
                <a:schemeClr val="accent2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reservado.\n");</a:t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  </a:t>
            </a:r>
            <a:r>
              <a:rPr b="1" lang="en-US" sz="1800">
                <a:solidFill>
                  <a:schemeClr val="accent2"/>
                </a:solidFill>
              </a:rPr>
              <a:t>free(arreglo);</a:t>
            </a:r>
            <a:endParaRPr b="1"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  }</a:t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return 0;</a:t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}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5244900" y="3883650"/>
            <a:ext cx="3587400" cy="10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Nota: Observar que se puede realizar de una </a:t>
            </a:r>
            <a:r>
              <a:rPr b="1" lang="en-U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manera corta</a:t>
            </a:r>
            <a:r>
              <a:rPr lang="en-U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la ejecución de la función calloc sin especificar el tipo de apuntador (Tomado de Deitel).</a:t>
            </a:r>
            <a:endParaRPr sz="1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/>
              <a:t>R</a:t>
            </a:r>
            <a:r>
              <a:rPr lang="en-US"/>
              <a:t>ealloc</a:t>
            </a:r>
            <a:endParaRPr/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11700" y="1152475"/>
            <a:ext cx="8520600" cy="3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accent2"/>
                </a:solidFill>
              </a:rPr>
              <a:t>Permite </a:t>
            </a:r>
            <a:r>
              <a:rPr b="1" lang="en-US" sz="2400">
                <a:solidFill>
                  <a:schemeClr val="accent2"/>
                </a:solidFill>
              </a:rPr>
              <a:t>redimensionar el espacio asignado previamente </a:t>
            </a:r>
            <a:r>
              <a:rPr lang="en-US" sz="2400">
                <a:solidFill>
                  <a:schemeClr val="accent2"/>
                </a:solidFill>
              </a:rPr>
              <a:t>(con </a:t>
            </a:r>
            <a:r>
              <a:rPr i="1" lang="en-US" sz="2400">
                <a:solidFill>
                  <a:schemeClr val="accent2"/>
                </a:solidFill>
              </a:rPr>
              <a:t>malloc</a:t>
            </a:r>
            <a:r>
              <a:rPr lang="en-US" sz="2400">
                <a:solidFill>
                  <a:schemeClr val="accent2"/>
                </a:solidFill>
              </a:rPr>
              <a:t>, </a:t>
            </a:r>
            <a:r>
              <a:rPr i="1" lang="en-US" sz="2400">
                <a:solidFill>
                  <a:schemeClr val="accent2"/>
                </a:solidFill>
              </a:rPr>
              <a:t>calloc</a:t>
            </a:r>
            <a:r>
              <a:rPr lang="en-US" sz="2400">
                <a:solidFill>
                  <a:schemeClr val="accent2"/>
                </a:solidFill>
              </a:rPr>
              <a:t> o </a:t>
            </a:r>
            <a:r>
              <a:rPr i="1" lang="en-US" sz="2400">
                <a:solidFill>
                  <a:schemeClr val="accent2"/>
                </a:solidFill>
              </a:rPr>
              <a:t>realloc</a:t>
            </a:r>
            <a:r>
              <a:rPr lang="en-US" sz="2400">
                <a:solidFill>
                  <a:schemeClr val="accent2"/>
                </a:solidFill>
              </a:rPr>
              <a:t>) de forma dinámica, es decir, permite aumentar el tamaño de la memoria reservada de manera dinámica.</a:t>
            </a:r>
            <a:endParaRPr sz="2400">
              <a:solidFill>
                <a:schemeClr val="accent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A61C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2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lang="en-US" sz="2400">
                <a:solidFill>
                  <a:srgbClr val="351C75"/>
                </a:solidFill>
                <a:latin typeface="Courier New"/>
                <a:ea typeface="Courier New"/>
                <a:cs typeface="Courier New"/>
                <a:sym typeface="Courier New"/>
              </a:rPr>
              <a:t>realloc</a:t>
            </a:r>
            <a:r>
              <a:rPr lang="en-US" sz="2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>
                <a:solidFill>
                  <a:srgbClr val="A61C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2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*ptr, </a:t>
            </a:r>
            <a:r>
              <a:rPr lang="en-US" sz="2400">
                <a:solidFill>
                  <a:srgbClr val="A61C00"/>
                </a:solidFill>
                <a:latin typeface="Courier New"/>
                <a:ea typeface="Courier New"/>
                <a:cs typeface="Courier New"/>
                <a:sym typeface="Courier New"/>
              </a:rPr>
              <a:t>size_t</a:t>
            </a:r>
            <a:r>
              <a:rPr lang="en-US" sz="2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size)</a:t>
            </a:r>
            <a:endParaRPr sz="24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accent2"/>
                </a:solidFill>
              </a:rPr>
              <a:t>Donde </a:t>
            </a:r>
            <a:r>
              <a:rPr i="1" lang="en-US" sz="2400">
                <a:solidFill>
                  <a:schemeClr val="accent2"/>
                </a:solidFill>
              </a:rPr>
              <a:t>ptr</a:t>
            </a:r>
            <a:r>
              <a:rPr lang="en-US" sz="2400">
                <a:solidFill>
                  <a:schemeClr val="accent2"/>
                </a:solidFill>
              </a:rPr>
              <a:t> apunta al bloque de memoria que se va a redimensionar y </a:t>
            </a:r>
            <a:r>
              <a:rPr i="1" lang="en-US" sz="2400">
                <a:solidFill>
                  <a:schemeClr val="accent2"/>
                </a:solidFill>
              </a:rPr>
              <a:t>size</a:t>
            </a:r>
            <a:r>
              <a:rPr lang="en-US" sz="2400">
                <a:solidFill>
                  <a:schemeClr val="accent2"/>
                </a:solidFill>
              </a:rPr>
              <a:t> el </a:t>
            </a:r>
            <a:r>
              <a:rPr b="1" lang="en-US" sz="2400">
                <a:solidFill>
                  <a:schemeClr val="accent2"/>
                </a:solidFill>
              </a:rPr>
              <a:t>nuevo tamaño, en bytes</a:t>
            </a:r>
            <a:r>
              <a:rPr lang="en-US" sz="2400">
                <a:solidFill>
                  <a:schemeClr val="accent2"/>
                </a:solidFill>
              </a:rPr>
              <a:t>, que se desea aumentar al conjunto.</a:t>
            </a:r>
            <a:endParaRPr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Ejemplo</a:t>
            </a:r>
            <a:endParaRPr b="0" i="0" sz="28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311700" y="923875"/>
            <a:ext cx="4026000" cy="4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accent2"/>
                </a:solidFill>
              </a:rPr>
              <a:t>#include &lt;stdio.h&gt;</a:t>
            </a:r>
            <a:endParaRPr sz="17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accent2"/>
                </a:solidFill>
              </a:rPr>
              <a:t>#include &lt;stdlib.h&gt;</a:t>
            </a:r>
            <a:endParaRPr sz="17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accent2"/>
                </a:solidFill>
              </a:rPr>
              <a:t>int main() {</a:t>
            </a:r>
            <a:endParaRPr sz="17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accent2"/>
                </a:solidFill>
              </a:rPr>
              <a:t>  int *arreglo, *arreglo2, num, cont;</a:t>
            </a:r>
            <a:endParaRPr sz="17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accent2"/>
                </a:solidFill>
              </a:rPr>
              <a:t>  printf("¿Cuántos elementos tiene el</a:t>
            </a:r>
            <a:endParaRPr sz="1700">
              <a:solidFill>
                <a:schemeClr val="accent2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accent2"/>
                </a:solidFill>
              </a:rPr>
              <a:t>conjunto?\n");</a:t>
            </a:r>
            <a:endParaRPr sz="17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accent2"/>
                </a:solidFill>
              </a:rPr>
              <a:t>  scanf("%d", &amp;num);</a:t>
            </a:r>
            <a:endParaRPr sz="17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700">
                <a:solidFill>
                  <a:schemeClr val="accent2"/>
                </a:solidFill>
              </a:rPr>
              <a:t>  arreglo = </a:t>
            </a:r>
            <a:r>
              <a:rPr b="1" lang="en-US" sz="1700">
                <a:solidFill>
                  <a:schemeClr val="lt2"/>
                </a:solidFill>
              </a:rPr>
              <a:t>(int*)</a:t>
            </a:r>
            <a:r>
              <a:rPr b="1" lang="en-US" sz="1700">
                <a:solidFill>
                  <a:schemeClr val="accent2"/>
                </a:solidFill>
              </a:rPr>
              <a:t>malloc (num*sizeof(int));</a:t>
            </a:r>
            <a:endParaRPr b="1" sz="17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accent2"/>
                </a:solidFill>
              </a:rPr>
              <a:t>  if(arreglo != NULL) {</a:t>
            </a:r>
            <a:endParaRPr sz="17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accent2"/>
                </a:solidFill>
              </a:rPr>
              <a:t>    for(cont=0 ; cont &lt; num ; cont++){</a:t>
            </a:r>
            <a:endParaRPr sz="17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accent2"/>
                </a:solidFill>
              </a:rPr>
              <a:t>      printf("Inserte el elemento %d del</a:t>
            </a:r>
            <a:endParaRPr sz="1700">
              <a:solidFill>
                <a:schemeClr val="accent2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accent2"/>
                </a:solidFill>
              </a:rPr>
              <a:t>conjunto.\n",cont+1);</a:t>
            </a:r>
            <a:endParaRPr sz="17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accent2"/>
                </a:solidFill>
              </a:rPr>
              <a:t>      scanf("%d",(arreglo+cont));</a:t>
            </a:r>
            <a:endParaRPr sz="17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accent2"/>
                </a:solidFill>
              </a:rPr>
              <a:t>    }</a:t>
            </a:r>
            <a:endParaRPr sz="1700">
              <a:solidFill>
                <a:schemeClr val="accent2"/>
              </a:solidFill>
            </a:endParaRPr>
          </a:p>
        </p:txBody>
      </p:sp>
      <p:cxnSp>
        <p:nvCxnSpPr>
          <p:cNvPr id="149" name="Google Shape;149;p24"/>
          <p:cNvCxnSpPr/>
          <p:nvPr/>
        </p:nvCxnSpPr>
        <p:spPr>
          <a:xfrm>
            <a:off x="4260110" y="231444"/>
            <a:ext cx="0" cy="468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4337700" y="314275"/>
            <a:ext cx="4494600" cy="47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</a:rPr>
              <a:t>    printf("Vector insertado:\n\t[");</a:t>
            </a:r>
            <a:endParaRPr sz="15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</a:rPr>
              <a:t>    for (cont=0 ; cont &lt; num ; cont++){</a:t>
            </a:r>
            <a:endParaRPr sz="15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</a:rPr>
              <a:t>      printf("\t%d",*(arreglo+cont)); }</a:t>
            </a:r>
            <a:endParaRPr sz="15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</a:rPr>
              <a:t>    printf("\t]\n");</a:t>
            </a:r>
            <a:endParaRPr sz="15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</a:rPr>
              <a:t>    printf("Aumentando al doble.\n");</a:t>
            </a:r>
            <a:endParaRPr sz="15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</a:rPr>
              <a:t>    num *= 2;</a:t>
            </a:r>
            <a:endParaRPr sz="15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500">
                <a:solidFill>
                  <a:schemeClr val="accent2"/>
                </a:solidFill>
              </a:rPr>
              <a:t>    arreglo2 = (int *)</a:t>
            </a:r>
            <a:r>
              <a:rPr b="1" lang="en-US" sz="1500">
                <a:solidFill>
                  <a:schemeClr val="dk2"/>
                </a:solidFill>
              </a:rPr>
              <a:t>realloc</a:t>
            </a:r>
            <a:r>
              <a:rPr b="1" lang="en-US" sz="1500">
                <a:solidFill>
                  <a:schemeClr val="accent2"/>
                </a:solidFill>
              </a:rPr>
              <a:t>(</a:t>
            </a:r>
            <a:r>
              <a:rPr b="1" lang="en-US" sz="1500">
                <a:solidFill>
                  <a:srgbClr val="274E13"/>
                </a:solidFill>
              </a:rPr>
              <a:t>arreglo</a:t>
            </a:r>
            <a:r>
              <a:rPr b="1" lang="en-US" sz="1500">
                <a:solidFill>
                  <a:schemeClr val="accent2"/>
                </a:solidFill>
              </a:rPr>
              <a:t>,num*sizeof(int));</a:t>
            </a:r>
            <a:endParaRPr b="1" sz="15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</a:rPr>
              <a:t>    if (arreglo2 != NULL) {</a:t>
            </a:r>
            <a:endParaRPr sz="15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</a:rPr>
              <a:t>      for (; cont &lt; num ; cont++){</a:t>
            </a:r>
            <a:endParaRPr sz="15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</a:rPr>
              <a:t>        printf("Inserte el elemento %d:\n", cont + 1);</a:t>
            </a:r>
            <a:endParaRPr sz="15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</a:rPr>
              <a:t>        scanf("%d",(arreglo2+cont)); }</a:t>
            </a:r>
            <a:endParaRPr sz="15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</a:rPr>
              <a:t>      printf("Vector insertado:\n\t[");</a:t>
            </a:r>
            <a:endParaRPr sz="15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</a:rPr>
              <a:t>      for (cont=0 ; cont &lt; num ; cont++){</a:t>
            </a:r>
            <a:endParaRPr sz="15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</a:rPr>
              <a:t>        printf("\t%d",*(arreglo2+cont)); }</a:t>
            </a:r>
            <a:endParaRPr sz="15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</a:rPr>
              <a:t>      printf("\t]\n");</a:t>
            </a:r>
            <a:endParaRPr sz="15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</a:rPr>
              <a:t>    }</a:t>
            </a:r>
            <a:endParaRPr sz="15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</a:rPr>
              <a:t>    </a:t>
            </a:r>
            <a:r>
              <a:rPr b="1" lang="en-US" sz="1500">
                <a:solidFill>
                  <a:schemeClr val="accent2"/>
                </a:solidFill>
              </a:rPr>
              <a:t>free (arreglo);</a:t>
            </a:r>
            <a:endParaRPr b="1" sz="15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</a:rPr>
              <a:t>  }</a:t>
            </a:r>
            <a:endParaRPr sz="15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</a:rPr>
              <a:t>  return 0;</a:t>
            </a:r>
            <a:endParaRPr sz="15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</a:rPr>
              <a:t>}</a:t>
            </a:r>
            <a:endParaRPr sz="15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/>
              <a:t>Definición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accent2"/>
                </a:solidFill>
              </a:rPr>
              <a:t>La </a:t>
            </a:r>
            <a:r>
              <a:rPr b="1" lang="en-US" sz="2400">
                <a:solidFill>
                  <a:schemeClr val="accent2"/>
                </a:solidFill>
              </a:rPr>
              <a:t>memoria dinámica</a:t>
            </a:r>
            <a:r>
              <a:rPr lang="en-US" sz="2400">
                <a:solidFill>
                  <a:schemeClr val="accent2"/>
                </a:solidFill>
              </a:rPr>
              <a:t> se refiere al </a:t>
            </a:r>
            <a:r>
              <a:rPr b="1" lang="en-US" sz="2400">
                <a:solidFill>
                  <a:schemeClr val="accent2"/>
                </a:solidFill>
              </a:rPr>
              <a:t>espacio de almacenamiento</a:t>
            </a:r>
            <a:r>
              <a:rPr lang="en-US" sz="2400">
                <a:solidFill>
                  <a:schemeClr val="accent2"/>
                </a:solidFill>
              </a:rPr>
              <a:t> que se reserva </a:t>
            </a:r>
            <a:r>
              <a:rPr b="1" lang="en-US" sz="2400">
                <a:solidFill>
                  <a:schemeClr val="accent2"/>
                </a:solidFill>
              </a:rPr>
              <a:t>en tiempo de ejecución</a:t>
            </a:r>
            <a:r>
              <a:rPr lang="en-US" sz="2400">
                <a:solidFill>
                  <a:schemeClr val="accent2"/>
                </a:solidFill>
              </a:rPr>
              <a:t>, debido a que su tamaño puede variar durante la ejecución del programa.</a:t>
            </a:r>
            <a:endParaRPr sz="2400">
              <a:solidFill>
                <a:schemeClr val="accent2"/>
              </a:solidFill>
            </a:endParaRPr>
          </a:p>
          <a:p>
            <a:pPr indent="457200" lvl="0" marL="0" rtl="0" algn="just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accent2"/>
                </a:solidFill>
              </a:rPr>
              <a:t>El uso de memoria dinámica es necesario cuando previamente no se conoce el número de datos y/o elementos que se van a manejar.</a:t>
            </a:r>
            <a:endParaRPr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/>
              <a:t>Contexto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39575"/>
            <a:ext cx="6488400" cy="3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accent2"/>
                </a:solidFill>
              </a:rPr>
              <a:t>Dentro de la memoria RAM, la memoria reservada de forma dinámica está alojada en el </a:t>
            </a:r>
            <a:r>
              <a:rPr b="1" i="1" lang="en-US" sz="2000">
                <a:solidFill>
                  <a:schemeClr val="accent2"/>
                </a:solidFill>
              </a:rPr>
              <a:t>heap</a:t>
            </a:r>
            <a:r>
              <a:rPr b="1" lang="en-US" sz="2000">
                <a:solidFill>
                  <a:schemeClr val="accent2"/>
                </a:solidFill>
              </a:rPr>
              <a:t> o almacenamiento libre</a:t>
            </a:r>
            <a:r>
              <a:rPr lang="en-US" sz="2000">
                <a:solidFill>
                  <a:schemeClr val="accent2"/>
                </a:solidFill>
              </a:rPr>
              <a:t> y </a:t>
            </a:r>
            <a:r>
              <a:rPr b="1" lang="en-US" sz="2000">
                <a:solidFill>
                  <a:schemeClr val="accent2"/>
                </a:solidFill>
              </a:rPr>
              <a:t>la memoria estática</a:t>
            </a:r>
            <a:r>
              <a:rPr lang="en-US" sz="2000">
                <a:solidFill>
                  <a:schemeClr val="accent2"/>
                </a:solidFill>
              </a:rPr>
              <a:t> (como los arreglos o las variables primitivas) en el </a:t>
            </a:r>
            <a:r>
              <a:rPr b="1" i="1" lang="en-US" sz="2000">
                <a:solidFill>
                  <a:schemeClr val="accent2"/>
                </a:solidFill>
              </a:rPr>
              <a:t>stack</a:t>
            </a:r>
            <a:r>
              <a:rPr b="1" lang="en-US" sz="2000">
                <a:solidFill>
                  <a:schemeClr val="accent2"/>
                </a:solidFill>
              </a:rPr>
              <a:t> o pila</a:t>
            </a:r>
            <a:r>
              <a:rPr lang="en-US" sz="2000">
                <a:solidFill>
                  <a:schemeClr val="accent2"/>
                </a:solidFill>
              </a:rPr>
              <a:t>.</a:t>
            </a:r>
            <a:endParaRPr sz="2000">
              <a:solidFill>
                <a:schemeClr val="accent2"/>
              </a:solidFill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accent2"/>
              </a:solidFill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accent2"/>
                </a:solidFill>
              </a:rPr>
              <a:t>La pila generalmente es una zona muy limitada. El </a:t>
            </a:r>
            <a:r>
              <a:rPr i="1" lang="en-US" sz="2000">
                <a:solidFill>
                  <a:schemeClr val="accent2"/>
                </a:solidFill>
              </a:rPr>
              <a:t>heap</a:t>
            </a:r>
            <a:r>
              <a:rPr lang="en-US" sz="2000">
                <a:solidFill>
                  <a:schemeClr val="accent2"/>
                </a:solidFill>
              </a:rPr>
              <a:t>, en cambio, en principio podría estar limitado por la cantidad de </a:t>
            </a:r>
            <a:r>
              <a:rPr b="1" lang="en-US" sz="2000">
                <a:solidFill>
                  <a:schemeClr val="accent2"/>
                </a:solidFill>
              </a:rPr>
              <a:t>memoria disponible durante la ejecución del programa</a:t>
            </a:r>
            <a:r>
              <a:rPr lang="en-US" sz="2000">
                <a:solidFill>
                  <a:schemeClr val="accent2"/>
                </a:solidFill>
              </a:rPr>
              <a:t> y el máximo de memoria que el sistema operativo </a:t>
            </a:r>
            <a:r>
              <a:rPr lang="en-US" sz="2000">
                <a:solidFill>
                  <a:schemeClr val="accent2"/>
                </a:solidFill>
              </a:rPr>
              <a:t>permite</a:t>
            </a:r>
            <a:r>
              <a:rPr lang="en-US" sz="2000">
                <a:solidFill>
                  <a:schemeClr val="accent2"/>
                </a:solidFill>
              </a:rPr>
              <a:t> direccionar a un proceso.</a:t>
            </a:r>
            <a:endParaRPr sz="2000">
              <a:solidFill>
                <a:schemeClr val="accent2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accent2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7050" y="152799"/>
            <a:ext cx="1625250" cy="476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/>
              <a:t>Contexto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accent2"/>
                </a:solidFill>
              </a:rPr>
              <a:t>Los apuntadores proporcionan el soporte necesario para la </a:t>
            </a:r>
            <a:r>
              <a:rPr b="1" lang="en-US" sz="2400">
                <a:solidFill>
                  <a:schemeClr val="accent2"/>
                </a:solidFill>
              </a:rPr>
              <a:t>asignación de memoria dinámica</a:t>
            </a:r>
            <a:r>
              <a:rPr lang="en-US" sz="2400">
                <a:solidFill>
                  <a:schemeClr val="accent2"/>
                </a:solidFill>
              </a:rPr>
              <a:t>.</a:t>
            </a:r>
            <a:endParaRPr sz="2400">
              <a:solidFill>
                <a:schemeClr val="accent2"/>
              </a:solidFill>
            </a:endParaRPr>
          </a:p>
          <a:p>
            <a:pPr indent="457200" lvl="0" marL="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accent2"/>
                </a:solidFill>
              </a:rPr>
              <a:t>El lenguaje C permite (</a:t>
            </a:r>
            <a:r>
              <a:rPr i="1" lang="en-US" sz="2400">
                <a:solidFill>
                  <a:schemeClr val="accent2"/>
                </a:solidFill>
              </a:rPr>
              <a:t>stdlib.h</a:t>
            </a:r>
            <a:r>
              <a:rPr lang="en-US" sz="2400">
                <a:solidFill>
                  <a:schemeClr val="accent2"/>
                </a:solidFill>
              </a:rPr>
              <a:t>) el almacenamiento de memoria en tiempo de ejecución a través de </a:t>
            </a:r>
            <a:r>
              <a:rPr b="1" lang="en-US" sz="2400">
                <a:solidFill>
                  <a:schemeClr val="accent2"/>
                </a:solidFill>
              </a:rPr>
              <a:t>tres funciones</a:t>
            </a:r>
            <a:r>
              <a:rPr lang="en-US" sz="2400">
                <a:solidFill>
                  <a:schemeClr val="accent2"/>
                </a:solidFill>
              </a:rPr>
              <a:t>:</a:t>
            </a:r>
            <a:endParaRPr sz="2400">
              <a:solidFill>
                <a:schemeClr val="accent2"/>
              </a:solidFill>
            </a:endParaRPr>
          </a:p>
          <a:p>
            <a:pPr indent="-381000" lvl="0" marL="3657600" rtl="0" algn="just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-"/>
            </a:pPr>
            <a:r>
              <a:rPr b="1" i="1" lang="en-US" sz="2400">
                <a:solidFill>
                  <a:schemeClr val="accent2"/>
                </a:solidFill>
              </a:rPr>
              <a:t>malloc</a:t>
            </a:r>
            <a:endParaRPr b="1" sz="2400">
              <a:solidFill>
                <a:schemeClr val="accent2"/>
              </a:solidFill>
            </a:endParaRPr>
          </a:p>
          <a:p>
            <a:pPr indent="-381000" lvl="0" marL="365760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-"/>
            </a:pPr>
            <a:r>
              <a:rPr b="1" i="1" lang="en-US" sz="2400">
                <a:solidFill>
                  <a:schemeClr val="accent2"/>
                </a:solidFill>
              </a:rPr>
              <a:t>calloc</a:t>
            </a:r>
            <a:endParaRPr b="1" sz="2400">
              <a:solidFill>
                <a:schemeClr val="accent2"/>
              </a:solidFill>
            </a:endParaRPr>
          </a:p>
          <a:p>
            <a:pPr indent="-381000" lvl="0" marL="365760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-"/>
            </a:pPr>
            <a:r>
              <a:rPr b="1" i="1" lang="en-US" sz="2400">
                <a:solidFill>
                  <a:schemeClr val="accent2"/>
                </a:solidFill>
              </a:rPr>
              <a:t>realloc</a:t>
            </a:r>
            <a:r>
              <a:rPr lang="en-US" sz="2400">
                <a:solidFill>
                  <a:schemeClr val="accent2"/>
                </a:solidFill>
              </a:rPr>
              <a:t>.</a:t>
            </a:r>
            <a:endParaRPr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/>
              <a:t>Malloc (</a:t>
            </a:r>
            <a:r>
              <a:rPr i="1" lang="en-US"/>
              <a:t>memory allocation</a:t>
            </a:r>
            <a:r>
              <a:rPr lang="en-US"/>
              <a:t>)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accent2"/>
                </a:solidFill>
              </a:rPr>
              <a:t>Sirve para solicitar un </a:t>
            </a:r>
            <a:r>
              <a:rPr b="1" lang="en-US" sz="2000">
                <a:solidFill>
                  <a:schemeClr val="accent2"/>
                </a:solidFill>
              </a:rPr>
              <a:t>bloque de memoria</a:t>
            </a:r>
            <a:r>
              <a:rPr lang="en-US" sz="2000">
                <a:solidFill>
                  <a:schemeClr val="accent2"/>
                </a:solidFill>
              </a:rPr>
              <a:t> del tamaño suministrado como parámetro. </a:t>
            </a:r>
            <a:r>
              <a:rPr b="1" lang="en-US" sz="2000">
                <a:solidFill>
                  <a:schemeClr val="accent2"/>
                </a:solidFill>
              </a:rPr>
              <a:t>Devuelve</a:t>
            </a:r>
            <a:r>
              <a:rPr lang="en-US" sz="2000">
                <a:solidFill>
                  <a:schemeClr val="accent2"/>
                </a:solidFill>
              </a:rPr>
              <a:t> un </a:t>
            </a:r>
            <a:r>
              <a:rPr b="1" lang="en-US" sz="2000">
                <a:solidFill>
                  <a:schemeClr val="accent2"/>
                </a:solidFill>
              </a:rPr>
              <a:t>apuntador</a:t>
            </a:r>
            <a:r>
              <a:rPr lang="en-US" sz="2000">
                <a:solidFill>
                  <a:schemeClr val="accent2"/>
                </a:solidFill>
              </a:rPr>
              <a:t> a la zona de memoria concedida.</a:t>
            </a:r>
            <a:endParaRPr sz="2000">
              <a:solidFill>
                <a:schemeClr val="accent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A61C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2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lang="en-US" sz="2400">
                <a:solidFill>
                  <a:srgbClr val="351C75"/>
                </a:solidFill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lang="en-US" sz="2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>
                <a:solidFill>
                  <a:srgbClr val="A61C00"/>
                </a:solidFill>
                <a:latin typeface="Courier New"/>
                <a:ea typeface="Courier New"/>
                <a:cs typeface="Courier New"/>
                <a:sym typeface="Courier New"/>
              </a:rPr>
              <a:t>size_t</a:t>
            </a:r>
            <a:r>
              <a:rPr lang="en-US" sz="2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size)</a:t>
            </a:r>
            <a:endParaRPr sz="24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accent2"/>
                </a:solidFill>
              </a:rPr>
              <a:t>La función </a:t>
            </a:r>
            <a:r>
              <a:rPr b="1" lang="en-US" sz="2000">
                <a:solidFill>
                  <a:schemeClr val="accent2"/>
                </a:solidFill>
              </a:rPr>
              <a:t>recibe</a:t>
            </a:r>
            <a:r>
              <a:rPr lang="en-US" sz="2000">
                <a:solidFill>
                  <a:schemeClr val="accent2"/>
                </a:solidFill>
              </a:rPr>
              <a:t> como parámetro el </a:t>
            </a:r>
            <a:r>
              <a:rPr b="1" lang="en-US" sz="2000">
                <a:solidFill>
                  <a:schemeClr val="accent2"/>
                </a:solidFill>
              </a:rPr>
              <a:t>número de bytes (tamaño total)</a:t>
            </a:r>
            <a:r>
              <a:rPr lang="en-US" sz="2000">
                <a:solidFill>
                  <a:schemeClr val="accent2"/>
                </a:solidFill>
              </a:rPr>
              <a:t> que se desean reservar. En caso de que no sea posible reservar el espacio en memoria, se devuelve el </a:t>
            </a:r>
            <a:r>
              <a:rPr b="1" lang="en-US" sz="2000">
                <a:solidFill>
                  <a:schemeClr val="accent2"/>
                </a:solidFill>
              </a:rPr>
              <a:t>valor nulo (</a:t>
            </a:r>
            <a:r>
              <a:rPr b="1" i="1" lang="en-US" sz="2000">
                <a:solidFill>
                  <a:schemeClr val="accent2"/>
                </a:solidFill>
              </a:rPr>
              <a:t>NULL</a:t>
            </a:r>
            <a:r>
              <a:rPr b="1" lang="en-US" sz="2000">
                <a:solidFill>
                  <a:schemeClr val="accent2"/>
                </a:solidFill>
              </a:rPr>
              <a:t>)</a:t>
            </a:r>
            <a:r>
              <a:rPr lang="en-US" sz="2000">
                <a:solidFill>
                  <a:schemeClr val="accent2"/>
                </a:solidFill>
              </a:rPr>
              <a:t>.</a:t>
            </a:r>
            <a:endParaRPr sz="2000">
              <a:solidFill>
                <a:schemeClr val="accent2"/>
              </a:solidFill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accent2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accent2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accent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accent2"/>
                </a:solidFill>
              </a:rPr>
              <a:t>Nota: Un apuntador </a:t>
            </a:r>
            <a:r>
              <a:rPr b="1" lang="en-US" sz="1600">
                <a:solidFill>
                  <a:schemeClr val="accent2"/>
                </a:solidFill>
              </a:rPr>
              <a:t>void*</a:t>
            </a:r>
            <a:r>
              <a:rPr lang="en-US" sz="1600">
                <a:solidFill>
                  <a:schemeClr val="accent2"/>
                </a:solidFill>
              </a:rPr>
              <a:t> puede asignarse a una variable de </a:t>
            </a:r>
            <a:r>
              <a:rPr b="1" lang="en-US" sz="1600">
                <a:solidFill>
                  <a:schemeClr val="accent2"/>
                </a:solidFill>
              </a:rPr>
              <a:t>cualquier tipo de apuntador</a:t>
            </a:r>
            <a:r>
              <a:rPr lang="en-US" sz="1600">
                <a:solidFill>
                  <a:schemeClr val="accent2"/>
                </a:solidFill>
              </a:rPr>
              <a:t>.</a:t>
            </a:r>
            <a:endParaRPr sz="16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/>
              <a:t>Malloc: Ejemplo (asignación)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718000" cy="3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</a:rPr>
              <a:t>#include &lt;stdio.h&gt;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</a:rPr>
              <a:t>#include &lt;stdlib.h&gt;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</a:rPr>
              <a:t>typedef struct{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</a:rPr>
              <a:t>  int identificador;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</a:rPr>
              <a:t>  double serie;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</a:rPr>
              <a:t>} monitor;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</a:rPr>
              <a:t>int main() {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</a:rPr>
              <a:t>  monitor* arreglo = NULL;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2"/>
                </a:solidFill>
              </a:rPr>
              <a:t>  	</a:t>
            </a:r>
            <a:r>
              <a:rPr b="1" lang="en-US" sz="2400">
                <a:solidFill>
                  <a:schemeClr val="accent2"/>
                </a:solidFill>
              </a:rPr>
              <a:t>arreglo =</a:t>
            </a:r>
            <a:r>
              <a:rPr lang="en-US" sz="2400">
                <a:solidFill>
                  <a:schemeClr val="accent2"/>
                </a:solidFill>
              </a:rPr>
              <a:t> </a:t>
            </a:r>
            <a:r>
              <a:rPr b="1" lang="en-US" sz="2400">
                <a:solidFill>
                  <a:schemeClr val="accent2"/>
                </a:solidFill>
              </a:rPr>
              <a:t>(monitor*) malloc(5 * sizeof(monitor) )</a:t>
            </a:r>
            <a:r>
              <a:rPr lang="en-US" sz="2400">
                <a:solidFill>
                  <a:schemeClr val="accent2"/>
                </a:solidFill>
              </a:rPr>
              <a:t>;</a:t>
            </a:r>
            <a:endParaRPr sz="24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</a:rPr>
              <a:t>  return 0;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</a:rPr>
              <a:t>}</a:t>
            </a:r>
            <a:endParaRPr>
              <a:solidFill>
                <a:schemeClr val="accent2"/>
              </a:solidFill>
            </a:endParaRPr>
          </a:p>
        </p:txBody>
      </p:sp>
      <p:cxnSp>
        <p:nvCxnSpPr>
          <p:cNvPr id="92" name="Google Shape;92;p18"/>
          <p:cNvCxnSpPr/>
          <p:nvPr/>
        </p:nvCxnSpPr>
        <p:spPr>
          <a:xfrm flipH="1">
            <a:off x="1860075" y="3538750"/>
            <a:ext cx="1246800" cy="623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Google Shape;93;p18"/>
          <p:cNvSpPr txBox="1"/>
          <p:nvPr/>
        </p:nvSpPr>
        <p:spPr>
          <a:xfrm>
            <a:off x="1835750" y="3013100"/>
            <a:ext cx="17562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Guarda la dirección de memoria reservada</a:t>
            </a:r>
            <a:endParaRPr b="1" sz="1200">
              <a:solidFill>
                <a:srgbClr val="38761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94" name="Google Shape;94;p18"/>
          <p:cNvCxnSpPr>
            <a:stCxn id="95" idx="2"/>
          </p:cNvCxnSpPr>
          <p:nvPr/>
        </p:nvCxnSpPr>
        <p:spPr>
          <a:xfrm flipH="1">
            <a:off x="3252350" y="2572525"/>
            <a:ext cx="541200" cy="15585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8"/>
          <p:cNvSpPr txBox="1"/>
          <p:nvPr/>
        </p:nvSpPr>
        <p:spPr>
          <a:xfrm>
            <a:off x="3761500" y="2743225"/>
            <a:ext cx="17562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Función para reservar memoria dinámica.</a:t>
            </a:r>
            <a:endParaRPr b="1" sz="1200">
              <a:solidFill>
                <a:srgbClr val="38761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97" name="Google Shape;97;p18"/>
          <p:cNvCxnSpPr>
            <a:stCxn id="96" idx="2"/>
          </p:cNvCxnSpPr>
          <p:nvPr/>
        </p:nvCxnSpPr>
        <p:spPr>
          <a:xfrm flipH="1">
            <a:off x="4042000" y="3283825"/>
            <a:ext cx="597600" cy="722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8"/>
          <p:cNvCxnSpPr/>
          <p:nvPr/>
        </p:nvCxnSpPr>
        <p:spPr>
          <a:xfrm rot="10800000">
            <a:off x="4639600" y="3907146"/>
            <a:ext cx="0" cy="2382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8"/>
          <p:cNvCxnSpPr/>
          <p:nvPr/>
        </p:nvCxnSpPr>
        <p:spPr>
          <a:xfrm flipH="1">
            <a:off x="4639700" y="3896600"/>
            <a:ext cx="2685900" cy="105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8"/>
          <p:cNvCxnSpPr/>
          <p:nvPr/>
        </p:nvCxnSpPr>
        <p:spPr>
          <a:xfrm rot="10800000">
            <a:off x="7304800" y="3923950"/>
            <a:ext cx="0" cy="2382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8"/>
          <p:cNvCxnSpPr/>
          <p:nvPr/>
        </p:nvCxnSpPr>
        <p:spPr>
          <a:xfrm flipH="1">
            <a:off x="5846600" y="2348525"/>
            <a:ext cx="541200" cy="15585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8"/>
          <p:cNvSpPr txBox="1"/>
          <p:nvPr/>
        </p:nvSpPr>
        <p:spPr>
          <a:xfrm>
            <a:off x="5373875" y="1978625"/>
            <a:ext cx="21318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Bytes (entero) a reservar.</a:t>
            </a:r>
            <a:endParaRPr b="1" sz="1200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3" name="Google Shape;103;p18"/>
          <p:cNvCxnSpPr>
            <a:stCxn id="104" idx="2"/>
          </p:cNvCxnSpPr>
          <p:nvPr/>
        </p:nvCxnSpPr>
        <p:spPr>
          <a:xfrm flipH="1">
            <a:off x="6629475" y="3290550"/>
            <a:ext cx="697800" cy="803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8"/>
          <p:cNvSpPr txBox="1"/>
          <p:nvPr/>
        </p:nvSpPr>
        <p:spPr>
          <a:xfrm>
            <a:off x="6788775" y="2991750"/>
            <a:ext cx="10770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Tipo de dato</a:t>
            </a:r>
            <a:endParaRPr b="1" sz="1200">
              <a:solidFill>
                <a:srgbClr val="38761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4588652" y="3383150"/>
            <a:ext cx="13887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# de elementos</a:t>
            </a:r>
            <a:endParaRPr b="1" sz="1200">
              <a:solidFill>
                <a:srgbClr val="38761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6" name="Google Shape;106;p18"/>
          <p:cNvCxnSpPr/>
          <p:nvPr/>
        </p:nvCxnSpPr>
        <p:spPr>
          <a:xfrm flipH="1">
            <a:off x="4759000" y="3624550"/>
            <a:ext cx="578400" cy="438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8"/>
          <p:cNvSpPr txBox="1"/>
          <p:nvPr/>
        </p:nvSpPr>
        <p:spPr>
          <a:xfrm>
            <a:off x="2727650" y="1999825"/>
            <a:ext cx="2131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Conversor de tipo de dato (</a:t>
            </a:r>
            <a:r>
              <a:rPr b="1" lang="en-US" sz="11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No es obligatorio describirlo</a:t>
            </a:r>
            <a:r>
              <a:rPr b="1" lang="en-US" sz="1100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).</a:t>
            </a:r>
            <a:endParaRPr b="1" sz="1100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/>
              <a:t>Free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1700" y="1152475"/>
            <a:ext cx="8520600" cy="3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accent2"/>
                </a:solidFill>
              </a:rPr>
              <a:t>Cuando la memoria ya no se utilice o cuando se termine el programa se debe liberar la memoria reservada. La función </a:t>
            </a:r>
            <a:r>
              <a:rPr i="1" lang="en-US" sz="2400">
                <a:solidFill>
                  <a:schemeClr val="accent2"/>
                </a:solidFill>
              </a:rPr>
              <a:t>free</a:t>
            </a:r>
            <a:r>
              <a:rPr lang="en-US" sz="2400">
                <a:solidFill>
                  <a:schemeClr val="accent2"/>
                </a:solidFill>
              </a:rPr>
              <a:t> permite </a:t>
            </a:r>
            <a:r>
              <a:rPr b="1" lang="en-US" sz="2400">
                <a:solidFill>
                  <a:schemeClr val="accent2"/>
                </a:solidFill>
              </a:rPr>
              <a:t>liberar memoria que se reservó</a:t>
            </a:r>
            <a:r>
              <a:rPr lang="en-US" sz="2400">
                <a:solidFill>
                  <a:schemeClr val="accent2"/>
                </a:solidFill>
              </a:rPr>
              <a:t>.</a:t>
            </a:r>
            <a:endParaRPr sz="24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A61C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2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>
                <a:solidFill>
                  <a:srgbClr val="351C75"/>
                </a:solidFill>
                <a:latin typeface="Courier New"/>
                <a:ea typeface="Courier New"/>
                <a:cs typeface="Courier New"/>
                <a:sym typeface="Courier New"/>
              </a:rPr>
              <a:t>free</a:t>
            </a:r>
            <a:r>
              <a:rPr lang="en-US" sz="2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>
                <a:solidFill>
                  <a:srgbClr val="A61C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2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* ptr)</a:t>
            </a:r>
            <a:endParaRPr sz="24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just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accent2"/>
                </a:solidFill>
              </a:rPr>
              <a:t>El parámetro </a:t>
            </a:r>
            <a:r>
              <a:rPr i="1" lang="en-US" sz="2400">
                <a:solidFill>
                  <a:schemeClr val="accent2"/>
                </a:solidFill>
              </a:rPr>
              <a:t>ptr</a:t>
            </a:r>
            <a:r>
              <a:rPr lang="en-US" sz="2400">
                <a:solidFill>
                  <a:schemeClr val="accent2"/>
                </a:solidFill>
              </a:rPr>
              <a:t> es el </a:t>
            </a:r>
            <a:r>
              <a:rPr b="1" lang="en-US" sz="2400">
                <a:solidFill>
                  <a:schemeClr val="accent2"/>
                </a:solidFill>
              </a:rPr>
              <a:t>apuntador al inicio de la memoria</a:t>
            </a:r>
            <a:r>
              <a:rPr lang="en-US" sz="2400">
                <a:solidFill>
                  <a:schemeClr val="accent2"/>
                </a:solidFill>
              </a:rPr>
              <a:t> que se desea liberar. Si el apuntador es nulo la función no hace nada.</a:t>
            </a:r>
            <a:endParaRPr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Ejemplo</a:t>
            </a:r>
            <a:endParaRPr b="0" i="0" sz="28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923875"/>
            <a:ext cx="4375200" cy="4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#include &lt;stdio.h&gt;</a:t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#include &lt;stdlib.h&gt;</a:t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int main() {</a:t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  int *arreglo, num, cont;</a:t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  printf("¿Cuantos elementos tiene</a:t>
            </a:r>
            <a:endParaRPr sz="1800">
              <a:solidFill>
                <a:schemeClr val="accent2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el conjunto?\n");</a:t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  scanf("%d", &amp;num);</a:t>
            </a:r>
            <a:endParaRPr sz="18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</a:rPr>
              <a:t>  arreglo=</a:t>
            </a:r>
            <a:r>
              <a:rPr lang="en-US" sz="1800">
                <a:solidFill>
                  <a:schemeClr val="accent2"/>
                </a:solidFill>
              </a:rPr>
              <a:t> </a:t>
            </a:r>
            <a:r>
              <a:rPr b="1" lang="en-US" sz="1800">
                <a:solidFill>
                  <a:schemeClr val="dk2"/>
                </a:solidFill>
              </a:rPr>
              <a:t>(int*)</a:t>
            </a:r>
            <a:r>
              <a:rPr b="1" lang="en-US" sz="1800">
                <a:solidFill>
                  <a:schemeClr val="accent2"/>
                </a:solidFill>
              </a:rPr>
              <a:t> malloc(num * sizeof(int ))</a:t>
            </a:r>
            <a:r>
              <a:rPr lang="en-US" sz="1800">
                <a:solidFill>
                  <a:schemeClr val="accent2"/>
                </a:solidFill>
              </a:rPr>
              <a:t>;</a:t>
            </a:r>
            <a:endParaRPr sz="18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</a:rPr>
              <a:t>  </a:t>
            </a:r>
            <a:r>
              <a:rPr lang="en-US" sz="1200">
                <a:solidFill>
                  <a:schemeClr val="lt2"/>
                </a:solidFill>
              </a:rPr>
              <a:t>//</a:t>
            </a:r>
            <a:r>
              <a:rPr b="1" lang="en-US" sz="1200">
                <a:solidFill>
                  <a:schemeClr val="lt2"/>
                </a:solidFill>
              </a:rPr>
              <a:t>arreglo =</a:t>
            </a:r>
            <a:r>
              <a:rPr lang="en-US" sz="1200">
                <a:solidFill>
                  <a:schemeClr val="lt2"/>
                </a:solidFill>
              </a:rPr>
              <a:t> </a:t>
            </a:r>
            <a:r>
              <a:rPr b="1" lang="en-US" sz="1200">
                <a:solidFill>
                  <a:srgbClr val="000000"/>
                </a:solidFill>
              </a:rPr>
              <a:t>malloc</a:t>
            </a:r>
            <a:r>
              <a:rPr b="1" lang="en-US" sz="1200">
                <a:solidFill>
                  <a:schemeClr val="lt2"/>
                </a:solidFill>
              </a:rPr>
              <a:t>(num * sizeof( int ))</a:t>
            </a:r>
            <a:r>
              <a:rPr lang="en-US" sz="1200">
                <a:solidFill>
                  <a:schemeClr val="lt2"/>
                </a:solidFill>
              </a:rPr>
              <a:t>;</a:t>
            </a:r>
            <a:endParaRPr sz="12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  if (arreglo != NULL) {</a:t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    printf("Vector reservado:\n\t[");</a:t>
            </a:r>
            <a:endParaRPr sz="1800">
              <a:solidFill>
                <a:schemeClr val="accent2"/>
              </a:solidFill>
            </a:endParaRPr>
          </a:p>
        </p:txBody>
      </p:sp>
      <p:cxnSp>
        <p:nvCxnSpPr>
          <p:cNvPr id="119" name="Google Shape;119;p20"/>
          <p:cNvCxnSpPr/>
          <p:nvPr/>
        </p:nvCxnSpPr>
        <p:spPr>
          <a:xfrm>
            <a:off x="5022110" y="231444"/>
            <a:ext cx="0" cy="468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5244900" y="445025"/>
            <a:ext cx="3587400" cy="29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</a:rPr>
              <a:t>    for( cont=0; cont&lt;num; cont++ ){</a:t>
            </a:r>
            <a:endParaRPr sz="18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</a:rPr>
              <a:t>      printf("\t%d",*(arreglo+cont));</a:t>
            </a:r>
            <a:endParaRPr sz="18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</a:rPr>
              <a:t>    }</a:t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  printf("\t]\n");</a:t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  printf("Se libera el espacio </a:t>
            </a:r>
            <a:endParaRPr sz="1800">
              <a:solidFill>
                <a:schemeClr val="accent2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reservado.\n");</a:t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  </a:t>
            </a:r>
            <a:r>
              <a:rPr b="1" lang="en-US" sz="1800">
                <a:solidFill>
                  <a:schemeClr val="dk2"/>
                </a:solidFill>
              </a:rPr>
              <a:t>free</a:t>
            </a:r>
            <a:r>
              <a:rPr b="1" lang="en-US" sz="1800">
                <a:solidFill>
                  <a:schemeClr val="accent2"/>
                </a:solidFill>
              </a:rPr>
              <a:t>(arreglo)</a:t>
            </a:r>
            <a:r>
              <a:rPr lang="en-US" sz="1800">
                <a:solidFill>
                  <a:schemeClr val="accent2"/>
                </a:solidFill>
              </a:rPr>
              <a:t>;</a:t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  }</a:t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return 0;</a:t>
            </a:r>
            <a:endParaRPr sz="1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}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5244900" y="3883650"/>
            <a:ext cx="3587400" cy="10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Nota: Observar que se puede realizar de una </a:t>
            </a:r>
            <a:r>
              <a:rPr b="1" lang="en-U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manera corta</a:t>
            </a:r>
            <a:r>
              <a:rPr lang="en-U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la ejecución de la función malloc sin especificar el tipo de apuntador (</a:t>
            </a:r>
            <a:r>
              <a:rPr lang="en-U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Tomado de </a:t>
            </a:r>
            <a:r>
              <a:rPr lang="en-U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Deitel).</a:t>
            </a:r>
            <a:endParaRPr sz="1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/>
              <a:t>C</a:t>
            </a:r>
            <a:r>
              <a:rPr lang="en-US"/>
              <a:t>alloc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11700" y="1152475"/>
            <a:ext cx="8520600" cy="3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accent2"/>
                </a:solidFill>
              </a:rPr>
              <a:t>Funciona de manera </a:t>
            </a:r>
            <a:r>
              <a:rPr b="1" lang="en-US" sz="2400">
                <a:solidFill>
                  <a:schemeClr val="accent2"/>
                </a:solidFill>
              </a:rPr>
              <a:t>similar a </a:t>
            </a:r>
            <a:r>
              <a:rPr b="1" i="1" lang="en-US" sz="2400">
                <a:solidFill>
                  <a:schemeClr val="accent2"/>
                </a:solidFill>
              </a:rPr>
              <a:t>malloc</a:t>
            </a:r>
            <a:r>
              <a:rPr lang="en-US" sz="2400">
                <a:solidFill>
                  <a:schemeClr val="accent2"/>
                </a:solidFill>
              </a:rPr>
              <a:t> pero, además de reservar memoria en tiempo real, </a:t>
            </a:r>
            <a:r>
              <a:rPr b="1" lang="en-US" sz="2400">
                <a:solidFill>
                  <a:schemeClr val="accent2"/>
                </a:solidFill>
              </a:rPr>
              <a:t>inicializa</a:t>
            </a:r>
            <a:r>
              <a:rPr lang="en-US" sz="2400">
                <a:solidFill>
                  <a:schemeClr val="accent2"/>
                </a:solidFill>
              </a:rPr>
              <a:t> la memoria reservada </a:t>
            </a:r>
            <a:r>
              <a:rPr b="1" lang="en-US" sz="2400">
                <a:solidFill>
                  <a:schemeClr val="accent2"/>
                </a:solidFill>
              </a:rPr>
              <a:t>con 0</a:t>
            </a:r>
            <a:r>
              <a:rPr lang="en-US" sz="2400">
                <a:solidFill>
                  <a:schemeClr val="accent2"/>
                </a:solidFill>
              </a:rPr>
              <a:t>.</a:t>
            </a:r>
            <a:endParaRPr sz="24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A61C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2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lang="en-US" sz="2400">
                <a:solidFill>
                  <a:srgbClr val="351C75"/>
                </a:solidFill>
                <a:latin typeface="Courier New"/>
                <a:ea typeface="Courier New"/>
                <a:cs typeface="Courier New"/>
                <a:sym typeface="Courier New"/>
              </a:rPr>
              <a:t>calloc</a:t>
            </a:r>
            <a:r>
              <a:rPr lang="en-US" sz="2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>
                <a:solidFill>
                  <a:srgbClr val="A61C00"/>
                </a:solidFill>
                <a:latin typeface="Courier New"/>
                <a:ea typeface="Courier New"/>
                <a:cs typeface="Courier New"/>
                <a:sym typeface="Courier New"/>
              </a:rPr>
              <a:t>size_t</a:t>
            </a:r>
            <a:r>
              <a:rPr lang="en-US" sz="2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nelem, </a:t>
            </a:r>
            <a:r>
              <a:rPr lang="en-US" sz="2400">
                <a:solidFill>
                  <a:srgbClr val="A61C00"/>
                </a:solidFill>
                <a:latin typeface="Courier New"/>
                <a:ea typeface="Courier New"/>
                <a:cs typeface="Courier New"/>
                <a:sym typeface="Courier New"/>
              </a:rPr>
              <a:t>size_t</a:t>
            </a:r>
            <a:r>
              <a:rPr lang="en-US" sz="2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size)</a:t>
            </a:r>
            <a:endParaRPr sz="24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just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accent2"/>
                </a:solidFill>
              </a:rPr>
              <a:t>El parámetro </a:t>
            </a:r>
            <a:r>
              <a:rPr i="1" lang="en-US" sz="2400">
                <a:solidFill>
                  <a:schemeClr val="accent2"/>
                </a:solidFill>
              </a:rPr>
              <a:t>nelem</a:t>
            </a:r>
            <a:r>
              <a:rPr lang="en-US" sz="2400">
                <a:solidFill>
                  <a:schemeClr val="accent2"/>
                </a:solidFill>
              </a:rPr>
              <a:t> indica el </a:t>
            </a:r>
            <a:r>
              <a:rPr b="1" lang="en-US" sz="2400">
                <a:solidFill>
                  <a:schemeClr val="accent2"/>
                </a:solidFill>
              </a:rPr>
              <a:t>número de elementos</a:t>
            </a:r>
            <a:r>
              <a:rPr lang="en-US" sz="2400">
                <a:solidFill>
                  <a:schemeClr val="accent2"/>
                </a:solidFill>
              </a:rPr>
              <a:t> que se van a reservar y </a:t>
            </a:r>
            <a:r>
              <a:rPr i="1" lang="en-US" sz="2400">
                <a:solidFill>
                  <a:schemeClr val="accent2"/>
                </a:solidFill>
              </a:rPr>
              <a:t>size</a:t>
            </a:r>
            <a:r>
              <a:rPr lang="en-US" sz="2400">
                <a:solidFill>
                  <a:schemeClr val="accent2"/>
                </a:solidFill>
              </a:rPr>
              <a:t> indica el </a:t>
            </a:r>
            <a:r>
              <a:rPr b="1" lang="en-US" sz="2400">
                <a:solidFill>
                  <a:schemeClr val="accent2"/>
                </a:solidFill>
              </a:rPr>
              <a:t>tamaño</a:t>
            </a:r>
            <a:r>
              <a:rPr lang="en-US" sz="2400">
                <a:solidFill>
                  <a:schemeClr val="accent2"/>
                </a:solidFill>
              </a:rPr>
              <a:t> de cada elemento.</a:t>
            </a:r>
            <a:endParaRPr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