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00d24114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500d24114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00d24114_1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500d24114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00d24114_1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500d24114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cef442c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3cef442c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00d24114_1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500d24114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00d24114_1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500d24114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00d24114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500d24114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48a3346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548a334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48a3346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548a3346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48a3346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3548a3346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3e4a47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3243e4a47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48a3346b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548a3346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48a3346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3548a3346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48a3346b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3548a3346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48a3346b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548a3346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48a3346b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3548a3346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48a3346b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548a3346b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48a3346b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3548a3346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48a3346b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548a3346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fee2dc09d_2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7fee2dc09d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0e5343d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10e5343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00d24114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3500d2411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00d2411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500d241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00d2411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500d2411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00d2411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500d2411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00d24114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500d2411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00d24114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500d24114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2" name="Google Shape;22;p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23" name="Google Shape;23;p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3" name="Google Shape;33;p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b="0" i="0" lang="en-US" sz="4800" u="none" cap="none" strike="noStrike">
                <a:solidFill>
                  <a:schemeClr val="lt1"/>
                </a:solidFill>
                <a:latin typeface="Montserrat"/>
                <a:ea typeface="Montserrat"/>
                <a:cs typeface="Montserrat"/>
                <a:sym typeface="Montserrat"/>
              </a:rPr>
              <a:t>ESTRUCTURA DE DATOS Y ALGORITMOS I</a:t>
            </a:r>
            <a:endParaRPr b="0" i="0" sz="4800" u="none" cap="none" strike="noStrike">
              <a:solidFill>
                <a:schemeClr val="lt1"/>
              </a:solidFill>
              <a:latin typeface="Montserrat"/>
              <a:ea typeface="Montserrat"/>
              <a:cs typeface="Montserrat"/>
              <a:sym typeface="Montserrat"/>
            </a:endParaRPr>
          </a:p>
        </p:txBody>
      </p:sp>
      <p:sp>
        <p:nvSpPr>
          <p:cNvPr id="60" name="Google Shape;60;p13"/>
          <p:cNvSpPr txBox="1"/>
          <p:nvPr>
            <p:ph idx="1" type="subTitle"/>
          </p:nvPr>
        </p:nvSpPr>
        <p:spPr>
          <a:xfrm>
            <a:off x="349550" y="3182325"/>
            <a:ext cx="8401800" cy="89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400"/>
              <a:buFont typeface="Proxima Nova"/>
              <a:buNone/>
            </a:pPr>
            <a:r>
              <a:rPr lang="en-US"/>
              <a:t>Pilas y Colas</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con elementos</a:t>
            </a:r>
            <a:endParaRPr/>
          </a:p>
        </p:txBody>
      </p:sp>
      <p:sp>
        <p:nvSpPr>
          <p:cNvPr id="120" name="Google Shape;120;p22"/>
          <p:cNvSpPr txBox="1"/>
          <p:nvPr>
            <p:ph idx="1" type="body"/>
          </p:nvPr>
        </p:nvSpPr>
        <p:spPr>
          <a:xfrm>
            <a:off x="311700" y="1152475"/>
            <a:ext cx="4257600" cy="19026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Una pila que contiene elementos (</a:t>
            </a:r>
            <a:r>
              <a:rPr b="1" lang="en-US">
                <a:solidFill>
                  <a:schemeClr val="accent2"/>
                </a:solidFill>
              </a:rPr>
              <a:t>sin</a:t>
            </a:r>
            <a:r>
              <a:rPr lang="en-US">
                <a:solidFill>
                  <a:schemeClr val="accent2"/>
                </a:solidFill>
              </a:rPr>
              <a:t> llegar a su máxima capacidad) representa el </a:t>
            </a:r>
            <a:r>
              <a:rPr b="1" lang="en-US">
                <a:solidFill>
                  <a:schemeClr val="accent2"/>
                </a:solidFill>
              </a:rPr>
              <a:t>caso general</a:t>
            </a:r>
            <a:r>
              <a:rPr lang="en-US">
                <a:solidFill>
                  <a:schemeClr val="accent2"/>
                </a:solidFill>
              </a:rPr>
              <a:t>.</a:t>
            </a:r>
            <a:endParaRPr>
              <a:solidFill>
                <a:schemeClr val="accent2"/>
              </a:solidFill>
            </a:endParaRPr>
          </a:p>
        </p:txBody>
      </p:sp>
      <p:pic>
        <p:nvPicPr>
          <p:cNvPr id="121" name="Google Shape;121;p22"/>
          <p:cNvPicPr preferRelativeResize="0"/>
          <p:nvPr/>
        </p:nvPicPr>
        <p:blipFill>
          <a:blip r:embed="rId3">
            <a:alphaModFix/>
          </a:blip>
          <a:stretch>
            <a:fillRect/>
          </a:stretch>
        </p:blipFill>
        <p:spPr>
          <a:xfrm>
            <a:off x="5226675" y="934225"/>
            <a:ext cx="337701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con elementos</a:t>
            </a:r>
            <a:endParaRPr/>
          </a:p>
        </p:txBody>
      </p:sp>
      <p:sp>
        <p:nvSpPr>
          <p:cNvPr id="127" name="Google Shape;127;p23"/>
          <p:cNvSpPr txBox="1"/>
          <p:nvPr>
            <p:ph idx="1" type="body"/>
          </p:nvPr>
        </p:nvSpPr>
        <p:spPr>
          <a:xfrm>
            <a:off x="99875" y="847675"/>
            <a:ext cx="8926200" cy="975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Se pueden realizar </a:t>
            </a:r>
            <a:r>
              <a:rPr i="1" lang="en-US">
                <a:solidFill>
                  <a:schemeClr val="accent2"/>
                </a:solidFill>
              </a:rPr>
              <a:t>PUSH</a:t>
            </a:r>
            <a:r>
              <a:rPr lang="en-US">
                <a:solidFill>
                  <a:schemeClr val="accent2"/>
                </a:solidFill>
              </a:rPr>
              <a:t>. En tal caso, el tope apuntará al elemento que se insertó y el nuevo elemento apunta al elemento al que apuntaba tope.</a:t>
            </a:r>
            <a:endParaRPr>
              <a:solidFill>
                <a:schemeClr val="accent2"/>
              </a:solidFill>
            </a:endParaRPr>
          </a:p>
        </p:txBody>
      </p:sp>
      <p:pic>
        <p:nvPicPr>
          <p:cNvPr id="128" name="Google Shape;128;p23"/>
          <p:cNvPicPr preferRelativeResize="0"/>
          <p:nvPr/>
        </p:nvPicPr>
        <p:blipFill>
          <a:blip r:embed="rId3">
            <a:alphaModFix/>
          </a:blip>
          <a:stretch>
            <a:fillRect/>
          </a:stretch>
        </p:blipFill>
        <p:spPr>
          <a:xfrm>
            <a:off x="1589375" y="1762850"/>
            <a:ext cx="6089725" cy="32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con elementos</a:t>
            </a:r>
            <a:endParaRPr/>
          </a:p>
        </p:txBody>
      </p:sp>
      <p:sp>
        <p:nvSpPr>
          <p:cNvPr id="134" name="Google Shape;134;p24"/>
          <p:cNvSpPr txBox="1"/>
          <p:nvPr>
            <p:ph idx="1" type="body"/>
          </p:nvPr>
        </p:nvSpPr>
        <p:spPr>
          <a:xfrm>
            <a:off x="99875" y="847675"/>
            <a:ext cx="8926200" cy="975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Es posible realizar </a:t>
            </a:r>
            <a:r>
              <a:rPr i="1" lang="en-US">
                <a:solidFill>
                  <a:schemeClr val="accent2"/>
                </a:solidFill>
              </a:rPr>
              <a:t>POP</a:t>
            </a:r>
            <a:r>
              <a:rPr lang="en-US">
                <a:solidFill>
                  <a:schemeClr val="accent2"/>
                </a:solidFill>
              </a:rPr>
              <a:t>. En tal caso, el nodo al que apunta tope se extrae y ahora tope apunta al elemento al que apuntaba éste (sucesor).</a:t>
            </a:r>
            <a:endParaRPr>
              <a:solidFill>
                <a:schemeClr val="accent2"/>
              </a:solidFill>
            </a:endParaRPr>
          </a:p>
        </p:txBody>
      </p:sp>
      <p:pic>
        <p:nvPicPr>
          <p:cNvPr id="135" name="Google Shape;135;p24"/>
          <p:cNvPicPr preferRelativeResize="0"/>
          <p:nvPr/>
        </p:nvPicPr>
        <p:blipFill>
          <a:blip r:embed="rId3">
            <a:alphaModFix/>
          </a:blip>
          <a:stretch>
            <a:fillRect/>
          </a:stretch>
        </p:blipFill>
        <p:spPr>
          <a:xfrm>
            <a:off x="1563125" y="1746475"/>
            <a:ext cx="6062150" cy="324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5355200" y="1930075"/>
            <a:ext cx="3306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vacía</a:t>
            </a:r>
            <a:endParaRPr sz="2400">
              <a:latin typeface="Proxima Nova"/>
              <a:ea typeface="Proxima Nova"/>
              <a:cs typeface="Proxima Nova"/>
              <a:sym typeface="Proxima Nova"/>
            </a:endParaRPr>
          </a:p>
        </p:txBody>
      </p:sp>
      <p:grpSp>
        <p:nvGrpSpPr>
          <p:cNvPr id="141" name="Google Shape;141;p25"/>
          <p:cNvGrpSpPr/>
          <p:nvPr/>
        </p:nvGrpSpPr>
        <p:grpSpPr>
          <a:xfrm>
            <a:off x="4477850" y="3911950"/>
            <a:ext cx="820200" cy="844250"/>
            <a:chOff x="5239850" y="3911950"/>
            <a:chExt cx="820200" cy="844250"/>
          </a:xfrm>
        </p:grpSpPr>
        <p:sp>
          <p:nvSpPr>
            <p:cNvPr id="142" name="Google Shape;142;p25"/>
            <p:cNvSpPr txBox="1"/>
            <p:nvPr/>
          </p:nvSpPr>
          <p:spPr>
            <a:xfrm>
              <a:off x="5239850" y="39119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43" name="Google Shape;143;p25"/>
            <p:cNvCxnSpPr/>
            <p:nvPr/>
          </p:nvCxnSpPr>
          <p:spPr>
            <a:xfrm>
              <a:off x="5679050" y="4245700"/>
              <a:ext cx="0" cy="307200"/>
            </a:xfrm>
            <a:prstGeom prst="straightConnector1">
              <a:avLst/>
            </a:prstGeom>
            <a:noFill/>
            <a:ln cap="flat" cmpd="sng" w="28575">
              <a:solidFill>
                <a:srgbClr val="1155CC"/>
              </a:solidFill>
              <a:prstDash val="solid"/>
              <a:round/>
              <a:headEnd len="med" w="med" type="none"/>
              <a:tailEnd len="med" w="med" type="triangle"/>
            </a:ln>
          </p:spPr>
        </p:cxnSp>
        <p:grpSp>
          <p:nvGrpSpPr>
            <p:cNvPr id="144" name="Google Shape;144;p25"/>
            <p:cNvGrpSpPr/>
            <p:nvPr/>
          </p:nvGrpSpPr>
          <p:grpSpPr>
            <a:xfrm>
              <a:off x="5453150" y="4612750"/>
              <a:ext cx="451800" cy="143450"/>
              <a:chOff x="3090950" y="4536550"/>
              <a:chExt cx="451800" cy="143450"/>
            </a:xfrm>
          </p:grpSpPr>
          <p:cxnSp>
            <p:nvCxnSpPr>
              <p:cNvPr id="145" name="Google Shape;145;p25"/>
              <p:cNvCxnSpPr/>
              <p:nvPr/>
            </p:nvCxnSpPr>
            <p:spPr>
              <a:xfrm>
                <a:off x="3090950" y="4536550"/>
                <a:ext cx="451800" cy="0"/>
              </a:xfrm>
              <a:prstGeom prst="straightConnector1">
                <a:avLst/>
              </a:prstGeom>
              <a:noFill/>
              <a:ln cap="flat" cmpd="sng" w="28575">
                <a:solidFill>
                  <a:srgbClr val="38761D"/>
                </a:solidFill>
                <a:prstDash val="solid"/>
                <a:round/>
                <a:headEnd len="med" w="med" type="none"/>
                <a:tailEnd len="med" w="med" type="none"/>
              </a:ln>
            </p:spPr>
          </p:cxnSp>
          <p:cxnSp>
            <p:nvCxnSpPr>
              <p:cNvPr id="146" name="Google Shape;146;p25"/>
              <p:cNvCxnSpPr/>
              <p:nvPr/>
            </p:nvCxnSpPr>
            <p:spPr>
              <a:xfrm>
                <a:off x="3179300" y="4608000"/>
                <a:ext cx="275100" cy="0"/>
              </a:xfrm>
              <a:prstGeom prst="straightConnector1">
                <a:avLst/>
              </a:prstGeom>
              <a:noFill/>
              <a:ln cap="flat" cmpd="sng" w="28575">
                <a:solidFill>
                  <a:srgbClr val="38761D"/>
                </a:solidFill>
                <a:prstDash val="solid"/>
                <a:round/>
                <a:headEnd len="med" w="med" type="none"/>
                <a:tailEnd len="med" w="med" type="none"/>
              </a:ln>
            </p:spPr>
          </p:cxnSp>
          <p:cxnSp>
            <p:nvCxnSpPr>
              <p:cNvPr id="147" name="Google Shape;147;p25"/>
              <p:cNvCxnSpPr/>
              <p:nvPr/>
            </p:nvCxnSpPr>
            <p:spPr>
              <a:xfrm>
                <a:off x="3248000" y="4680000"/>
                <a:ext cx="137700" cy="0"/>
              </a:xfrm>
              <a:prstGeom prst="straightConnector1">
                <a:avLst/>
              </a:prstGeom>
              <a:noFill/>
              <a:ln cap="flat" cmpd="sng" w="28575">
                <a:solidFill>
                  <a:srgbClr val="38761D"/>
                </a:solidFill>
                <a:prstDash val="solid"/>
                <a:round/>
                <a:headEnd len="med" w="med" type="none"/>
                <a:tailEnd len="med" w="med" type="none"/>
              </a:ln>
            </p:spPr>
          </p:cxnSp>
        </p:grpSp>
      </p:grpSp>
      <p:sp>
        <p:nvSpPr>
          <p:cNvPr id="148" name="Google Shape;148;p25"/>
          <p:cNvSpPr txBox="1"/>
          <p:nvPr>
            <p:ph type="title"/>
          </p:nvPr>
        </p:nvSpPr>
        <p:spPr>
          <a:xfrm>
            <a:off x="311700" y="445025"/>
            <a:ext cx="4254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Animación</a:t>
            </a:r>
            <a:endParaRPr/>
          </a:p>
        </p:txBody>
      </p:sp>
      <p:cxnSp>
        <p:nvCxnSpPr>
          <p:cNvPr id="149" name="Google Shape;149;p25"/>
          <p:cNvCxnSpPr/>
          <p:nvPr/>
        </p:nvCxnSpPr>
        <p:spPr>
          <a:xfrm>
            <a:off x="3159425" y="1485900"/>
            <a:ext cx="0" cy="2874000"/>
          </a:xfrm>
          <a:prstGeom prst="straightConnector1">
            <a:avLst/>
          </a:prstGeom>
          <a:noFill/>
          <a:ln cap="flat" cmpd="sng" w="28575">
            <a:solidFill>
              <a:srgbClr val="274E13"/>
            </a:solidFill>
            <a:prstDash val="solid"/>
            <a:round/>
            <a:headEnd len="med" w="med" type="none"/>
            <a:tailEnd len="med" w="med" type="none"/>
          </a:ln>
        </p:spPr>
      </p:cxnSp>
      <p:cxnSp>
        <p:nvCxnSpPr>
          <p:cNvPr id="150" name="Google Shape;150;p25"/>
          <p:cNvCxnSpPr/>
          <p:nvPr/>
        </p:nvCxnSpPr>
        <p:spPr>
          <a:xfrm>
            <a:off x="3159425" y="4350850"/>
            <a:ext cx="1289100" cy="0"/>
          </a:xfrm>
          <a:prstGeom prst="straightConnector1">
            <a:avLst/>
          </a:prstGeom>
          <a:noFill/>
          <a:ln cap="flat" cmpd="sng" w="28575">
            <a:solidFill>
              <a:srgbClr val="274E13"/>
            </a:solidFill>
            <a:prstDash val="solid"/>
            <a:round/>
            <a:headEnd len="med" w="med" type="none"/>
            <a:tailEnd len="med" w="med" type="none"/>
          </a:ln>
        </p:spPr>
      </p:cxnSp>
      <p:cxnSp>
        <p:nvCxnSpPr>
          <p:cNvPr id="151" name="Google Shape;151;p25"/>
          <p:cNvCxnSpPr/>
          <p:nvPr/>
        </p:nvCxnSpPr>
        <p:spPr>
          <a:xfrm rot="10800000">
            <a:off x="4458000" y="1481000"/>
            <a:ext cx="0" cy="2883300"/>
          </a:xfrm>
          <a:prstGeom prst="straightConnector1">
            <a:avLst/>
          </a:prstGeom>
          <a:noFill/>
          <a:ln cap="flat" cmpd="sng" w="28575">
            <a:solidFill>
              <a:srgbClr val="274E13"/>
            </a:solidFill>
            <a:prstDash val="solid"/>
            <a:round/>
            <a:headEnd len="med" w="med" type="none"/>
            <a:tailEnd len="med" w="med" type="none"/>
          </a:ln>
        </p:spPr>
      </p:cxnSp>
      <p:sp>
        <p:nvSpPr>
          <p:cNvPr id="152" name="Google Shape;152;p25"/>
          <p:cNvSpPr txBox="1"/>
          <p:nvPr/>
        </p:nvSpPr>
        <p:spPr>
          <a:xfrm>
            <a:off x="237600" y="1929600"/>
            <a:ext cx="2130900" cy="11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Insertando</a:t>
            </a:r>
            <a:endParaRPr sz="2400">
              <a:latin typeface="Proxima Nova"/>
              <a:ea typeface="Proxima Nova"/>
              <a:cs typeface="Proxima Nova"/>
              <a:sym typeface="Proxima Nova"/>
            </a:endParaRPr>
          </a:p>
          <a:p>
            <a:pPr indent="0" lvl="0" marL="0" rtl="0" algn="ctr">
              <a:spcBef>
                <a:spcPts val="0"/>
              </a:spcBef>
              <a:spcAft>
                <a:spcPts val="0"/>
              </a:spcAft>
              <a:buNone/>
            </a:pPr>
            <a:r>
              <a:rPr lang="en-US" sz="2400">
                <a:latin typeface="Proxima Nova"/>
                <a:ea typeface="Proxima Nova"/>
                <a:cs typeface="Proxima Nova"/>
                <a:sym typeface="Proxima Nova"/>
              </a:rPr>
              <a:t>(</a:t>
            </a:r>
            <a:r>
              <a:rPr i="1" lang="en-US" sz="2400">
                <a:latin typeface="Proxima Nova"/>
                <a:ea typeface="Proxima Nova"/>
                <a:cs typeface="Proxima Nova"/>
                <a:sym typeface="Proxima Nova"/>
              </a:rPr>
              <a:t>Push</a:t>
            </a:r>
            <a:r>
              <a:rPr lang="en-US" sz="2400">
                <a:latin typeface="Proxima Nova"/>
                <a:ea typeface="Proxima Nova"/>
                <a:cs typeface="Proxima Nova"/>
                <a:sym typeface="Proxima Nova"/>
              </a:rPr>
              <a:t>)</a:t>
            </a:r>
            <a:endParaRPr sz="2400">
              <a:latin typeface="Proxima Nova"/>
              <a:ea typeface="Proxima Nova"/>
              <a:cs typeface="Proxima Nova"/>
              <a:sym typeface="Proxima Nova"/>
            </a:endParaRPr>
          </a:p>
        </p:txBody>
      </p:sp>
      <p:sp>
        <p:nvSpPr>
          <p:cNvPr id="153" name="Google Shape;153;p25"/>
          <p:cNvSpPr txBox="1"/>
          <p:nvPr/>
        </p:nvSpPr>
        <p:spPr>
          <a:xfrm>
            <a:off x="3273025" y="3775600"/>
            <a:ext cx="1069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25</a:t>
            </a:r>
            <a:endParaRPr sz="1800">
              <a:latin typeface="Proxima Nova"/>
              <a:ea typeface="Proxima Nova"/>
              <a:cs typeface="Proxima Nova"/>
              <a:sym typeface="Proxima Nova"/>
            </a:endParaRPr>
          </a:p>
        </p:txBody>
      </p:sp>
      <p:sp>
        <p:nvSpPr>
          <p:cNvPr id="154" name="Google Shape;154;p25"/>
          <p:cNvSpPr txBox="1"/>
          <p:nvPr/>
        </p:nvSpPr>
        <p:spPr>
          <a:xfrm>
            <a:off x="3273813" y="3200350"/>
            <a:ext cx="1069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123</a:t>
            </a:r>
            <a:endParaRPr sz="1800">
              <a:latin typeface="Proxima Nova"/>
              <a:ea typeface="Proxima Nova"/>
              <a:cs typeface="Proxima Nova"/>
              <a:sym typeface="Proxima Nova"/>
            </a:endParaRPr>
          </a:p>
        </p:txBody>
      </p:sp>
      <p:sp>
        <p:nvSpPr>
          <p:cNvPr id="155" name="Google Shape;155;p25"/>
          <p:cNvSpPr txBox="1"/>
          <p:nvPr/>
        </p:nvSpPr>
        <p:spPr>
          <a:xfrm>
            <a:off x="3273813" y="2625100"/>
            <a:ext cx="1069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-65</a:t>
            </a:r>
            <a:endParaRPr sz="1800">
              <a:latin typeface="Proxima Nova"/>
              <a:ea typeface="Proxima Nova"/>
              <a:cs typeface="Proxima Nova"/>
              <a:sym typeface="Proxima Nova"/>
            </a:endParaRPr>
          </a:p>
        </p:txBody>
      </p:sp>
      <p:sp>
        <p:nvSpPr>
          <p:cNvPr id="156" name="Google Shape;156;p25"/>
          <p:cNvSpPr txBox="1"/>
          <p:nvPr/>
        </p:nvSpPr>
        <p:spPr>
          <a:xfrm>
            <a:off x="3273813" y="2049850"/>
            <a:ext cx="1069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47</a:t>
            </a:r>
            <a:endParaRPr sz="1800">
              <a:latin typeface="Proxima Nova"/>
              <a:ea typeface="Proxima Nova"/>
              <a:cs typeface="Proxima Nova"/>
              <a:sym typeface="Proxima Nova"/>
            </a:endParaRPr>
          </a:p>
        </p:txBody>
      </p:sp>
      <p:sp>
        <p:nvSpPr>
          <p:cNvPr id="157" name="Google Shape;157;p25"/>
          <p:cNvSpPr txBox="1"/>
          <p:nvPr/>
        </p:nvSpPr>
        <p:spPr>
          <a:xfrm>
            <a:off x="3273813" y="1474600"/>
            <a:ext cx="1069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1011</a:t>
            </a:r>
            <a:endParaRPr sz="1800">
              <a:latin typeface="Proxima Nova"/>
              <a:ea typeface="Proxima Nova"/>
              <a:cs typeface="Proxima Nova"/>
              <a:sym typeface="Proxima Nova"/>
            </a:endParaRPr>
          </a:p>
        </p:txBody>
      </p:sp>
      <p:grpSp>
        <p:nvGrpSpPr>
          <p:cNvPr id="158" name="Google Shape;158;p25"/>
          <p:cNvGrpSpPr/>
          <p:nvPr/>
        </p:nvGrpSpPr>
        <p:grpSpPr>
          <a:xfrm>
            <a:off x="3891025" y="4245700"/>
            <a:ext cx="451800" cy="510500"/>
            <a:chOff x="4653025" y="4245700"/>
            <a:chExt cx="451800" cy="510500"/>
          </a:xfrm>
        </p:grpSpPr>
        <p:cxnSp>
          <p:nvCxnSpPr>
            <p:cNvPr id="159" name="Google Shape;159;p25"/>
            <p:cNvCxnSpPr/>
            <p:nvPr/>
          </p:nvCxnSpPr>
          <p:spPr>
            <a:xfrm>
              <a:off x="4878925" y="4245700"/>
              <a:ext cx="0" cy="307200"/>
            </a:xfrm>
            <a:prstGeom prst="straightConnector1">
              <a:avLst/>
            </a:prstGeom>
            <a:noFill/>
            <a:ln cap="flat" cmpd="sng" w="28575">
              <a:solidFill>
                <a:srgbClr val="38761D"/>
              </a:solidFill>
              <a:prstDash val="solid"/>
              <a:round/>
              <a:headEnd len="med" w="med" type="none"/>
              <a:tailEnd len="med" w="med" type="triangle"/>
            </a:ln>
          </p:spPr>
        </p:cxnSp>
        <p:grpSp>
          <p:nvGrpSpPr>
            <p:cNvPr id="160" name="Google Shape;160;p25"/>
            <p:cNvGrpSpPr/>
            <p:nvPr/>
          </p:nvGrpSpPr>
          <p:grpSpPr>
            <a:xfrm>
              <a:off x="4653025" y="4612750"/>
              <a:ext cx="451800" cy="143450"/>
              <a:chOff x="3090950" y="4536550"/>
              <a:chExt cx="451800" cy="143450"/>
            </a:xfrm>
          </p:grpSpPr>
          <p:cxnSp>
            <p:nvCxnSpPr>
              <p:cNvPr id="161" name="Google Shape;161;p25"/>
              <p:cNvCxnSpPr/>
              <p:nvPr/>
            </p:nvCxnSpPr>
            <p:spPr>
              <a:xfrm>
                <a:off x="3090950" y="4536550"/>
                <a:ext cx="451800" cy="0"/>
              </a:xfrm>
              <a:prstGeom prst="straightConnector1">
                <a:avLst/>
              </a:prstGeom>
              <a:noFill/>
              <a:ln cap="flat" cmpd="sng" w="28575">
                <a:solidFill>
                  <a:srgbClr val="38761D"/>
                </a:solidFill>
                <a:prstDash val="solid"/>
                <a:round/>
                <a:headEnd len="med" w="med" type="none"/>
                <a:tailEnd len="med" w="med" type="none"/>
              </a:ln>
            </p:spPr>
          </p:cxnSp>
          <p:cxnSp>
            <p:nvCxnSpPr>
              <p:cNvPr id="162" name="Google Shape;162;p25"/>
              <p:cNvCxnSpPr/>
              <p:nvPr/>
            </p:nvCxnSpPr>
            <p:spPr>
              <a:xfrm>
                <a:off x="3179300" y="4608000"/>
                <a:ext cx="275100" cy="0"/>
              </a:xfrm>
              <a:prstGeom prst="straightConnector1">
                <a:avLst/>
              </a:prstGeom>
              <a:noFill/>
              <a:ln cap="flat" cmpd="sng" w="28575">
                <a:solidFill>
                  <a:srgbClr val="38761D"/>
                </a:solidFill>
                <a:prstDash val="solid"/>
                <a:round/>
                <a:headEnd len="med" w="med" type="none"/>
                <a:tailEnd len="med" w="med" type="none"/>
              </a:ln>
            </p:spPr>
          </p:cxnSp>
          <p:cxnSp>
            <p:nvCxnSpPr>
              <p:cNvPr id="163" name="Google Shape;163;p25"/>
              <p:cNvCxnSpPr/>
              <p:nvPr/>
            </p:nvCxnSpPr>
            <p:spPr>
              <a:xfrm>
                <a:off x="3248000" y="4680000"/>
                <a:ext cx="137700" cy="0"/>
              </a:xfrm>
              <a:prstGeom prst="straightConnector1">
                <a:avLst/>
              </a:prstGeom>
              <a:noFill/>
              <a:ln cap="flat" cmpd="sng" w="28575">
                <a:solidFill>
                  <a:srgbClr val="38761D"/>
                </a:solidFill>
                <a:prstDash val="solid"/>
                <a:round/>
                <a:headEnd len="med" w="med" type="none"/>
                <a:tailEnd len="med" w="med" type="none"/>
              </a:ln>
            </p:spPr>
          </p:cxnSp>
        </p:grpSp>
      </p:grpSp>
      <p:cxnSp>
        <p:nvCxnSpPr>
          <p:cNvPr id="164" name="Google Shape;164;p25"/>
          <p:cNvCxnSpPr/>
          <p:nvPr/>
        </p:nvCxnSpPr>
        <p:spPr>
          <a:xfrm>
            <a:off x="4125100" y="3670450"/>
            <a:ext cx="0" cy="307200"/>
          </a:xfrm>
          <a:prstGeom prst="straightConnector1">
            <a:avLst/>
          </a:prstGeom>
          <a:noFill/>
          <a:ln cap="flat" cmpd="sng" w="28575">
            <a:solidFill>
              <a:srgbClr val="38761D"/>
            </a:solidFill>
            <a:prstDash val="solid"/>
            <a:round/>
            <a:headEnd len="med" w="med" type="none"/>
            <a:tailEnd len="med" w="med" type="triangle"/>
          </a:ln>
        </p:spPr>
      </p:cxnSp>
      <p:cxnSp>
        <p:nvCxnSpPr>
          <p:cNvPr id="165" name="Google Shape;165;p25"/>
          <p:cNvCxnSpPr/>
          <p:nvPr/>
        </p:nvCxnSpPr>
        <p:spPr>
          <a:xfrm>
            <a:off x="4116925" y="3095200"/>
            <a:ext cx="0" cy="307200"/>
          </a:xfrm>
          <a:prstGeom prst="straightConnector1">
            <a:avLst/>
          </a:prstGeom>
          <a:noFill/>
          <a:ln cap="flat" cmpd="sng" w="28575">
            <a:solidFill>
              <a:srgbClr val="38761D"/>
            </a:solidFill>
            <a:prstDash val="solid"/>
            <a:round/>
            <a:headEnd len="med" w="med" type="none"/>
            <a:tailEnd len="med" w="med" type="triangle"/>
          </a:ln>
        </p:spPr>
      </p:cxnSp>
      <p:cxnSp>
        <p:nvCxnSpPr>
          <p:cNvPr id="166" name="Google Shape;166;p25"/>
          <p:cNvCxnSpPr/>
          <p:nvPr/>
        </p:nvCxnSpPr>
        <p:spPr>
          <a:xfrm>
            <a:off x="4129188" y="2519950"/>
            <a:ext cx="0" cy="307200"/>
          </a:xfrm>
          <a:prstGeom prst="straightConnector1">
            <a:avLst/>
          </a:prstGeom>
          <a:noFill/>
          <a:ln cap="flat" cmpd="sng" w="28575">
            <a:solidFill>
              <a:srgbClr val="38761D"/>
            </a:solidFill>
            <a:prstDash val="solid"/>
            <a:round/>
            <a:headEnd len="med" w="med" type="none"/>
            <a:tailEnd len="med" w="med" type="triangle"/>
          </a:ln>
        </p:spPr>
      </p:cxnSp>
      <p:cxnSp>
        <p:nvCxnSpPr>
          <p:cNvPr id="167" name="Google Shape;167;p25"/>
          <p:cNvCxnSpPr/>
          <p:nvPr/>
        </p:nvCxnSpPr>
        <p:spPr>
          <a:xfrm>
            <a:off x="4121013" y="1944700"/>
            <a:ext cx="0" cy="307200"/>
          </a:xfrm>
          <a:prstGeom prst="straightConnector1">
            <a:avLst/>
          </a:prstGeom>
          <a:noFill/>
          <a:ln cap="flat" cmpd="sng" w="28575">
            <a:solidFill>
              <a:srgbClr val="38761D"/>
            </a:solidFill>
            <a:prstDash val="solid"/>
            <a:round/>
            <a:headEnd len="med" w="med" type="none"/>
            <a:tailEnd len="med" w="med" type="triangle"/>
          </a:ln>
        </p:spPr>
      </p:cxnSp>
      <p:sp>
        <p:nvSpPr>
          <p:cNvPr id="168" name="Google Shape;168;p25"/>
          <p:cNvSpPr txBox="1"/>
          <p:nvPr/>
        </p:nvSpPr>
        <p:spPr>
          <a:xfrm>
            <a:off x="313250" y="1392750"/>
            <a:ext cx="186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u="sng">
                <a:latin typeface="Proxima Nova"/>
                <a:ea typeface="Proxima Nova"/>
                <a:cs typeface="Proxima Nova"/>
                <a:sym typeface="Proxima Nova"/>
              </a:rPr>
              <a:t>Operación:</a:t>
            </a:r>
            <a:endParaRPr sz="2400" u="sng">
              <a:latin typeface="Proxima Nova"/>
              <a:ea typeface="Proxima Nova"/>
              <a:cs typeface="Proxima Nova"/>
              <a:sym typeface="Proxima Nova"/>
            </a:endParaRPr>
          </a:p>
        </p:txBody>
      </p:sp>
      <p:sp>
        <p:nvSpPr>
          <p:cNvPr id="169" name="Google Shape;169;p25"/>
          <p:cNvSpPr txBox="1"/>
          <p:nvPr/>
        </p:nvSpPr>
        <p:spPr>
          <a:xfrm>
            <a:off x="5355350" y="1392750"/>
            <a:ext cx="3306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u="sng">
                <a:latin typeface="Proxima Nova"/>
                <a:ea typeface="Proxima Nova"/>
                <a:cs typeface="Proxima Nova"/>
                <a:sym typeface="Proxima Nova"/>
              </a:rPr>
              <a:t>Caso</a:t>
            </a:r>
            <a:r>
              <a:rPr lang="en-US" sz="2400" u="sng">
                <a:latin typeface="Proxima Nova"/>
                <a:ea typeface="Proxima Nova"/>
                <a:cs typeface="Proxima Nova"/>
                <a:sym typeface="Proxima Nova"/>
              </a:rPr>
              <a:t>:</a:t>
            </a:r>
            <a:endParaRPr sz="2400" u="sng">
              <a:latin typeface="Proxima Nova"/>
              <a:ea typeface="Proxima Nova"/>
              <a:cs typeface="Proxima Nova"/>
              <a:sym typeface="Proxima Nova"/>
            </a:endParaRPr>
          </a:p>
        </p:txBody>
      </p:sp>
      <p:grpSp>
        <p:nvGrpSpPr>
          <p:cNvPr id="170" name="Google Shape;170;p25"/>
          <p:cNvGrpSpPr/>
          <p:nvPr/>
        </p:nvGrpSpPr>
        <p:grpSpPr>
          <a:xfrm>
            <a:off x="4268300" y="3829300"/>
            <a:ext cx="1086900" cy="362700"/>
            <a:chOff x="7294075" y="3977650"/>
            <a:chExt cx="1086900" cy="362700"/>
          </a:xfrm>
        </p:grpSpPr>
        <p:sp>
          <p:nvSpPr>
            <p:cNvPr id="171" name="Google Shape;171;p25"/>
            <p:cNvSpPr txBox="1"/>
            <p:nvPr/>
          </p:nvSpPr>
          <p:spPr>
            <a:xfrm>
              <a:off x="7560775" y="39776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72" name="Google Shape;172;p25"/>
            <p:cNvCxnSpPr/>
            <p:nvPr/>
          </p:nvCxnSpPr>
          <p:spPr>
            <a:xfrm rot="10800000">
              <a:off x="7294075" y="4176000"/>
              <a:ext cx="389400" cy="0"/>
            </a:xfrm>
            <a:prstGeom prst="straightConnector1">
              <a:avLst/>
            </a:prstGeom>
            <a:noFill/>
            <a:ln cap="flat" cmpd="sng" w="28575">
              <a:solidFill>
                <a:srgbClr val="1155CC"/>
              </a:solidFill>
              <a:prstDash val="solid"/>
              <a:round/>
              <a:headEnd len="med" w="med" type="none"/>
              <a:tailEnd len="med" w="med" type="triangle"/>
            </a:ln>
          </p:spPr>
        </p:cxnSp>
      </p:grpSp>
      <p:grpSp>
        <p:nvGrpSpPr>
          <p:cNvPr id="173" name="Google Shape;173;p25"/>
          <p:cNvGrpSpPr/>
          <p:nvPr/>
        </p:nvGrpSpPr>
        <p:grpSpPr>
          <a:xfrm>
            <a:off x="4268300" y="1528300"/>
            <a:ext cx="1086900" cy="362700"/>
            <a:chOff x="7294075" y="3977650"/>
            <a:chExt cx="1086900" cy="362700"/>
          </a:xfrm>
        </p:grpSpPr>
        <p:sp>
          <p:nvSpPr>
            <p:cNvPr id="174" name="Google Shape;174;p25"/>
            <p:cNvSpPr txBox="1"/>
            <p:nvPr/>
          </p:nvSpPr>
          <p:spPr>
            <a:xfrm>
              <a:off x="7560775" y="39776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75" name="Google Shape;175;p25"/>
            <p:cNvCxnSpPr/>
            <p:nvPr/>
          </p:nvCxnSpPr>
          <p:spPr>
            <a:xfrm rot="10800000">
              <a:off x="7294075" y="4176000"/>
              <a:ext cx="389400" cy="0"/>
            </a:xfrm>
            <a:prstGeom prst="straightConnector1">
              <a:avLst/>
            </a:prstGeom>
            <a:noFill/>
            <a:ln cap="flat" cmpd="sng" w="28575">
              <a:solidFill>
                <a:srgbClr val="1155CC"/>
              </a:solidFill>
              <a:prstDash val="solid"/>
              <a:round/>
              <a:headEnd len="med" w="med" type="none"/>
              <a:tailEnd len="med" w="med" type="triangle"/>
            </a:ln>
          </p:spPr>
        </p:cxnSp>
      </p:grpSp>
      <p:grpSp>
        <p:nvGrpSpPr>
          <p:cNvPr id="176" name="Google Shape;176;p25"/>
          <p:cNvGrpSpPr/>
          <p:nvPr/>
        </p:nvGrpSpPr>
        <p:grpSpPr>
          <a:xfrm>
            <a:off x="4268300" y="3254050"/>
            <a:ext cx="1086900" cy="362700"/>
            <a:chOff x="7294075" y="3977650"/>
            <a:chExt cx="1086900" cy="362700"/>
          </a:xfrm>
        </p:grpSpPr>
        <p:sp>
          <p:nvSpPr>
            <p:cNvPr id="177" name="Google Shape;177;p25"/>
            <p:cNvSpPr txBox="1"/>
            <p:nvPr/>
          </p:nvSpPr>
          <p:spPr>
            <a:xfrm>
              <a:off x="7560775" y="39776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78" name="Google Shape;178;p25"/>
            <p:cNvCxnSpPr/>
            <p:nvPr/>
          </p:nvCxnSpPr>
          <p:spPr>
            <a:xfrm rot="10800000">
              <a:off x="7294075" y="4176000"/>
              <a:ext cx="389400" cy="0"/>
            </a:xfrm>
            <a:prstGeom prst="straightConnector1">
              <a:avLst/>
            </a:prstGeom>
            <a:noFill/>
            <a:ln cap="flat" cmpd="sng" w="28575">
              <a:solidFill>
                <a:srgbClr val="1155CC"/>
              </a:solidFill>
              <a:prstDash val="solid"/>
              <a:round/>
              <a:headEnd len="med" w="med" type="none"/>
              <a:tailEnd len="med" w="med" type="triangle"/>
            </a:ln>
          </p:spPr>
        </p:cxnSp>
      </p:grpSp>
      <p:grpSp>
        <p:nvGrpSpPr>
          <p:cNvPr id="179" name="Google Shape;179;p25"/>
          <p:cNvGrpSpPr/>
          <p:nvPr/>
        </p:nvGrpSpPr>
        <p:grpSpPr>
          <a:xfrm>
            <a:off x="4268300" y="2678800"/>
            <a:ext cx="1086900" cy="362700"/>
            <a:chOff x="7294075" y="3977650"/>
            <a:chExt cx="1086900" cy="362700"/>
          </a:xfrm>
        </p:grpSpPr>
        <p:sp>
          <p:nvSpPr>
            <p:cNvPr id="180" name="Google Shape;180;p25"/>
            <p:cNvSpPr txBox="1"/>
            <p:nvPr/>
          </p:nvSpPr>
          <p:spPr>
            <a:xfrm>
              <a:off x="7560775" y="39776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81" name="Google Shape;181;p25"/>
            <p:cNvCxnSpPr/>
            <p:nvPr/>
          </p:nvCxnSpPr>
          <p:spPr>
            <a:xfrm rot="10800000">
              <a:off x="7294075" y="4176000"/>
              <a:ext cx="389400" cy="0"/>
            </a:xfrm>
            <a:prstGeom prst="straightConnector1">
              <a:avLst/>
            </a:prstGeom>
            <a:noFill/>
            <a:ln cap="flat" cmpd="sng" w="28575">
              <a:solidFill>
                <a:srgbClr val="1155CC"/>
              </a:solidFill>
              <a:prstDash val="solid"/>
              <a:round/>
              <a:headEnd len="med" w="med" type="none"/>
              <a:tailEnd len="med" w="med" type="triangle"/>
            </a:ln>
          </p:spPr>
        </p:cxnSp>
      </p:grpSp>
      <p:grpSp>
        <p:nvGrpSpPr>
          <p:cNvPr id="182" name="Google Shape;182;p25"/>
          <p:cNvGrpSpPr/>
          <p:nvPr/>
        </p:nvGrpSpPr>
        <p:grpSpPr>
          <a:xfrm>
            <a:off x="4268300" y="2103550"/>
            <a:ext cx="1086900" cy="362700"/>
            <a:chOff x="7294075" y="3977650"/>
            <a:chExt cx="1086900" cy="362700"/>
          </a:xfrm>
        </p:grpSpPr>
        <p:sp>
          <p:nvSpPr>
            <p:cNvPr id="183" name="Google Shape;183;p25"/>
            <p:cNvSpPr txBox="1"/>
            <p:nvPr/>
          </p:nvSpPr>
          <p:spPr>
            <a:xfrm>
              <a:off x="7560775" y="3977650"/>
              <a:ext cx="820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Tope</a:t>
              </a:r>
              <a:endParaRPr>
                <a:latin typeface="Montserrat"/>
                <a:ea typeface="Montserrat"/>
                <a:cs typeface="Montserrat"/>
                <a:sym typeface="Montserrat"/>
              </a:endParaRPr>
            </a:p>
          </p:txBody>
        </p:sp>
        <p:cxnSp>
          <p:nvCxnSpPr>
            <p:cNvPr id="184" name="Google Shape;184;p25"/>
            <p:cNvCxnSpPr/>
            <p:nvPr/>
          </p:nvCxnSpPr>
          <p:spPr>
            <a:xfrm rot="10800000">
              <a:off x="7294075" y="4176000"/>
              <a:ext cx="389400" cy="0"/>
            </a:xfrm>
            <a:prstGeom prst="straightConnector1">
              <a:avLst/>
            </a:prstGeom>
            <a:noFill/>
            <a:ln cap="flat" cmpd="sng" w="28575">
              <a:solidFill>
                <a:srgbClr val="1155CC"/>
              </a:solidFill>
              <a:prstDash val="solid"/>
              <a:round/>
              <a:headEnd len="med" w="med" type="none"/>
              <a:tailEnd len="med" w="med" type="triangle"/>
            </a:ln>
          </p:spPr>
        </p:cxnSp>
      </p:grpSp>
      <p:sp>
        <p:nvSpPr>
          <p:cNvPr id="185" name="Google Shape;185;p25"/>
          <p:cNvSpPr txBox="1"/>
          <p:nvPr/>
        </p:nvSpPr>
        <p:spPr>
          <a:xfrm>
            <a:off x="237050" y="1929600"/>
            <a:ext cx="2130900" cy="11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Eliminando (</a:t>
            </a:r>
            <a:r>
              <a:rPr i="1" lang="en-US" sz="2400">
                <a:latin typeface="Proxima Nova"/>
                <a:ea typeface="Proxima Nova"/>
                <a:cs typeface="Proxima Nova"/>
                <a:sym typeface="Proxima Nova"/>
              </a:rPr>
              <a:t>Pop</a:t>
            </a:r>
            <a:r>
              <a:rPr lang="en-US" sz="2400">
                <a:latin typeface="Proxima Nova"/>
                <a:ea typeface="Proxima Nova"/>
                <a:cs typeface="Proxima Nova"/>
                <a:sym typeface="Proxima Nova"/>
              </a:rPr>
              <a:t>)</a:t>
            </a:r>
            <a:endParaRPr sz="2400">
              <a:latin typeface="Proxima Nova"/>
              <a:ea typeface="Proxima Nova"/>
              <a:cs typeface="Proxima Nova"/>
              <a:sym typeface="Proxima Nova"/>
            </a:endParaRPr>
          </a:p>
        </p:txBody>
      </p:sp>
      <p:sp>
        <p:nvSpPr>
          <p:cNvPr id="186" name="Google Shape;186;p25"/>
          <p:cNvSpPr txBox="1"/>
          <p:nvPr/>
        </p:nvSpPr>
        <p:spPr>
          <a:xfrm>
            <a:off x="237050" y="3200350"/>
            <a:ext cx="2130900" cy="11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Proxima Nova"/>
                <a:ea typeface="Proxima Nova"/>
                <a:cs typeface="Proxima Nova"/>
                <a:sym typeface="Proxima Nova"/>
              </a:rPr>
              <a:t>No se puede eliminar en este momento</a:t>
            </a:r>
            <a:endParaRPr sz="2400">
              <a:solidFill>
                <a:srgbClr val="FF0000"/>
              </a:solidFill>
              <a:latin typeface="Proxima Nova"/>
              <a:ea typeface="Proxima Nova"/>
              <a:cs typeface="Proxima Nova"/>
              <a:sym typeface="Proxima Nova"/>
            </a:endParaRPr>
          </a:p>
        </p:txBody>
      </p:sp>
      <p:sp>
        <p:nvSpPr>
          <p:cNvPr id="187" name="Google Shape;187;p25"/>
          <p:cNvSpPr txBox="1"/>
          <p:nvPr/>
        </p:nvSpPr>
        <p:spPr>
          <a:xfrm>
            <a:off x="5355200" y="1929600"/>
            <a:ext cx="3306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c/elementos</a:t>
            </a:r>
            <a:endParaRPr sz="2400">
              <a:latin typeface="Proxima Nova"/>
              <a:ea typeface="Proxima Nova"/>
              <a:cs typeface="Proxima Nova"/>
              <a:sym typeface="Proxima Nova"/>
            </a:endParaRPr>
          </a:p>
        </p:txBody>
      </p:sp>
      <p:sp>
        <p:nvSpPr>
          <p:cNvPr id="188" name="Google Shape;188;p25"/>
          <p:cNvSpPr txBox="1"/>
          <p:nvPr/>
        </p:nvSpPr>
        <p:spPr>
          <a:xfrm>
            <a:off x="5356800" y="1929600"/>
            <a:ext cx="3306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llena</a:t>
            </a:r>
            <a:endParaRPr sz="2400">
              <a:latin typeface="Proxima Nova"/>
              <a:ea typeface="Proxima Nova"/>
              <a:cs typeface="Proxima Nova"/>
              <a:sym typeface="Proxima Nova"/>
            </a:endParaRPr>
          </a:p>
        </p:txBody>
      </p:sp>
      <p:sp>
        <p:nvSpPr>
          <p:cNvPr id="189" name="Google Shape;189;p25"/>
          <p:cNvSpPr txBox="1"/>
          <p:nvPr/>
        </p:nvSpPr>
        <p:spPr>
          <a:xfrm>
            <a:off x="237600" y="3200400"/>
            <a:ext cx="2130900" cy="11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0000"/>
                </a:solidFill>
                <a:latin typeface="Proxima Nova"/>
                <a:ea typeface="Proxima Nova"/>
                <a:cs typeface="Proxima Nova"/>
                <a:sym typeface="Proxima Nova"/>
              </a:rPr>
              <a:t>No se puede insertar en este momento</a:t>
            </a:r>
            <a:endParaRPr sz="24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xit" presetID="10" presetSubtype="0">
                                  <p:stCondLst>
                                    <p:cond delay="0"/>
                                  </p:stCondLst>
                                  <p:childTnLst>
                                    <p:animEffect filter="fade" transition="out">
                                      <p:cBhvr>
                                        <p:cTn dur="500"/>
                                        <p:tgtEl>
                                          <p:spTgt spid="185"/>
                                        </p:tgtEl>
                                      </p:cBhvr>
                                    </p:animEffect>
                                    <p:set>
                                      <p:cBhvr>
                                        <p:cTn dur="1" fill="hold">
                                          <p:stCondLst>
                                            <p:cond delay="50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0"/>
                                        </p:tgtEl>
                                      </p:cBhvr>
                                    </p:animEffect>
                                    <p:set>
                                      <p:cBhvr>
                                        <p:cTn dur="1" fill="hold">
                                          <p:stCondLst>
                                            <p:cond delay="500"/>
                                          </p:stCondLst>
                                        </p:cTn>
                                        <p:tgtEl>
                                          <p:spTgt spid="1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250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1500"/>
                                        <p:tgtEl>
                                          <p:spTgt spid="141"/>
                                        </p:tgtEl>
                                      </p:cBhvr>
                                    </p:animEffect>
                                    <p:set>
                                      <p:cBhvr>
                                        <p:cTn dur="1" fill="hold">
                                          <p:stCondLst>
                                            <p:cond delay="1500"/>
                                          </p:stCondLst>
                                        </p:cTn>
                                        <p:tgtEl>
                                          <p:spTgt spid="141"/>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2500"/>
                                        <p:tgtEl>
                                          <p:spTgt spid="154"/>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2500"/>
                                        <p:tgtEl>
                                          <p:spTgt spid="170"/>
                                        </p:tgtEl>
                                      </p:cBhvr>
                                    </p:animEffect>
                                    <p:set>
                                      <p:cBhvr>
                                        <p:cTn dur="1" fill="hold">
                                          <p:stCondLst>
                                            <p:cond delay="2500"/>
                                          </p:stCondLst>
                                        </p:cTn>
                                        <p:tgtEl>
                                          <p:spTgt spid="170"/>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2500"/>
                                        <p:tgtEl>
                                          <p:spTgt spid="155"/>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2500"/>
                                        <p:tgtEl>
                                          <p:spTgt spid="176"/>
                                        </p:tgtEl>
                                      </p:cBhvr>
                                    </p:animEffect>
                                    <p:set>
                                      <p:cBhvr>
                                        <p:cTn dur="1" fill="hold">
                                          <p:stCondLst>
                                            <p:cond delay="2500"/>
                                          </p:stCondLst>
                                        </p:cTn>
                                        <p:tgtEl>
                                          <p:spTgt spid="176"/>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2500"/>
                                        <p:tgtEl>
                                          <p:spTgt spid="156"/>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2500"/>
                                        <p:tgtEl>
                                          <p:spTgt spid="179"/>
                                        </p:tgtEl>
                                      </p:cBhvr>
                                    </p:animEffect>
                                    <p:set>
                                      <p:cBhvr>
                                        <p:cTn dur="1" fill="hold">
                                          <p:stCondLst>
                                            <p:cond delay="2500"/>
                                          </p:stCondLst>
                                        </p:cTn>
                                        <p:tgtEl>
                                          <p:spTgt spid="179"/>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2500"/>
                                        <p:tgtEl>
                                          <p:spTgt spid="157"/>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2500"/>
                                        <p:tgtEl>
                                          <p:spTgt spid="182"/>
                                        </p:tgtEl>
                                      </p:cBhvr>
                                    </p:animEffect>
                                    <p:set>
                                      <p:cBhvr>
                                        <p:cTn dur="1" fill="hold">
                                          <p:stCondLst>
                                            <p:cond delay="2500"/>
                                          </p:stCondLst>
                                        </p:cTn>
                                        <p:tgtEl>
                                          <p:spTgt spid="182"/>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600"/>
                                        <p:tgtEl>
                                          <p:spTgt spid="187"/>
                                        </p:tgtEl>
                                      </p:cBhvr>
                                    </p:animEffect>
                                  </p:childTnLst>
                                </p:cTn>
                              </p:par>
                              <p:par>
                                <p:cTn fill="hold" nodeType="withEffect" presetClass="exit" presetID="10" presetSubtype="0">
                                  <p:stCondLst>
                                    <p:cond delay="0"/>
                                  </p:stCondLst>
                                  <p:childTnLst>
                                    <p:animEffect filter="fade" transition="out">
                                      <p:cBhvr>
                                        <p:cTn dur="500"/>
                                        <p:tgtEl>
                                          <p:spTgt spid="189"/>
                                        </p:tgtEl>
                                      </p:cBhvr>
                                    </p:animEffect>
                                    <p:set>
                                      <p:cBhvr>
                                        <p:cTn dur="1" fill="hold">
                                          <p:stCondLst>
                                            <p:cond delay="5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xit" presetID="2" presetSubtype="1">
                                  <p:stCondLst>
                                    <p:cond delay="0"/>
                                  </p:stCondLst>
                                  <p:childTnLst>
                                    <p:anim calcmode="lin" valueType="num">
                                      <p:cBhvr additive="base">
                                        <p:cTn dur="2500"/>
                                        <p:tgtEl>
                                          <p:spTgt spid="157"/>
                                        </p:tgtEl>
                                        <p:attrNameLst>
                                          <p:attrName>ppt_y</p:attrName>
                                        </p:attrNameLst>
                                      </p:cBhvr>
                                      <p:tavLst>
                                        <p:tav fmla="" tm="0">
                                          <p:val>
                                            <p:strVal val="#ppt_y"/>
                                          </p:val>
                                        </p:tav>
                                        <p:tav fmla="" tm="100000">
                                          <p:val>
                                            <p:strVal val="#ppt_y-1"/>
                                          </p:val>
                                        </p:tav>
                                      </p:tavLst>
                                    </p:anim>
                                    <p:set>
                                      <p:cBhvr>
                                        <p:cTn dur="1" fill="hold">
                                          <p:stCondLst>
                                            <p:cond delay="250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3"/>
                                        </p:tgtEl>
                                      </p:cBhvr>
                                    </p:animEffect>
                                    <p:set>
                                      <p:cBhvr>
                                        <p:cTn dur="1" fill="hold">
                                          <p:stCondLst>
                                            <p:cond delay="5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7"/>
                                        </p:tgtEl>
                                      </p:cBhvr>
                                    </p:animEffect>
                                    <p:set>
                                      <p:cBhvr>
                                        <p:cTn dur="1" fill="hold">
                                          <p:stCondLst>
                                            <p:cond delay="50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500"/>
                                        <p:tgtEl>
                                          <p:spTgt spid="156"/>
                                        </p:tgtEl>
                                        <p:attrNameLst>
                                          <p:attrName>ppt_y</p:attrName>
                                        </p:attrNameLst>
                                      </p:cBhvr>
                                      <p:tavLst>
                                        <p:tav fmla="" tm="0">
                                          <p:val>
                                            <p:strVal val="#ppt_y"/>
                                          </p:val>
                                        </p:tav>
                                        <p:tav fmla="" tm="100000">
                                          <p:val>
                                            <p:strVal val="#ppt_y-1"/>
                                          </p:val>
                                        </p:tav>
                                      </p:tavLst>
                                    </p:anim>
                                    <p:set>
                                      <p:cBhvr>
                                        <p:cTn dur="1" fill="hold">
                                          <p:stCondLst>
                                            <p:cond delay="25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2"/>
                                        </p:tgtEl>
                                      </p:cBhvr>
                                    </p:animEffect>
                                    <p:set>
                                      <p:cBhvr>
                                        <p:cTn dur="1" fill="hold">
                                          <p:stCondLst>
                                            <p:cond delay="500"/>
                                          </p:stCondLst>
                                        </p:cTn>
                                        <p:tgtEl>
                                          <p:spTgt spid="1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6"/>
                                        </p:tgtEl>
                                      </p:cBhvr>
                                    </p:animEffect>
                                    <p:set>
                                      <p:cBhvr>
                                        <p:cTn dur="1" fill="hold">
                                          <p:stCondLst>
                                            <p:cond delay="500"/>
                                          </p:stCondLst>
                                        </p:cTn>
                                        <p:tgtEl>
                                          <p:spTgt spid="1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500"/>
                                        <p:tgtEl>
                                          <p:spTgt spid="155"/>
                                        </p:tgtEl>
                                        <p:attrNameLst>
                                          <p:attrName>ppt_y</p:attrName>
                                        </p:attrNameLst>
                                      </p:cBhvr>
                                      <p:tavLst>
                                        <p:tav fmla="" tm="0">
                                          <p:val>
                                            <p:strVal val="#ppt_y"/>
                                          </p:val>
                                        </p:tav>
                                        <p:tav fmla="" tm="100000">
                                          <p:val>
                                            <p:strVal val="#ppt_y-1"/>
                                          </p:val>
                                        </p:tav>
                                      </p:tavLst>
                                    </p:anim>
                                    <p:set>
                                      <p:cBhvr>
                                        <p:cTn dur="1" fill="hold">
                                          <p:stCondLst>
                                            <p:cond delay="250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5"/>
                                        </p:tgtEl>
                                      </p:cBhvr>
                                    </p:animEffect>
                                    <p:set>
                                      <p:cBhvr>
                                        <p:cTn dur="1" fill="hold">
                                          <p:stCondLst>
                                            <p:cond delay="500"/>
                                          </p:stCondLst>
                                        </p:cTn>
                                        <p:tgtEl>
                                          <p:spTgt spid="1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500"/>
                                        <p:tgtEl>
                                          <p:spTgt spid="154"/>
                                        </p:tgtEl>
                                        <p:attrNameLst>
                                          <p:attrName>ppt_y</p:attrName>
                                        </p:attrNameLst>
                                      </p:cBhvr>
                                      <p:tavLst>
                                        <p:tav fmla="" tm="0">
                                          <p:val>
                                            <p:strVal val="#ppt_y"/>
                                          </p:val>
                                        </p:tav>
                                        <p:tav fmla="" tm="100000">
                                          <p:val>
                                            <p:strVal val="#ppt_y-1"/>
                                          </p:val>
                                        </p:tav>
                                      </p:tavLst>
                                    </p:anim>
                                    <p:set>
                                      <p:cBhvr>
                                        <p:cTn dur="1" fill="hold">
                                          <p:stCondLst>
                                            <p:cond delay="250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6"/>
                                        </p:tgtEl>
                                      </p:cBhvr>
                                    </p:animEffect>
                                    <p:set>
                                      <p:cBhvr>
                                        <p:cTn dur="1" fill="hold">
                                          <p:stCondLst>
                                            <p:cond delay="50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4"/>
                                        </p:tgtEl>
                                      </p:cBhvr>
                                    </p:animEffect>
                                    <p:set>
                                      <p:cBhvr>
                                        <p:cTn dur="1" fill="hold">
                                          <p:stCondLst>
                                            <p:cond delay="500"/>
                                          </p:stCondLst>
                                        </p:cTn>
                                        <p:tgtEl>
                                          <p:spTgt spid="1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500"/>
                                        <p:tgtEl>
                                          <p:spTgt spid="153"/>
                                        </p:tgtEl>
                                        <p:attrNameLst>
                                          <p:attrName>ppt_y</p:attrName>
                                        </p:attrNameLst>
                                      </p:cBhvr>
                                      <p:tavLst>
                                        <p:tav fmla="" tm="0">
                                          <p:val>
                                            <p:strVal val="#ppt_y"/>
                                          </p:val>
                                        </p:tav>
                                        <p:tav fmla="" tm="100000">
                                          <p:val>
                                            <p:strVal val="#ppt_y-1"/>
                                          </p:val>
                                        </p:tav>
                                      </p:tavLst>
                                    </p:anim>
                                    <p:set>
                                      <p:cBhvr>
                                        <p:cTn dur="1" fill="hold">
                                          <p:stCondLst>
                                            <p:cond delay="250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0"/>
                                        </p:tgtEl>
                                      </p:cBhvr>
                                    </p:animEffect>
                                    <p:set>
                                      <p:cBhvr>
                                        <p:cTn dur="1" fill="hold">
                                          <p:stCondLst>
                                            <p:cond delay="50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8"/>
                                        </p:tgtEl>
                                      </p:cBhvr>
                                    </p:animEffect>
                                    <p:set>
                                      <p:cBhvr>
                                        <p:cTn dur="1" fill="hold">
                                          <p:stCondLst>
                                            <p:cond delay="500"/>
                                          </p:stCondLst>
                                        </p:cTn>
                                        <p:tgtEl>
                                          <p:spTgt spid="1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2500"/>
                            </p:stCondLst>
                            <p:childTnLst>
                              <p:par>
                                <p:cTn fill="hold" nodeType="afterEffect" presetClass="exit" presetID="10" presetSubtype="0">
                                  <p:stCondLst>
                                    <p:cond delay="0"/>
                                  </p:stCondLst>
                                  <p:childTnLst>
                                    <p:animEffect filter="fade" transition="out">
                                      <p:cBhvr>
                                        <p:cTn dur="500"/>
                                        <p:tgtEl>
                                          <p:spTgt spid="185"/>
                                        </p:tgtEl>
                                      </p:cBhvr>
                                    </p:animEffect>
                                    <p:set>
                                      <p:cBhvr>
                                        <p:cTn dur="1" fill="hold">
                                          <p:stCondLst>
                                            <p:cond delay="500"/>
                                          </p:stCondLst>
                                        </p:cTn>
                                        <p:tgtEl>
                                          <p:spTgt spid="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Aplicaciones</a:t>
            </a:r>
            <a:endParaRPr/>
          </a:p>
        </p:txBody>
      </p:sp>
      <p:sp>
        <p:nvSpPr>
          <p:cNvPr id="195" name="Google Shape;195;p26"/>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La estructura pila tienen varias aplicaciones dentro de la ingeniería, de las más conocidas es la que se utiliza dentro de la memoria RAM de un equipo de cómputo.</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La memoria de las computadoras no es un espacio uniforme, el código que se ejecuta utiliza tres diferentes segmentos de memoria: el texto (</a:t>
            </a:r>
            <a:r>
              <a:rPr i="1" lang="en-US" sz="2400">
                <a:solidFill>
                  <a:schemeClr val="accent2"/>
                </a:solidFill>
              </a:rPr>
              <a:t>text</a:t>
            </a:r>
            <a:r>
              <a:rPr lang="en-US" sz="2400">
                <a:solidFill>
                  <a:schemeClr val="accent2"/>
                </a:solidFill>
              </a:rPr>
              <a:t>), la pila (</a:t>
            </a:r>
            <a:r>
              <a:rPr i="1" lang="en-US" sz="2400">
                <a:solidFill>
                  <a:schemeClr val="accent2"/>
                </a:solidFill>
              </a:rPr>
              <a:t>stack</a:t>
            </a:r>
            <a:r>
              <a:rPr lang="en-US" sz="2400">
                <a:solidFill>
                  <a:schemeClr val="accent2"/>
                </a:solidFill>
              </a:rPr>
              <a:t>) y el montículo (</a:t>
            </a:r>
            <a:r>
              <a:rPr i="1" lang="en-US" sz="2400">
                <a:solidFill>
                  <a:schemeClr val="accent2"/>
                </a:solidFill>
              </a:rPr>
              <a:t>heap</a:t>
            </a:r>
            <a:r>
              <a:rPr lang="en-US" sz="2400">
                <a:solidFill>
                  <a:schemeClr val="accent2"/>
                </a:solidFill>
              </a:rPr>
              <a:t>).</a:t>
            </a:r>
            <a:endParaRPr sz="24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Aplicaciones</a:t>
            </a:r>
            <a:endParaRPr/>
          </a:p>
        </p:txBody>
      </p:sp>
      <p:sp>
        <p:nvSpPr>
          <p:cNvPr id="201" name="Google Shape;201;p27"/>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Cuando una aplicación inicia, el método principal es invocado y se reserva memoria en la pila o </a:t>
            </a:r>
            <a:r>
              <a:rPr i="1" lang="en-US" sz="2400">
                <a:solidFill>
                  <a:schemeClr val="accent2"/>
                </a:solidFill>
              </a:rPr>
              <a:t>stack</a:t>
            </a:r>
            <a:r>
              <a:rPr lang="en-US" sz="2400">
                <a:solidFill>
                  <a:schemeClr val="accent2"/>
                </a:solidFill>
              </a:rPr>
              <a:t>. En el segmento de memoria de la pila es donde se alojan las variables requeridas por las funciones del programa. Así mismo, cada vez que se llama una función dentro del programa una sección de la pila, llamada marco o </a:t>
            </a:r>
            <a:r>
              <a:rPr i="1" lang="en-US" sz="2400">
                <a:solidFill>
                  <a:schemeClr val="accent2"/>
                </a:solidFill>
              </a:rPr>
              <a:t>frame</a:t>
            </a:r>
            <a:r>
              <a:rPr lang="en-US" sz="2400">
                <a:solidFill>
                  <a:schemeClr val="accent2"/>
                </a:solidFill>
              </a:rPr>
              <a:t>, se reserva y es ahí donde las variables de la nueva función son almacenadas.</a:t>
            </a:r>
            <a:endParaRPr sz="240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Aplicaciones</a:t>
            </a:r>
            <a:endParaRPr/>
          </a:p>
        </p:txBody>
      </p:sp>
      <p:sp>
        <p:nvSpPr>
          <p:cNvPr id="207" name="Google Shape;207;p28"/>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Cuando una función manda llamar varias funciones, éstas generan un nuevo marco que se va creando uno encima del otro y, cuando las funciones terminan, los marcos se liberan de manera automática en orden inverso (LIFO).</a:t>
            </a:r>
            <a:endParaRPr sz="24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a:t>
            </a:r>
            <a:r>
              <a:rPr lang="en-US"/>
              <a:t> - Definición</a:t>
            </a:r>
            <a:endParaRPr/>
          </a:p>
        </p:txBody>
      </p:sp>
      <p:sp>
        <p:nvSpPr>
          <p:cNvPr id="213" name="Google Shape;213;p29"/>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La </a:t>
            </a:r>
            <a:r>
              <a:rPr b="1" lang="en-US" sz="2400">
                <a:solidFill>
                  <a:schemeClr val="accent2"/>
                </a:solidFill>
              </a:rPr>
              <a:t>cola (</a:t>
            </a:r>
            <a:r>
              <a:rPr b="1" i="1" lang="en-US" sz="2400">
                <a:solidFill>
                  <a:schemeClr val="accent2"/>
                </a:solidFill>
              </a:rPr>
              <a:t>queue</a:t>
            </a:r>
            <a:r>
              <a:rPr b="1" lang="en-US" sz="2400">
                <a:solidFill>
                  <a:schemeClr val="accent2"/>
                </a:solidFill>
              </a:rPr>
              <a:t>)</a:t>
            </a:r>
            <a:r>
              <a:rPr lang="en-US" sz="2400">
                <a:solidFill>
                  <a:schemeClr val="accent2"/>
                </a:solidFill>
              </a:rPr>
              <a:t> es una estructura de datos lineal, en la cual el elemento obtenido a través de la operación ELIMINAR está predefinido y es el que se encuentra al inicio de la estructura.</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La cola implementa la política </a:t>
            </a:r>
            <a:r>
              <a:rPr b="1" i="1" lang="en-US" sz="2400">
                <a:solidFill>
                  <a:schemeClr val="accent2"/>
                </a:solidFill>
              </a:rPr>
              <a:t>First-In</a:t>
            </a:r>
            <a:r>
              <a:rPr b="1" lang="en-US" sz="2400">
                <a:solidFill>
                  <a:schemeClr val="accent2"/>
                </a:solidFill>
              </a:rPr>
              <a:t>, </a:t>
            </a:r>
            <a:r>
              <a:rPr b="1" i="1" lang="en-US" sz="2400">
                <a:solidFill>
                  <a:schemeClr val="accent2"/>
                </a:solidFill>
              </a:rPr>
              <a:t>First-Out</a:t>
            </a:r>
            <a:r>
              <a:rPr b="1" lang="en-US" sz="2400">
                <a:solidFill>
                  <a:schemeClr val="accent2"/>
                </a:solidFill>
              </a:rPr>
              <a:t> (FIFO)</a:t>
            </a:r>
            <a:r>
              <a:rPr lang="en-US" sz="2400">
                <a:solidFill>
                  <a:schemeClr val="accent2"/>
                </a:solidFill>
              </a:rPr>
              <a:t>, esto es, el primer elemento que se agregó es el primero que se elimina.</a:t>
            </a:r>
            <a:endParaRPr sz="24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 Operaciones</a:t>
            </a:r>
            <a:endParaRPr/>
          </a:p>
        </p:txBody>
      </p:sp>
      <p:sp>
        <p:nvSpPr>
          <p:cNvPr id="219" name="Google Shape;219;p30"/>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La cola es una estructura de datos de tamaño fijo y cuyas operaciones se realizan por ambos extremos; permite </a:t>
            </a:r>
            <a:r>
              <a:rPr b="1" lang="en-US" sz="2400">
                <a:solidFill>
                  <a:schemeClr val="accent2"/>
                </a:solidFill>
              </a:rPr>
              <a:t>INSERTAR</a:t>
            </a:r>
            <a:r>
              <a:rPr lang="en-US" sz="2400">
                <a:solidFill>
                  <a:schemeClr val="accent2"/>
                </a:solidFill>
              </a:rPr>
              <a:t> elementos al final de la estructura y permite </a:t>
            </a:r>
            <a:r>
              <a:rPr b="1" lang="en-US" sz="2400">
                <a:solidFill>
                  <a:schemeClr val="accent2"/>
                </a:solidFill>
              </a:rPr>
              <a:t>ELIMINAR</a:t>
            </a:r>
            <a:r>
              <a:rPr lang="en-US" sz="2400">
                <a:solidFill>
                  <a:schemeClr val="accent2"/>
                </a:solidFill>
              </a:rPr>
              <a:t> elementos por el inicio de la misma. La operación de INSERTAR también se le llama </a:t>
            </a:r>
            <a:r>
              <a:rPr b="1" lang="en-US" sz="2400">
                <a:solidFill>
                  <a:schemeClr val="accent2"/>
                </a:solidFill>
              </a:rPr>
              <a:t>ENCOLAR (</a:t>
            </a:r>
            <a:r>
              <a:rPr b="1" i="1" lang="en-US" sz="2400">
                <a:solidFill>
                  <a:schemeClr val="accent2"/>
                </a:solidFill>
              </a:rPr>
              <a:t>enqueue</a:t>
            </a:r>
            <a:r>
              <a:rPr b="1" lang="en-US" sz="2400">
                <a:solidFill>
                  <a:schemeClr val="accent2"/>
                </a:solidFill>
              </a:rPr>
              <a:t>)</a:t>
            </a:r>
            <a:r>
              <a:rPr lang="en-US" sz="2400">
                <a:solidFill>
                  <a:schemeClr val="accent2"/>
                </a:solidFill>
              </a:rPr>
              <a:t> y la operación de ELIMINAR también se le llama </a:t>
            </a:r>
            <a:r>
              <a:rPr b="1" lang="en-US" sz="2400">
                <a:solidFill>
                  <a:schemeClr val="accent2"/>
                </a:solidFill>
              </a:rPr>
              <a:t>DESENCOLAR (</a:t>
            </a:r>
            <a:r>
              <a:rPr b="1" i="1" lang="en-US" sz="2400">
                <a:solidFill>
                  <a:schemeClr val="accent2"/>
                </a:solidFill>
              </a:rPr>
              <a:t>dequeue</a:t>
            </a:r>
            <a:r>
              <a:rPr b="1" lang="en-US" sz="2400">
                <a:solidFill>
                  <a:schemeClr val="accent2"/>
                </a:solidFill>
              </a:rPr>
              <a:t>)</a:t>
            </a:r>
            <a:r>
              <a:rPr lang="en-US" sz="2400">
                <a:solidFill>
                  <a:schemeClr val="accent2"/>
                </a:solidFill>
              </a:rPr>
              <a:t>.</a:t>
            </a:r>
            <a:endParaRPr sz="24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 Comportamiento</a:t>
            </a:r>
            <a:endParaRPr/>
          </a:p>
        </p:txBody>
      </p:sp>
      <p:sp>
        <p:nvSpPr>
          <p:cNvPr id="225" name="Google Shape;225;p31"/>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Para poder diseñar un algoritmo que defina el </a:t>
            </a:r>
            <a:r>
              <a:rPr b="1" lang="en-US" sz="2400">
                <a:solidFill>
                  <a:schemeClr val="accent2"/>
                </a:solidFill>
              </a:rPr>
              <a:t>comportamiento</a:t>
            </a:r>
            <a:r>
              <a:rPr lang="en-US" sz="2400">
                <a:solidFill>
                  <a:schemeClr val="accent2"/>
                </a:solidFill>
              </a:rPr>
              <a:t> de una COLA se deben considerar </a:t>
            </a:r>
            <a:r>
              <a:rPr b="1" lang="en-US" sz="2400">
                <a:solidFill>
                  <a:schemeClr val="accent2"/>
                </a:solidFill>
              </a:rPr>
              <a:t>3 casos</a:t>
            </a:r>
            <a:r>
              <a:rPr lang="en-US" sz="2400">
                <a:solidFill>
                  <a:schemeClr val="accent2"/>
                </a:solidFill>
              </a:rPr>
              <a:t> para ambas operaciones (INSERTAR y ELIMINAR):</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llena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Contexto</a:t>
            </a:r>
            <a:endParaRPr/>
          </a:p>
        </p:txBody>
      </p:sp>
      <p:sp>
        <p:nvSpPr>
          <p:cNvPr id="66" name="Google Shape;66;p1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Una </a:t>
            </a:r>
            <a:r>
              <a:rPr b="1" lang="en-US" sz="2400">
                <a:solidFill>
                  <a:schemeClr val="accent2"/>
                </a:solidFill>
              </a:rPr>
              <a:t>estructura de datos</a:t>
            </a:r>
            <a:r>
              <a:rPr lang="en-US" sz="2400">
                <a:solidFill>
                  <a:schemeClr val="accent2"/>
                </a:solidFill>
              </a:rPr>
              <a:t> consiste en una </a:t>
            </a:r>
            <a:r>
              <a:rPr b="1" lang="en-US" sz="2400">
                <a:solidFill>
                  <a:schemeClr val="accent2"/>
                </a:solidFill>
              </a:rPr>
              <a:t>colección de nodos</a:t>
            </a:r>
            <a:r>
              <a:rPr lang="en-US" sz="2400">
                <a:solidFill>
                  <a:schemeClr val="accent2"/>
                </a:solidFill>
              </a:rPr>
              <a:t> o registros del mismo tipo que mantienen </a:t>
            </a:r>
            <a:r>
              <a:rPr b="1" lang="en-US" sz="2400">
                <a:solidFill>
                  <a:schemeClr val="accent2"/>
                </a:solidFill>
              </a:rPr>
              <a:t>relaciones entre sí</a:t>
            </a:r>
            <a:r>
              <a:rPr lang="en-US" sz="2400">
                <a:solidFill>
                  <a:schemeClr val="accent2"/>
                </a:solidFill>
              </a:rPr>
              <a:t>. Un </a:t>
            </a:r>
            <a:r>
              <a:rPr b="1" lang="en-US" sz="2400">
                <a:solidFill>
                  <a:schemeClr val="accent2"/>
                </a:solidFill>
              </a:rPr>
              <a:t>nodo</a:t>
            </a:r>
            <a:r>
              <a:rPr lang="en-US" sz="2400">
                <a:solidFill>
                  <a:schemeClr val="accent2"/>
                </a:solidFill>
              </a:rPr>
              <a:t> es la </a:t>
            </a:r>
            <a:r>
              <a:rPr b="1" lang="en-US" sz="2400">
                <a:solidFill>
                  <a:schemeClr val="accent2"/>
                </a:solidFill>
              </a:rPr>
              <a:t>unidad mínima</a:t>
            </a:r>
            <a:r>
              <a:rPr lang="en-US" sz="2400">
                <a:solidFill>
                  <a:schemeClr val="accent2"/>
                </a:solidFill>
              </a:rPr>
              <a:t> de almacenamiento de información </a:t>
            </a:r>
            <a:r>
              <a:rPr b="1" lang="en-US" sz="2400">
                <a:solidFill>
                  <a:schemeClr val="accent2"/>
                </a:solidFill>
              </a:rPr>
              <a:t>en una estructura de datos</a:t>
            </a:r>
            <a:r>
              <a:rPr lang="en-US" sz="2400">
                <a:solidFill>
                  <a:schemeClr val="accent2"/>
                </a:solidFill>
              </a:rPr>
              <a:t>.</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Las </a:t>
            </a:r>
            <a:r>
              <a:rPr b="1" lang="en-US" sz="2400">
                <a:solidFill>
                  <a:schemeClr val="accent2"/>
                </a:solidFill>
              </a:rPr>
              <a:t>estructuras de datos lineales</a:t>
            </a:r>
            <a:r>
              <a:rPr lang="en-US" sz="2400">
                <a:solidFill>
                  <a:schemeClr val="accent2"/>
                </a:solidFill>
              </a:rPr>
              <a:t> son aquellas en las que los elementos ocupan </a:t>
            </a:r>
            <a:r>
              <a:rPr b="1" lang="en-US" sz="2400">
                <a:solidFill>
                  <a:schemeClr val="accent2"/>
                </a:solidFill>
              </a:rPr>
              <a:t>lugares sucesivos</a:t>
            </a:r>
            <a:r>
              <a:rPr lang="en-US" sz="2400">
                <a:solidFill>
                  <a:schemeClr val="accent2"/>
                </a:solidFill>
              </a:rPr>
              <a:t> en la estructura y cada uno de ellos tiene un </a:t>
            </a:r>
            <a:r>
              <a:rPr b="1" lang="en-US" sz="2400">
                <a:solidFill>
                  <a:schemeClr val="accent2"/>
                </a:solidFill>
              </a:rPr>
              <a:t>único sucesor</a:t>
            </a:r>
            <a:r>
              <a:rPr lang="en-US" sz="2400">
                <a:solidFill>
                  <a:schemeClr val="accent2"/>
                </a:solidFill>
              </a:rPr>
              <a:t> y un </a:t>
            </a:r>
            <a:r>
              <a:rPr b="1" lang="en-US" sz="2400">
                <a:solidFill>
                  <a:schemeClr val="accent2"/>
                </a:solidFill>
              </a:rPr>
              <a:t>único predecesor</a:t>
            </a:r>
            <a:r>
              <a:rPr lang="en-US" sz="2400">
                <a:solidFill>
                  <a:schemeClr val="accent2"/>
                </a:solidFill>
              </a:rPr>
              <a:t>.</a:t>
            </a:r>
            <a:endParaRPr sz="2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a:t>
            </a:r>
            <a:r>
              <a:rPr lang="en-US"/>
              <a:t> vacía</a:t>
            </a:r>
            <a:endParaRPr/>
          </a:p>
        </p:txBody>
      </p:sp>
      <p:sp>
        <p:nvSpPr>
          <p:cNvPr id="231" name="Google Shape;231;p32"/>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La cola posee </a:t>
            </a:r>
            <a:r>
              <a:rPr b="1" lang="en-US">
                <a:solidFill>
                  <a:schemeClr val="accent2"/>
                </a:solidFill>
              </a:rPr>
              <a:t>dos referencias</a:t>
            </a:r>
            <a:r>
              <a:rPr lang="en-US">
                <a:solidFill>
                  <a:schemeClr val="accent2"/>
                </a:solidFill>
              </a:rPr>
              <a:t>, una al inicio </a:t>
            </a:r>
            <a:r>
              <a:rPr b="1" lang="en-US">
                <a:solidFill>
                  <a:schemeClr val="accent2"/>
                </a:solidFill>
              </a:rPr>
              <a:t>(</a:t>
            </a:r>
            <a:r>
              <a:rPr b="1" i="1" lang="en-US">
                <a:solidFill>
                  <a:schemeClr val="accent2"/>
                </a:solidFill>
              </a:rPr>
              <a:t>HEAD</a:t>
            </a:r>
            <a:r>
              <a:rPr b="1" lang="en-US">
                <a:solidFill>
                  <a:schemeClr val="accent2"/>
                </a:solidFill>
              </a:rPr>
              <a:t>)</a:t>
            </a:r>
            <a:r>
              <a:rPr lang="en-US">
                <a:solidFill>
                  <a:schemeClr val="accent2"/>
                </a:solidFill>
              </a:rPr>
              <a:t> y otra al final </a:t>
            </a:r>
            <a:r>
              <a:rPr b="1" lang="en-US">
                <a:solidFill>
                  <a:schemeClr val="accent2"/>
                </a:solidFill>
              </a:rPr>
              <a:t>(</a:t>
            </a:r>
            <a:r>
              <a:rPr b="1" i="1" lang="en-US">
                <a:solidFill>
                  <a:schemeClr val="accent2"/>
                </a:solidFill>
              </a:rPr>
              <a:t>TAIL</a:t>
            </a:r>
            <a:r>
              <a:rPr b="1" lang="en-US">
                <a:solidFill>
                  <a:schemeClr val="accent2"/>
                </a:solidFill>
              </a:rPr>
              <a:t>)</a:t>
            </a:r>
            <a:r>
              <a:rPr lang="en-US">
                <a:solidFill>
                  <a:schemeClr val="accent2"/>
                </a:solidFill>
              </a:rPr>
              <a:t> de la cola. En una cola vacía ambas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 nulo.</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vacía </a:t>
            </a:r>
            <a:r>
              <a:rPr b="1" lang="en-US" u="sng">
                <a:solidFill>
                  <a:schemeClr val="accent2"/>
                </a:solidFill>
              </a:rPr>
              <a:t>no</a:t>
            </a:r>
            <a:r>
              <a:rPr lang="en-US">
                <a:solidFill>
                  <a:schemeClr val="accent2"/>
                </a:solidFill>
              </a:rPr>
              <a:t> es posible desencolar debido a que la estructura no posee elementos.</a:t>
            </a:r>
            <a:endParaRPr>
              <a:solidFill>
                <a:schemeClr val="accent2"/>
              </a:solidFill>
            </a:endParaRPr>
          </a:p>
        </p:txBody>
      </p:sp>
      <p:pic>
        <p:nvPicPr>
          <p:cNvPr id="232" name="Google Shape;232;p32"/>
          <p:cNvPicPr preferRelativeResize="0"/>
          <p:nvPr/>
        </p:nvPicPr>
        <p:blipFill>
          <a:blip r:embed="rId3">
            <a:alphaModFix/>
          </a:blip>
          <a:stretch>
            <a:fillRect/>
          </a:stretch>
        </p:blipFill>
        <p:spPr>
          <a:xfrm>
            <a:off x="4249825" y="1703525"/>
            <a:ext cx="4436975" cy="252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vacía</a:t>
            </a:r>
            <a:endParaRPr/>
          </a:p>
        </p:txBody>
      </p:sp>
      <p:sp>
        <p:nvSpPr>
          <p:cNvPr id="238" name="Google Shape;238;p33"/>
          <p:cNvSpPr txBox="1"/>
          <p:nvPr>
            <p:ph idx="1" type="body"/>
          </p:nvPr>
        </p:nvSpPr>
        <p:spPr>
          <a:xfrm>
            <a:off x="235500" y="1152475"/>
            <a:ext cx="31977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vacía </a:t>
            </a:r>
            <a:r>
              <a:rPr b="1" lang="en-US" u="sng">
                <a:solidFill>
                  <a:schemeClr val="accent2"/>
                </a:solidFill>
              </a:rPr>
              <a:t>sí</a:t>
            </a:r>
            <a:r>
              <a:rPr lang="en-US">
                <a:solidFill>
                  <a:schemeClr val="accent2"/>
                </a:solidFill>
              </a:rPr>
              <a:t> se pueden encolar elementos, en este caso las referencias </a:t>
            </a:r>
            <a:r>
              <a:rPr i="1" lang="en-US">
                <a:solidFill>
                  <a:schemeClr val="accent2"/>
                </a:solidFill>
              </a:rPr>
              <a:t>HEAD</a:t>
            </a:r>
            <a:r>
              <a:rPr lang="en-US">
                <a:solidFill>
                  <a:schemeClr val="accent2"/>
                </a:solidFill>
              </a:rPr>
              <a:t> y </a:t>
            </a:r>
            <a:r>
              <a:rPr i="1" lang="en-US">
                <a:solidFill>
                  <a:schemeClr val="accent2"/>
                </a:solidFill>
              </a:rPr>
              <a:t>TAIL</a:t>
            </a:r>
            <a:r>
              <a:rPr lang="en-US">
                <a:solidFill>
                  <a:schemeClr val="accent2"/>
                </a:solidFill>
              </a:rPr>
              <a:t> apuntan al mismo elemento, que es el único en la estructura.</a:t>
            </a:r>
            <a:endParaRPr>
              <a:solidFill>
                <a:schemeClr val="accent2"/>
              </a:solidFill>
            </a:endParaRPr>
          </a:p>
        </p:txBody>
      </p:sp>
      <p:pic>
        <p:nvPicPr>
          <p:cNvPr id="239" name="Google Shape;239;p33"/>
          <p:cNvPicPr preferRelativeResize="0"/>
          <p:nvPr/>
        </p:nvPicPr>
        <p:blipFill>
          <a:blip r:embed="rId3">
            <a:alphaModFix/>
          </a:blip>
          <a:stretch>
            <a:fillRect/>
          </a:stretch>
        </p:blipFill>
        <p:spPr>
          <a:xfrm>
            <a:off x="4254850" y="409425"/>
            <a:ext cx="4078599" cy="1769950"/>
          </a:xfrm>
          <a:prstGeom prst="rect">
            <a:avLst/>
          </a:prstGeom>
          <a:noFill/>
          <a:ln>
            <a:noFill/>
          </a:ln>
        </p:spPr>
      </p:pic>
      <p:pic>
        <p:nvPicPr>
          <p:cNvPr id="240" name="Google Shape;240;p33"/>
          <p:cNvPicPr preferRelativeResize="0"/>
          <p:nvPr/>
        </p:nvPicPr>
        <p:blipFill>
          <a:blip r:embed="rId4">
            <a:alphaModFix/>
          </a:blip>
          <a:stretch>
            <a:fillRect/>
          </a:stretch>
        </p:blipFill>
        <p:spPr>
          <a:xfrm>
            <a:off x="4424600" y="2694474"/>
            <a:ext cx="3665175" cy="218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llena</a:t>
            </a:r>
            <a:endParaRPr/>
          </a:p>
        </p:txBody>
      </p:sp>
      <p:sp>
        <p:nvSpPr>
          <p:cNvPr id="246" name="Google Shape;246;p34"/>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Cuando la referencia a </a:t>
            </a:r>
            <a:r>
              <a:rPr b="1" i="1" lang="en-US">
                <a:solidFill>
                  <a:schemeClr val="accent2"/>
                </a:solidFill>
              </a:rPr>
              <a:t>TAIL</a:t>
            </a:r>
            <a:r>
              <a:rPr lang="en-US">
                <a:solidFill>
                  <a:schemeClr val="accent2"/>
                </a:solidFill>
              </a:rPr>
              <a:t> de una cola llega a su máxima capacidad de almacenamiento </a:t>
            </a:r>
            <a:r>
              <a:rPr b="1" lang="en-US">
                <a:solidFill>
                  <a:schemeClr val="accent2"/>
                </a:solidFill>
              </a:rPr>
              <a:t>(MAX)</a:t>
            </a:r>
            <a:r>
              <a:rPr lang="en-US">
                <a:solidFill>
                  <a:schemeClr val="accent2"/>
                </a:solidFill>
              </a:rPr>
              <a:t> se dice que la cola está llena.</a:t>
            </a:r>
            <a:endParaRPr>
              <a:solidFill>
                <a:schemeClr val="accent2"/>
              </a:solidFill>
            </a:endParaRPr>
          </a:p>
          <a:p>
            <a:pPr indent="457200" lvl="0" marL="0" rtl="0" algn="just">
              <a:spcBef>
                <a:spcPts val="1600"/>
              </a:spcBef>
              <a:spcAft>
                <a:spcPts val="1600"/>
              </a:spcAft>
              <a:buNone/>
            </a:pPr>
            <a:r>
              <a:rPr lang="en-US">
                <a:solidFill>
                  <a:schemeClr val="accent2"/>
                </a:solidFill>
              </a:rPr>
              <a:t>En una cola llena </a:t>
            </a:r>
            <a:r>
              <a:rPr b="1" lang="en-US" u="sng">
                <a:solidFill>
                  <a:schemeClr val="accent2"/>
                </a:solidFill>
              </a:rPr>
              <a:t>no</a:t>
            </a:r>
            <a:r>
              <a:rPr lang="en-US">
                <a:solidFill>
                  <a:schemeClr val="accent2"/>
                </a:solidFill>
              </a:rPr>
              <a:t> es posible encolar más elementos.</a:t>
            </a:r>
            <a:endParaRPr>
              <a:solidFill>
                <a:schemeClr val="accent2"/>
              </a:solidFill>
            </a:endParaRPr>
          </a:p>
        </p:txBody>
      </p:sp>
      <p:pic>
        <p:nvPicPr>
          <p:cNvPr id="247" name="Google Shape;247;p34"/>
          <p:cNvPicPr preferRelativeResize="0"/>
          <p:nvPr/>
        </p:nvPicPr>
        <p:blipFill>
          <a:blip r:embed="rId3">
            <a:alphaModFix/>
          </a:blip>
          <a:stretch>
            <a:fillRect/>
          </a:stretch>
        </p:blipFill>
        <p:spPr>
          <a:xfrm>
            <a:off x="4082900" y="1322525"/>
            <a:ext cx="4756300" cy="247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llena</a:t>
            </a:r>
            <a:endParaRPr/>
          </a:p>
        </p:txBody>
      </p:sp>
      <p:sp>
        <p:nvSpPr>
          <p:cNvPr id="253" name="Google Shape;253;p35"/>
          <p:cNvSpPr txBox="1"/>
          <p:nvPr>
            <p:ph idx="1" type="body"/>
          </p:nvPr>
        </p:nvSpPr>
        <p:spPr>
          <a:xfrm>
            <a:off x="159300" y="1152475"/>
            <a:ext cx="3498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llena </a:t>
            </a:r>
            <a:r>
              <a:rPr b="1" lang="en-US" u="sng">
                <a:solidFill>
                  <a:schemeClr val="accent2"/>
                </a:solidFill>
              </a:rPr>
              <a:t>sí</a:t>
            </a:r>
            <a:r>
              <a:rPr lang="en-US">
                <a:solidFill>
                  <a:schemeClr val="accent2"/>
                </a:solidFill>
              </a:rPr>
              <a:t> se pueden desencolar elementos, en tal caso se obtiene el elemento al que hace referencia </a:t>
            </a:r>
            <a:r>
              <a:rPr i="1" lang="en-US">
                <a:solidFill>
                  <a:schemeClr val="accent2"/>
                </a:solidFill>
              </a:rPr>
              <a:t>HEAD</a:t>
            </a:r>
            <a:r>
              <a:rPr lang="en-US">
                <a:solidFill>
                  <a:schemeClr val="accent2"/>
                </a:solidFill>
              </a:rPr>
              <a:t> y esta referencia se recorre al siguiente elemento (sucesor).</a:t>
            </a:r>
            <a:endParaRPr>
              <a:solidFill>
                <a:schemeClr val="accent2"/>
              </a:solidFill>
            </a:endParaRPr>
          </a:p>
        </p:txBody>
      </p:sp>
      <p:pic>
        <p:nvPicPr>
          <p:cNvPr id="254" name="Google Shape;254;p35"/>
          <p:cNvPicPr preferRelativeResize="0"/>
          <p:nvPr/>
        </p:nvPicPr>
        <p:blipFill>
          <a:blip r:embed="rId3">
            <a:alphaModFix/>
          </a:blip>
          <a:stretch>
            <a:fillRect/>
          </a:stretch>
        </p:blipFill>
        <p:spPr>
          <a:xfrm>
            <a:off x="4059950" y="445025"/>
            <a:ext cx="4914250" cy="447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con elementos</a:t>
            </a:r>
            <a:endParaRPr/>
          </a:p>
        </p:txBody>
      </p:sp>
      <p:sp>
        <p:nvSpPr>
          <p:cNvPr id="260" name="Google Shape;260;p36"/>
          <p:cNvSpPr txBox="1"/>
          <p:nvPr>
            <p:ph idx="1" type="body"/>
          </p:nvPr>
        </p:nvSpPr>
        <p:spPr>
          <a:xfrm>
            <a:off x="159300" y="1152475"/>
            <a:ext cx="8679900" cy="11571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Una cola que contiene elementos (</a:t>
            </a:r>
            <a:r>
              <a:rPr b="1" lang="en-US">
                <a:solidFill>
                  <a:schemeClr val="accent2"/>
                </a:solidFill>
              </a:rPr>
              <a:t>sin</a:t>
            </a:r>
            <a:r>
              <a:rPr lang="en-US">
                <a:solidFill>
                  <a:schemeClr val="accent2"/>
                </a:solidFill>
              </a:rPr>
              <a:t> llegar a su máximo tamaño) representa el </a:t>
            </a:r>
            <a:r>
              <a:rPr b="1" lang="en-US">
                <a:solidFill>
                  <a:schemeClr val="accent2"/>
                </a:solidFill>
              </a:rPr>
              <a:t>caso general</a:t>
            </a:r>
            <a:r>
              <a:rPr lang="en-US">
                <a:solidFill>
                  <a:schemeClr val="accent2"/>
                </a:solidFill>
              </a:rPr>
              <a:t> de la estructura.</a:t>
            </a:r>
            <a:endParaRPr>
              <a:solidFill>
                <a:schemeClr val="accent2"/>
              </a:solidFill>
            </a:endParaRPr>
          </a:p>
        </p:txBody>
      </p:sp>
      <p:pic>
        <p:nvPicPr>
          <p:cNvPr id="261" name="Google Shape;261;p36"/>
          <p:cNvPicPr preferRelativeResize="0"/>
          <p:nvPr/>
        </p:nvPicPr>
        <p:blipFill>
          <a:blip r:embed="rId3">
            <a:alphaModFix/>
          </a:blip>
          <a:stretch>
            <a:fillRect/>
          </a:stretch>
        </p:blipFill>
        <p:spPr>
          <a:xfrm>
            <a:off x="2246250" y="2074175"/>
            <a:ext cx="4882250" cy="284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a:t>
            </a:r>
            <a:r>
              <a:rPr lang="en-US"/>
              <a:t>con elementos</a:t>
            </a:r>
            <a:endParaRPr/>
          </a:p>
        </p:txBody>
      </p:sp>
      <p:sp>
        <p:nvSpPr>
          <p:cNvPr id="267" name="Google Shape;267;p37"/>
          <p:cNvSpPr txBox="1"/>
          <p:nvPr>
            <p:ph idx="1" type="body"/>
          </p:nvPr>
        </p:nvSpPr>
        <p:spPr>
          <a:xfrm>
            <a:off x="159300" y="1152475"/>
            <a:ext cx="34362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En una cola con elementos es posible desencolar nodos, recorriendo la referencia al inicio de la cola (</a:t>
            </a:r>
            <a:r>
              <a:rPr i="1" lang="en-US">
                <a:solidFill>
                  <a:schemeClr val="accent2"/>
                </a:solidFill>
              </a:rPr>
              <a:t>HEAD</a:t>
            </a:r>
            <a:r>
              <a:rPr lang="en-US">
                <a:solidFill>
                  <a:schemeClr val="accent2"/>
                </a:solidFill>
              </a:rPr>
              <a:t>) al siguiente elemento de la estructura.</a:t>
            </a:r>
            <a:endParaRPr>
              <a:solidFill>
                <a:schemeClr val="accent2"/>
              </a:solidFill>
            </a:endParaRPr>
          </a:p>
        </p:txBody>
      </p:sp>
      <p:pic>
        <p:nvPicPr>
          <p:cNvPr id="268" name="Google Shape;268;p37"/>
          <p:cNvPicPr preferRelativeResize="0"/>
          <p:nvPr/>
        </p:nvPicPr>
        <p:blipFill>
          <a:blip r:embed="rId3">
            <a:alphaModFix/>
          </a:blip>
          <a:stretch>
            <a:fillRect/>
          </a:stretch>
        </p:blipFill>
        <p:spPr>
          <a:xfrm>
            <a:off x="4397725" y="445025"/>
            <a:ext cx="4434575" cy="4573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con elementos</a:t>
            </a:r>
            <a:endParaRPr/>
          </a:p>
        </p:txBody>
      </p:sp>
      <p:sp>
        <p:nvSpPr>
          <p:cNvPr id="274" name="Google Shape;274;p38"/>
          <p:cNvSpPr txBox="1"/>
          <p:nvPr>
            <p:ph idx="1" type="body"/>
          </p:nvPr>
        </p:nvSpPr>
        <p:spPr>
          <a:xfrm>
            <a:off x="159300" y="1152475"/>
            <a:ext cx="34362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Se pueden encolar elementos en una cola mientras la referencia al final (</a:t>
            </a:r>
            <a:r>
              <a:rPr i="1" lang="en-US">
                <a:solidFill>
                  <a:schemeClr val="accent2"/>
                </a:solidFill>
              </a:rPr>
              <a:t>TAIL</a:t>
            </a:r>
            <a:r>
              <a:rPr lang="en-US">
                <a:solidFill>
                  <a:schemeClr val="accent2"/>
                </a:solidFill>
              </a:rPr>
              <a:t>) de la estructura </a:t>
            </a:r>
            <a:r>
              <a:rPr b="1" lang="en-US">
                <a:solidFill>
                  <a:schemeClr val="accent2"/>
                </a:solidFill>
              </a:rPr>
              <a:t>no</a:t>
            </a:r>
            <a:r>
              <a:rPr lang="en-US">
                <a:solidFill>
                  <a:schemeClr val="accent2"/>
                </a:solidFill>
              </a:rPr>
              <a:t> sea </a:t>
            </a:r>
            <a:r>
              <a:rPr b="1" lang="en-US">
                <a:solidFill>
                  <a:schemeClr val="accent2"/>
                </a:solidFill>
              </a:rPr>
              <a:t>mayor</a:t>
            </a:r>
            <a:r>
              <a:rPr lang="en-US">
                <a:solidFill>
                  <a:schemeClr val="accent2"/>
                </a:solidFill>
              </a:rPr>
              <a:t> al tamaño </a:t>
            </a:r>
            <a:r>
              <a:rPr b="1" lang="en-US">
                <a:solidFill>
                  <a:schemeClr val="accent2"/>
                </a:solidFill>
              </a:rPr>
              <a:t>máximo</a:t>
            </a:r>
            <a:r>
              <a:rPr lang="en-US">
                <a:solidFill>
                  <a:schemeClr val="accent2"/>
                </a:solidFill>
              </a:rPr>
              <a:t> de la misma. Cuando se encola un elemento, el nodo al que apunta </a:t>
            </a:r>
            <a:r>
              <a:rPr i="1" lang="en-US">
                <a:solidFill>
                  <a:schemeClr val="accent2"/>
                </a:solidFill>
              </a:rPr>
              <a:t>TAIL</a:t>
            </a:r>
            <a:r>
              <a:rPr lang="en-US">
                <a:solidFill>
                  <a:schemeClr val="accent2"/>
                </a:solidFill>
              </a:rPr>
              <a:t> tiene como sucesor el nuevo elemento y la referencia a </a:t>
            </a:r>
            <a:r>
              <a:rPr i="1" lang="en-US">
                <a:solidFill>
                  <a:schemeClr val="accent2"/>
                </a:solidFill>
              </a:rPr>
              <a:t>TAIL</a:t>
            </a:r>
            <a:r>
              <a:rPr lang="en-US">
                <a:solidFill>
                  <a:schemeClr val="accent2"/>
                </a:solidFill>
              </a:rPr>
              <a:t> apunta al nuevo elemento.</a:t>
            </a:r>
            <a:endParaRPr>
              <a:solidFill>
                <a:schemeClr val="accent2"/>
              </a:solidFill>
            </a:endParaRPr>
          </a:p>
        </p:txBody>
      </p:sp>
      <p:pic>
        <p:nvPicPr>
          <p:cNvPr id="275" name="Google Shape;275;p38"/>
          <p:cNvPicPr preferRelativeResize="0"/>
          <p:nvPr/>
        </p:nvPicPr>
        <p:blipFill>
          <a:blip r:embed="rId3">
            <a:alphaModFix/>
          </a:blip>
          <a:stretch>
            <a:fillRect/>
          </a:stretch>
        </p:blipFill>
        <p:spPr>
          <a:xfrm>
            <a:off x="3747900" y="499375"/>
            <a:ext cx="5273950" cy="4448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 Aplicaciones</a:t>
            </a:r>
            <a:endParaRPr/>
          </a:p>
        </p:txBody>
      </p:sp>
      <p:sp>
        <p:nvSpPr>
          <p:cNvPr id="281" name="Google Shape;281;p39"/>
          <p:cNvSpPr txBox="1"/>
          <p:nvPr>
            <p:ph idx="1" type="body"/>
          </p:nvPr>
        </p:nvSpPr>
        <p:spPr>
          <a:xfrm>
            <a:off x="159300" y="1152475"/>
            <a:ext cx="8679900" cy="37788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La aplicación más conocida de la estructura cola es la que se utiliza en la impresión de documentos.</a:t>
            </a:r>
            <a:endParaRPr>
              <a:solidFill>
                <a:schemeClr val="accent2"/>
              </a:solidFill>
            </a:endParaRPr>
          </a:p>
          <a:p>
            <a:pPr indent="457200" lvl="0" marL="0" rtl="0" algn="just">
              <a:spcBef>
                <a:spcPts val="1600"/>
              </a:spcBef>
              <a:spcAft>
                <a:spcPts val="0"/>
              </a:spcAft>
              <a:buNone/>
            </a:pPr>
            <a:r>
              <a:rPr lang="en-US">
                <a:solidFill>
                  <a:schemeClr val="accent2"/>
                </a:solidFill>
              </a:rPr>
              <a:t>Las impresoras tienen una cantidad de memoria limitada, la cual puede ser inferior al tamaño de un documento que se desea imprimir.</a:t>
            </a:r>
            <a:endParaRPr>
              <a:solidFill>
                <a:schemeClr val="accent2"/>
              </a:solidFill>
            </a:endParaRPr>
          </a:p>
          <a:p>
            <a:pPr indent="457200" lvl="0" marL="0" rtl="0" algn="just">
              <a:spcBef>
                <a:spcPts val="1600"/>
              </a:spcBef>
              <a:spcAft>
                <a:spcPts val="1600"/>
              </a:spcAft>
              <a:buNone/>
            </a:pPr>
            <a:r>
              <a:rPr lang="en-US">
                <a:solidFill>
                  <a:schemeClr val="accent2"/>
                </a:solidFill>
              </a:rPr>
              <a:t>La cola de impresión permite enviar documentos de gran tamaño, o varios documentos, a una impresora sin tener que esperar que se complete la impresión para seguir con la siguiente tarea. Cuando se envía un archivo a imprimir, se crea un archivo de almacenamiento intermedio en formato EMF, donde se almacena lo que se envía a la impresora y las opciones de impresión. Las impresiones se van realizando según vayan llegando los archivos (FIFO).</a:t>
            </a:r>
            <a:endParaRPr>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40"/>
          <p:cNvGrpSpPr/>
          <p:nvPr/>
        </p:nvGrpSpPr>
        <p:grpSpPr>
          <a:xfrm>
            <a:off x="4649400" y="3398775"/>
            <a:ext cx="763500" cy="470100"/>
            <a:chOff x="4649400" y="3398775"/>
            <a:chExt cx="763500" cy="470100"/>
          </a:xfrm>
        </p:grpSpPr>
        <p:sp>
          <p:nvSpPr>
            <p:cNvPr id="287" name="Google Shape;287;p40"/>
            <p:cNvSpPr txBox="1"/>
            <p:nvPr/>
          </p:nvSpPr>
          <p:spPr>
            <a:xfrm>
              <a:off x="4649400" y="3398775"/>
              <a:ext cx="544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‘b’</a:t>
              </a:r>
              <a:endParaRPr sz="1800">
                <a:latin typeface="Proxima Nova"/>
                <a:ea typeface="Proxima Nova"/>
                <a:cs typeface="Proxima Nova"/>
                <a:sym typeface="Proxima Nova"/>
              </a:endParaRPr>
            </a:p>
          </p:txBody>
        </p:sp>
        <p:cxnSp>
          <p:nvCxnSpPr>
            <p:cNvPr id="288" name="Google Shape;288;p40"/>
            <p:cNvCxnSpPr/>
            <p:nvPr/>
          </p:nvCxnSpPr>
          <p:spPr>
            <a:xfrm>
              <a:off x="5113800" y="3633825"/>
              <a:ext cx="299100" cy="0"/>
            </a:xfrm>
            <a:prstGeom prst="straightConnector1">
              <a:avLst/>
            </a:prstGeom>
            <a:noFill/>
            <a:ln cap="flat" cmpd="sng" w="28575">
              <a:solidFill>
                <a:srgbClr val="FF9900"/>
              </a:solidFill>
              <a:prstDash val="solid"/>
              <a:round/>
              <a:headEnd len="med" w="med" type="none"/>
              <a:tailEnd len="med" w="med" type="triangle"/>
            </a:ln>
          </p:spPr>
        </p:cxnSp>
      </p:grpSp>
      <p:sp>
        <p:nvSpPr>
          <p:cNvPr id="289" name="Google Shape;289;p40"/>
          <p:cNvSpPr txBox="1"/>
          <p:nvPr>
            <p:ph type="title"/>
          </p:nvPr>
        </p:nvSpPr>
        <p:spPr>
          <a:xfrm>
            <a:off x="311700" y="445025"/>
            <a:ext cx="2893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Cola - Animación</a:t>
            </a:r>
            <a:endParaRPr/>
          </a:p>
        </p:txBody>
      </p:sp>
      <p:cxnSp>
        <p:nvCxnSpPr>
          <p:cNvPr id="290" name="Google Shape;290;p40"/>
          <p:cNvCxnSpPr/>
          <p:nvPr/>
        </p:nvCxnSpPr>
        <p:spPr>
          <a:xfrm>
            <a:off x="3205200" y="3997850"/>
            <a:ext cx="2733600" cy="0"/>
          </a:xfrm>
          <a:prstGeom prst="straightConnector1">
            <a:avLst/>
          </a:prstGeom>
          <a:noFill/>
          <a:ln cap="flat" cmpd="sng" w="28575">
            <a:solidFill>
              <a:srgbClr val="274E13"/>
            </a:solidFill>
            <a:prstDash val="solid"/>
            <a:round/>
            <a:headEnd len="med" w="med" type="none"/>
            <a:tailEnd len="med" w="med" type="none"/>
          </a:ln>
        </p:spPr>
      </p:cxnSp>
      <p:cxnSp>
        <p:nvCxnSpPr>
          <p:cNvPr id="291" name="Google Shape;291;p40"/>
          <p:cNvCxnSpPr/>
          <p:nvPr/>
        </p:nvCxnSpPr>
        <p:spPr>
          <a:xfrm>
            <a:off x="3205200" y="3269800"/>
            <a:ext cx="2716500" cy="0"/>
          </a:xfrm>
          <a:prstGeom prst="straightConnector1">
            <a:avLst/>
          </a:prstGeom>
          <a:noFill/>
          <a:ln cap="flat" cmpd="sng" w="28575">
            <a:solidFill>
              <a:srgbClr val="274E13"/>
            </a:solidFill>
            <a:prstDash val="solid"/>
            <a:round/>
            <a:headEnd len="med" w="med" type="none"/>
            <a:tailEnd len="med" w="med" type="none"/>
          </a:ln>
        </p:spPr>
      </p:cxnSp>
      <p:sp>
        <p:nvSpPr>
          <p:cNvPr id="292" name="Google Shape;292;p40"/>
          <p:cNvSpPr txBox="1"/>
          <p:nvPr/>
        </p:nvSpPr>
        <p:spPr>
          <a:xfrm>
            <a:off x="313250" y="1240350"/>
            <a:ext cx="186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u="sng">
                <a:latin typeface="Proxima Nova"/>
                <a:ea typeface="Proxima Nova"/>
                <a:cs typeface="Proxima Nova"/>
                <a:sym typeface="Proxima Nova"/>
              </a:rPr>
              <a:t>Operación:</a:t>
            </a:r>
            <a:endParaRPr sz="2400" u="sng">
              <a:latin typeface="Proxima Nova"/>
              <a:ea typeface="Proxima Nova"/>
              <a:cs typeface="Proxima Nova"/>
              <a:sym typeface="Proxima Nova"/>
            </a:endParaRPr>
          </a:p>
        </p:txBody>
      </p:sp>
      <p:sp>
        <p:nvSpPr>
          <p:cNvPr id="293" name="Google Shape;293;p40"/>
          <p:cNvSpPr txBox="1"/>
          <p:nvPr/>
        </p:nvSpPr>
        <p:spPr>
          <a:xfrm>
            <a:off x="5423500" y="1240350"/>
            <a:ext cx="3306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u="sng">
                <a:latin typeface="Proxima Nova"/>
                <a:ea typeface="Proxima Nova"/>
                <a:cs typeface="Proxima Nova"/>
                <a:sym typeface="Proxima Nova"/>
              </a:rPr>
              <a:t>Caso:</a:t>
            </a:r>
            <a:endParaRPr sz="2400" u="sng">
              <a:latin typeface="Proxima Nova"/>
              <a:ea typeface="Proxima Nova"/>
              <a:cs typeface="Proxima Nova"/>
              <a:sym typeface="Proxima Nova"/>
            </a:endParaRPr>
          </a:p>
        </p:txBody>
      </p:sp>
      <p:grpSp>
        <p:nvGrpSpPr>
          <p:cNvPr id="294" name="Google Shape;294;p40"/>
          <p:cNvGrpSpPr/>
          <p:nvPr/>
        </p:nvGrpSpPr>
        <p:grpSpPr>
          <a:xfrm>
            <a:off x="1472425" y="4037225"/>
            <a:ext cx="1525250" cy="885200"/>
            <a:chOff x="1472425" y="4037225"/>
            <a:chExt cx="1525250" cy="885200"/>
          </a:xfrm>
        </p:grpSpPr>
        <p:grpSp>
          <p:nvGrpSpPr>
            <p:cNvPr id="295" name="Google Shape;295;p40"/>
            <p:cNvGrpSpPr/>
            <p:nvPr/>
          </p:nvGrpSpPr>
          <p:grpSpPr>
            <a:xfrm>
              <a:off x="2486475" y="4411925"/>
              <a:ext cx="451800" cy="510500"/>
              <a:chOff x="5453150" y="4245700"/>
              <a:chExt cx="451800" cy="510500"/>
            </a:xfrm>
          </p:grpSpPr>
          <p:cxnSp>
            <p:nvCxnSpPr>
              <p:cNvPr id="296" name="Google Shape;296;p40"/>
              <p:cNvCxnSpPr/>
              <p:nvPr/>
            </p:nvCxnSpPr>
            <p:spPr>
              <a:xfrm>
                <a:off x="5679050" y="4245700"/>
                <a:ext cx="0" cy="307200"/>
              </a:xfrm>
              <a:prstGeom prst="straightConnector1">
                <a:avLst/>
              </a:prstGeom>
              <a:noFill/>
              <a:ln cap="flat" cmpd="sng" w="28575">
                <a:solidFill>
                  <a:srgbClr val="1155CC"/>
                </a:solidFill>
                <a:prstDash val="solid"/>
                <a:round/>
                <a:headEnd len="med" w="med" type="none"/>
                <a:tailEnd len="med" w="med" type="triangle"/>
              </a:ln>
            </p:spPr>
          </p:cxnSp>
          <p:grpSp>
            <p:nvGrpSpPr>
              <p:cNvPr id="297" name="Google Shape;297;p40"/>
              <p:cNvGrpSpPr/>
              <p:nvPr/>
            </p:nvGrpSpPr>
            <p:grpSpPr>
              <a:xfrm>
                <a:off x="5453150" y="4612750"/>
                <a:ext cx="451800" cy="143450"/>
                <a:chOff x="3090950" y="4536550"/>
                <a:chExt cx="451800" cy="143450"/>
              </a:xfrm>
            </p:grpSpPr>
            <p:cxnSp>
              <p:nvCxnSpPr>
                <p:cNvPr id="298" name="Google Shape;298;p40"/>
                <p:cNvCxnSpPr/>
                <p:nvPr/>
              </p:nvCxnSpPr>
              <p:spPr>
                <a:xfrm>
                  <a:off x="3090950" y="4536550"/>
                  <a:ext cx="451800" cy="0"/>
                </a:xfrm>
                <a:prstGeom prst="straightConnector1">
                  <a:avLst/>
                </a:prstGeom>
                <a:noFill/>
                <a:ln cap="flat" cmpd="sng" w="28575">
                  <a:solidFill>
                    <a:srgbClr val="1155CC"/>
                  </a:solidFill>
                  <a:prstDash val="solid"/>
                  <a:round/>
                  <a:headEnd len="med" w="med" type="none"/>
                  <a:tailEnd len="med" w="med" type="none"/>
                </a:ln>
              </p:spPr>
            </p:cxnSp>
            <p:cxnSp>
              <p:nvCxnSpPr>
                <p:cNvPr id="299" name="Google Shape;299;p40"/>
                <p:cNvCxnSpPr/>
                <p:nvPr/>
              </p:nvCxnSpPr>
              <p:spPr>
                <a:xfrm>
                  <a:off x="3179300" y="4608000"/>
                  <a:ext cx="275100" cy="0"/>
                </a:xfrm>
                <a:prstGeom prst="straightConnector1">
                  <a:avLst/>
                </a:prstGeom>
                <a:noFill/>
                <a:ln cap="flat" cmpd="sng" w="28575">
                  <a:solidFill>
                    <a:srgbClr val="1155CC"/>
                  </a:solidFill>
                  <a:prstDash val="solid"/>
                  <a:round/>
                  <a:headEnd len="med" w="med" type="none"/>
                  <a:tailEnd len="med" w="med" type="none"/>
                </a:ln>
              </p:spPr>
            </p:cxnSp>
            <p:cxnSp>
              <p:nvCxnSpPr>
                <p:cNvPr id="300" name="Google Shape;300;p40"/>
                <p:cNvCxnSpPr/>
                <p:nvPr/>
              </p:nvCxnSpPr>
              <p:spPr>
                <a:xfrm>
                  <a:off x="3248000" y="4680000"/>
                  <a:ext cx="137700" cy="0"/>
                </a:xfrm>
                <a:prstGeom prst="straightConnector1">
                  <a:avLst/>
                </a:prstGeom>
                <a:noFill/>
                <a:ln cap="flat" cmpd="sng" w="28575">
                  <a:solidFill>
                    <a:srgbClr val="1155CC"/>
                  </a:solidFill>
                  <a:prstDash val="solid"/>
                  <a:round/>
                  <a:headEnd len="med" w="med" type="none"/>
                  <a:tailEnd len="med" w="med" type="none"/>
                </a:ln>
              </p:spPr>
            </p:cxnSp>
          </p:grpSp>
        </p:grpSp>
        <p:grpSp>
          <p:nvGrpSpPr>
            <p:cNvPr id="301" name="Google Shape;301;p40"/>
            <p:cNvGrpSpPr/>
            <p:nvPr/>
          </p:nvGrpSpPr>
          <p:grpSpPr>
            <a:xfrm>
              <a:off x="1630225" y="4411925"/>
              <a:ext cx="451800" cy="510500"/>
              <a:chOff x="4653025" y="4245700"/>
              <a:chExt cx="451800" cy="510500"/>
            </a:xfrm>
          </p:grpSpPr>
          <p:cxnSp>
            <p:nvCxnSpPr>
              <p:cNvPr id="302" name="Google Shape;302;p40"/>
              <p:cNvCxnSpPr/>
              <p:nvPr/>
            </p:nvCxnSpPr>
            <p:spPr>
              <a:xfrm>
                <a:off x="4878925" y="4245700"/>
                <a:ext cx="0" cy="307200"/>
              </a:xfrm>
              <a:prstGeom prst="straightConnector1">
                <a:avLst/>
              </a:prstGeom>
              <a:noFill/>
              <a:ln cap="flat" cmpd="sng" w="28575">
                <a:solidFill>
                  <a:srgbClr val="38761D"/>
                </a:solidFill>
                <a:prstDash val="solid"/>
                <a:round/>
                <a:headEnd len="med" w="med" type="none"/>
                <a:tailEnd len="med" w="med" type="triangle"/>
              </a:ln>
            </p:spPr>
          </p:cxnSp>
          <p:grpSp>
            <p:nvGrpSpPr>
              <p:cNvPr id="303" name="Google Shape;303;p40"/>
              <p:cNvGrpSpPr/>
              <p:nvPr/>
            </p:nvGrpSpPr>
            <p:grpSpPr>
              <a:xfrm>
                <a:off x="4653025" y="4612750"/>
                <a:ext cx="451800" cy="143450"/>
                <a:chOff x="3090950" y="4536550"/>
                <a:chExt cx="451800" cy="143450"/>
              </a:xfrm>
            </p:grpSpPr>
            <p:cxnSp>
              <p:nvCxnSpPr>
                <p:cNvPr id="304" name="Google Shape;304;p40"/>
                <p:cNvCxnSpPr/>
                <p:nvPr/>
              </p:nvCxnSpPr>
              <p:spPr>
                <a:xfrm>
                  <a:off x="3090950" y="4536550"/>
                  <a:ext cx="451800" cy="0"/>
                </a:xfrm>
                <a:prstGeom prst="straightConnector1">
                  <a:avLst/>
                </a:prstGeom>
                <a:noFill/>
                <a:ln cap="flat" cmpd="sng" w="28575">
                  <a:solidFill>
                    <a:srgbClr val="38761D"/>
                  </a:solidFill>
                  <a:prstDash val="solid"/>
                  <a:round/>
                  <a:headEnd len="med" w="med" type="none"/>
                  <a:tailEnd len="med" w="med" type="none"/>
                </a:ln>
              </p:spPr>
            </p:cxnSp>
            <p:cxnSp>
              <p:nvCxnSpPr>
                <p:cNvPr id="305" name="Google Shape;305;p40"/>
                <p:cNvCxnSpPr/>
                <p:nvPr/>
              </p:nvCxnSpPr>
              <p:spPr>
                <a:xfrm>
                  <a:off x="3179300" y="4608000"/>
                  <a:ext cx="275100" cy="0"/>
                </a:xfrm>
                <a:prstGeom prst="straightConnector1">
                  <a:avLst/>
                </a:prstGeom>
                <a:noFill/>
                <a:ln cap="flat" cmpd="sng" w="28575">
                  <a:solidFill>
                    <a:srgbClr val="38761D"/>
                  </a:solidFill>
                  <a:prstDash val="solid"/>
                  <a:round/>
                  <a:headEnd len="med" w="med" type="none"/>
                  <a:tailEnd len="med" w="med" type="none"/>
                </a:ln>
              </p:spPr>
            </p:cxnSp>
            <p:cxnSp>
              <p:nvCxnSpPr>
                <p:cNvPr id="306" name="Google Shape;306;p40"/>
                <p:cNvCxnSpPr/>
                <p:nvPr/>
              </p:nvCxnSpPr>
              <p:spPr>
                <a:xfrm>
                  <a:off x="3248000" y="4680000"/>
                  <a:ext cx="137700" cy="0"/>
                </a:xfrm>
                <a:prstGeom prst="straightConnector1">
                  <a:avLst/>
                </a:prstGeom>
                <a:noFill/>
                <a:ln cap="flat" cmpd="sng" w="28575">
                  <a:solidFill>
                    <a:srgbClr val="38761D"/>
                  </a:solidFill>
                  <a:prstDash val="solid"/>
                  <a:round/>
                  <a:headEnd len="med" w="med" type="none"/>
                  <a:tailEnd len="med" w="med" type="none"/>
                </a:ln>
              </p:spPr>
            </p:cxnSp>
          </p:grpSp>
        </p:grpSp>
        <p:sp>
          <p:nvSpPr>
            <p:cNvPr id="307" name="Google Shape;307;p40"/>
            <p:cNvSpPr txBox="1"/>
            <p:nvPr/>
          </p:nvSpPr>
          <p:spPr>
            <a:xfrm>
              <a:off x="2427075" y="4037225"/>
              <a:ext cx="5706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Tail</a:t>
              </a:r>
              <a:endParaRPr>
                <a:latin typeface="Montserrat"/>
                <a:ea typeface="Montserrat"/>
                <a:cs typeface="Montserrat"/>
                <a:sym typeface="Montserrat"/>
              </a:endParaRPr>
            </a:p>
          </p:txBody>
        </p:sp>
        <p:sp>
          <p:nvSpPr>
            <p:cNvPr id="308" name="Google Shape;308;p40"/>
            <p:cNvSpPr txBox="1"/>
            <p:nvPr/>
          </p:nvSpPr>
          <p:spPr>
            <a:xfrm>
              <a:off x="1472425" y="4037225"/>
              <a:ext cx="7674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Head</a:t>
              </a:r>
              <a:endParaRPr>
                <a:latin typeface="Montserrat"/>
                <a:ea typeface="Montserrat"/>
                <a:cs typeface="Montserrat"/>
                <a:sym typeface="Montserrat"/>
              </a:endParaRPr>
            </a:p>
          </p:txBody>
        </p:sp>
      </p:grpSp>
      <p:sp>
        <p:nvSpPr>
          <p:cNvPr id="309" name="Google Shape;309;p40"/>
          <p:cNvSpPr txBox="1"/>
          <p:nvPr/>
        </p:nvSpPr>
        <p:spPr>
          <a:xfrm>
            <a:off x="5423350" y="1794450"/>
            <a:ext cx="330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vacía</a:t>
            </a:r>
            <a:endParaRPr sz="2400">
              <a:latin typeface="Proxima Nova"/>
              <a:ea typeface="Proxima Nova"/>
              <a:cs typeface="Proxima Nova"/>
              <a:sym typeface="Proxima Nova"/>
            </a:endParaRPr>
          </a:p>
        </p:txBody>
      </p:sp>
      <p:sp>
        <p:nvSpPr>
          <p:cNvPr id="310" name="Google Shape;310;p40"/>
          <p:cNvSpPr txBox="1"/>
          <p:nvPr/>
        </p:nvSpPr>
        <p:spPr>
          <a:xfrm>
            <a:off x="209150" y="1794450"/>
            <a:ext cx="207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Eliminar</a:t>
            </a:r>
            <a:endParaRPr sz="2400">
              <a:latin typeface="Proxima Nova"/>
              <a:ea typeface="Proxima Nova"/>
              <a:cs typeface="Proxima Nova"/>
              <a:sym typeface="Proxima Nova"/>
            </a:endParaRPr>
          </a:p>
        </p:txBody>
      </p:sp>
      <p:sp>
        <p:nvSpPr>
          <p:cNvPr id="311" name="Google Shape;311;p40"/>
          <p:cNvSpPr txBox="1"/>
          <p:nvPr/>
        </p:nvSpPr>
        <p:spPr>
          <a:xfrm>
            <a:off x="209150" y="2480094"/>
            <a:ext cx="2070600" cy="8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980000"/>
                </a:solidFill>
                <a:latin typeface="Proxima Nova"/>
                <a:ea typeface="Proxima Nova"/>
                <a:cs typeface="Proxima Nova"/>
                <a:sym typeface="Proxima Nova"/>
              </a:rPr>
              <a:t>No es posible e</a:t>
            </a:r>
            <a:r>
              <a:rPr lang="en-US" sz="2000">
                <a:solidFill>
                  <a:srgbClr val="980000"/>
                </a:solidFill>
                <a:latin typeface="Proxima Nova"/>
                <a:ea typeface="Proxima Nova"/>
                <a:cs typeface="Proxima Nova"/>
                <a:sym typeface="Proxima Nova"/>
              </a:rPr>
              <a:t>liminar</a:t>
            </a:r>
            <a:endParaRPr sz="2000">
              <a:solidFill>
                <a:srgbClr val="980000"/>
              </a:solidFill>
              <a:latin typeface="Proxima Nova"/>
              <a:ea typeface="Proxima Nova"/>
              <a:cs typeface="Proxima Nova"/>
              <a:sym typeface="Proxima Nova"/>
            </a:endParaRPr>
          </a:p>
        </p:txBody>
      </p:sp>
      <p:sp>
        <p:nvSpPr>
          <p:cNvPr id="312" name="Google Shape;312;p40"/>
          <p:cNvSpPr txBox="1"/>
          <p:nvPr/>
        </p:nvSpPr>
        <p:spPr>
          <a:xfrm>
            <a:off x="209150" y="1794450"/>
            <a:ext cx="207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Insertar</a:t>
            </a:r>
            <a:endParaRPr sz="2400">
              <a:latin typeface="Proxima Nova"/>
              <a:ea typeface="Proxima Nova"/>
              <a:cs typeface="Proxima Nova"/>
              <a:sym typeface="Proxima Nova"/>
            </a:endParaRPr>
          </a:p>
        </p:txBody>
      </p:sp>
      <p:sp>
        <p:nvSpPr>
          <p:cNvPr id="313" name="Google Shape;313;p40"/>
          <p:cNvSpPr txBox="1"/>
          <p:nvPr/>
        </p:nvSpPr>
        <p:spPr>
          <a:xfrm>
            <a:off x="5423500" y="1794450"/>
            <a:ext cx="330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c/elementos</a:t>
            </a:r>
            <a:endParaRPr sz="2400">
              <a:latin typeface="Proxima Nova"/>
              <a:ea typeface="Proxima Nova"/>
              <a:cs typeface="Proxima Nova"/>
              <a:sym typeface="Proxima Nova"/>
            </a:endParaRPr>
          </a:p>
        </p:txBody>
      </p:sp>
      <p:grpSp>
        <p:nvGrpSpPr>
          <p:cNvPr id="314" name="Google Shape;314;p40"/>
          <p:cNvGrpSpPr/>
          <p:nvPr/>
        </p:nvGrpSpPr>
        <p:grpSpPr>
          <a:xfrm>
            <a:off x="3205200" y="3398775"/>
            <a:ext cx="722100" cy="470100"/>
            <a:chOff x="3205200" y="3398775"/>
            <a:chExt cx="722100" cy="470100"/>
          </a:xfrm>
        </p:grpSpPr>
        <p:sp>
          <p:nvSpPr>
            <p:cNvPr id="315" name="Google Shape;315;p40"/>
            <p:cNvSpPr txBox="1"/>
            <p:nvPr/>
          </p:nvSpPr>
          <p:spPr>
            <a:xfrm>
              <a:off x="3205200" y="3398775"/>
              <a:ext cx="544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‘a’</a:t>
              </a:r>
              <a:endParaRPr sz="1800">
                <a:latin typeface="Proxima Nova"/>
                <a:ea typeface="Proxima Nova"/>
                <a:cs typeface="Proxima Nova"/>
                <a:sym typeface="Proxima Nova"/>
              </a:endParaRPr>
            </a:p>
          </p:txBody>
        </p:sp>
        <p:cxnSp>
          <p:nvCxnSpPr>
            <p:cNvPr id="316" name="Google Shape;316;p40"/>
            <p:cNvCxnSpPr>
              <a:endCxn id="317" idx="1"/>
            </p:cNvCxnSpPr>
            <p:nvPr/>
          </p:nvCxnSpPr>
          <p:spPr>
            <a:xfrm>
              <a:off x="3628200" y="3633825"/>
              <a:ext cx="299100" cy="0"/>
            </a:xfrm>
            <a:prstGeom prst="straightConnector1">
              <a:avLst/>
            </a:prstGeom>
            <a:noFill/>
            <a:ln cap="flat" cmpd="sng" w="28575">
              <a:solidFill>
                <a:srgbClr val="FF9900"/>
              </a:solidFill>
              <a:prstDash val="solid"/>
              <a:round/>
              <a:headEnd len="med" w="med" type="none"/>
              <a:tailEnd len="med" w="med" type="triangle"/>
            </a:ln>
          </p:spPr>
        </p:cxnSp>
      </p:grpSp>
      <p:sp>
        <p:nvSpPr>
          <p:cNvPr id="318" name="Google Shape;318;p40"/>
          <p:cNvSpPr txBox="1"/>
          <p:nvPr/>
        </p:nvSpPr>
        <p:spPr>
          <a:xfrm>
            <a:off x="5568200" y="3997850"/>
            <a:ext cx="570600" cy="22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a:ea typeface="Montserrat"/>
                <a:cs typeface="Montserrat"/>
                <a:sym typeface="Montserrat"/>
              </a:rPr>
              <a:t>MAX</a:t>
            </a:r>
            <a:endParaRPr sz="1200">
              <a:latin typeface="Montserrat"/>
              <a:ea typeface="Montserrat"/>
              <a:cs typeface="Montserrat"/>
              <a:sym typeface="Montserrat"/>
            </a:endParaRPr>
          </a:p>
        </p:txBody>
      </p:sp>
      <p:grpSp>
        <p:nvGrpSpPr>
          <p:cNvPr id="319" name="Google Shape;319;p40"/>
          <p:cNvGrpSpPr/>
          <p:nvPr/>
        </p:nvGrpSpPr>
        <p:grpSpPr>
          <a:xfrm>
            <a:off x="3973800" y="3549275"/>
            <a:ext cx="451800" cy="160750"/>
            <a:chOff x="3989175" y="4631450"/>
            <a:chExt cx="451800" cy="160750"/>
          </a:xfrm>
        </p:grpSpPr>
        <p:cxnSp>
          <p:nvCxnSpPr>
            <p:cNvPr id="320" name="Google Shape;320;p40"/>
            <p:cNvCxnSpPr/>
            <p:nvPr/>
          </p:nvCxnSpPr>
          <p:spPr>
            <a:xfrm>
              <a:off x="3989175" y="4631450"/>
              <a:ext cx="451800" cy="0"/>
            </a:xfrm>
            <a:prstGeom prst="straightConnector1">
              <a:avLst/>
            </a:prstGeom>
            <a:noFill/>
            <a:ln cap="flat" cmpd="sng" w="28575">
              <a:solidFill>
                <a:srgbClr val="FF9900"/>
              </a:solidFill>
              <a:prstDash val="solid"/>
              <a:round/>
              <a:headEnd len="med" w="med" type="none"/>
              <a:tailEnd len="med" w="med" type="none"/>
            </a:ln>
          </p:spPr>
        </p:cxnSp>
        <p:cxnSp>
          <p:nvCxnSpPr>
            <p:cNvPr id="321" name="Google Shape;321;p40"/>
            <p:cNvCxnSpPr/>
            <p:nvPr/>
          </p:nvCxnSpPr>
          <p:spPr>
            <a:xfrm>
              <a:off x="4077525" y="4702900"/>
              <a:ext cx="275100" cy="0"/>
            </a:xfrm>
            <a:prstGeom prst="straightConnector1">
              <a:avLst/>
            </a:prstGeom>
            <a:noFill/>
            <a:ln cap="flat" cmpd="sng" w="28575">
              <a:solidFill>
                <a:srgbClr val="FF9900"/>
              </a:solidFill>
              <a:prstDash val="solid"/>
              <a:round/>
              <a:headEnd len="med" w="med" type="none"/>
              <a:tailEnd len="med" w="med" type="none"/>
            </a:ln>
          </p:spPr>
        </p:cxnSp>
        <p:cxnSp>
          <p:nvCxnSpPr>
            <p:cNvPr id="322" name="Google Shape;322;p40"/>
            <p:cNvCxnSpPr/>
            <p:nvPr/>
          </p:nvCxnSpPr>
          <p:spPr>
            <a:xfrm>
              <a:off x="4173525" y="4792200"/>
              <a:ext cx="94500" cy="0"/>
            </a:xfrm>
            <a:prstGeom prst="straightConnector1">
              <a:avLst/>
            </a:prstGeom>
            <a:noFill/>
            <a:ln cap="flat" cmpd="sng" w="28575">
              <a:solidFill>
                <a:srgbClr val="FF9900"/>
              </a:solidFill>
              <a:prstDash val="solid"/>
              <a:round/>
              <a:headEnd len="med" w="med" type="none"/>
              <a:tailEnd len="med" w="med" type="none"/>
            </a:ln>
          </p:spPr>
        </p:cxnSp>
      </p:grpSp>
      <p:grpSp>
        <p:nvGrpSpPr>
          <p:cNvPr id="323" name="Google Shape;323;p40"/>
          <p:cNvGrpSpPr/>
          <p:nvPr/>
        </p:nvGrpSpPr>
        <p:grpSpPr>
          <a:xfrm>
            <a:off x="3927300" y="3398775"/>
            <a:ext cx="709500" cy="470100"/>
            <a:chOff x="3927300" y="3398775"/>
            <a:chExt cx="709500" cy="470100"/>
          </a:xfrm>
        </p:grpSpPr>
        <p:sp>
          <p:nvSpPr>
            <p:cNvPr id="317" name="Google Shape;317;p40"/>
            <p:cNvSpPr txBox="1"/>
            <p:nvPr/>
          </p:nvSpPr>
          <p:spPr>
            <a:xfrm>
              <a:off x="3927300" y="3398775"/>
              <a:ext cx="544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‘x’</a:t>
              </a:r>
              <a:endParaRPr sz="1800">
                <a:latin typeface="Proxima Nova"/>
                <a:ea typeface="Proxima Nova"/>
                <a:cs typeface="Proxima Nova"/>
                <a:sym typeface="Proxima Nova"/>
              </a:endParaRPr>
            </a:p>
          </p:txBody>
        </p:sp>
        <p:cxnSp>
          <p:nvCxnSpPr>
            <p:cNvPr id="324" name="Google Shape;324;p40"/>
            <p:cNvCxnSpPr/>
            <p:nvPr/>
          </p:nvCxnSpPr>
          <p:spPr>
            <a:xfrm>
              <a:off x="4337700" y="3633825"/>
              <a:ext cx="299100" cy="0"/>
            </a:xfrm>
            <a:prstGeom prst="straightConnector1">
              <a:avLst/>
            </a:prstGeom>
            <a:noFill/>
            <a:ln cap="flat" cmpd="sng" w="28575">
              <a:solidFill>
                <a:srgbClr val="FF9900"/>
              </a:solidFill>
              <a:prstDash val="solid"/>
              <a:round/>
              <a:headEnd len="med" w="med" type="none"/>
              <a:tailEnd len="med" w="med" type="triangle"/>
            </a:ln>
          </p:spPr>
        </p:cxnSp>
      </p:grpSp>
      <p:grpSp>
        <p:nvGrpSpPr>
          <p:cNvPr id="325" name="Google Shape;325;p40"/>
          <p:cNvGrpSpPr/>
          <p:nvPr/>
        </p:nvGrpSpPr>
        <p:grpSpPr>
          <a:xfrm>
            <a:off x="4649400" y="3553450"/>
            <a:ext cx="451800" cy="160750"/>
            <a:chOff x="3989175" y="4631450"/>
            <a:chExt cx="451800" cy="160750"/>
          </a:xfrm>
        </p:grpSpPr>
        <p:cxnSp>
          <p:nvCxnSpPr>
            <p:cNvPr id="326" name="Google Shape;326;p40"/>
            <p:cNvCxnSpPr/>
            <p:nvPr/>
          </p:nvCxnSpPr>
          <p:spPr>
            <a:xfrm>
              <a:off x="3989175" y="4631450"/>
              <a:ext cx="451800" cy="0"/>
            </a:xfrm>
            <a:prstGeom prst="straightConnector1">
              <a:avLst/>
            </a:prstGeom>
            <a:noFill/>
            <a:ln cap="flat" cmpd="sng" w="28575">
              <a:solidFill>
                <a:srgbClr val="FF9900"/>
              </a:solidFill>
              <a:prstDash val="solid"/>
              <a:round/>
              <a:headEnd len="med" w="med" type="none"/>
              <a:tailEnd len="med" w="med" type="none"/>
            </a:ln>
          </p:spPr>
        </p:cxnSp>
        <p:cxnSp>
          <p:nvCxnSpPr>
            <p:cNvPr id="327" name="Google Shape;327;p40"/>
            <p:cNvCxnSpPr/>
            <p:nvPr/>
          </p:nvCxnSpPr>
          <p:spPr>
            <a:xfrm>
              <a:off x="4077525" y="4702900"/>
              <a:ext cx="275100" cy="0"/>
            </a:xfrm>
            <a:prstGeom prst="straightConnector1">
              <a:avLst/>
            </a:prstGeom>
            <a:noFill/>
            <a:ln cap="flat" cmpd="sng" w="28575">
              <a:solidFill>
                <a:srgbClr val="FF9900"/>
              </a:solidFill>
              <a:prstDash val="solid"/>
              <a:round/>
              <a:headEnd len="med" w="med" type="none"/>
              <a:tailEnd len="med" w="med" type="none"/>
            </a:ln>
          </p:spPr>
        </p:cxnSp>
        <p:cxnSp>
          <p:nvCxnSpPr>
            <p:cNvPr id="328" name="Google Shape;328;p40"/>
            <p:cNvCxnSpPr/>
            <p:nvPr/>
          </p:nvCxnSpPr>
          <p:spPr>
            <a:xfrm>
              <a:off x="4173525" y="4792200"/>
              <a:ext cx="94500" cy="0"/>
            </a:xfrm>
            <a:prstGeom prst="straightConnector1">
              <a:avLst/>
            </a:prstGeom>
            <a:noFill/>
            <a:ln cap="flat" cmpd="sng" w="28575">
              <a:solidFill>
                <a:srgbClr val="FF9900"/>
              </a:solidFill>
              <a:prstDash val="solid"/>
              <a:round/>
              <a:headEnd len="med" w="med" type="none"/>
              <a:tailEnd len="med" w="med" type="none"/>
            </a:ln>
          </p:spPr>
        </p:cxnSp>
      </p:grpSp>
      <p:grpSp>
        <p:nvGrpSpPr>
          <p:cNvPr id="329" name="Google Shape;329;p40"/>
          <p:cNvGrpSpPr/>
          <p:nvPr/>
        </p:nvGrpSpPr>
        <p:grpSpPr>
          <a:xfrm>
            <a:off x="5425500" y="3398775"/>
            <a:ext cx="746050" cy="470100"/>
            <a:chOff x="6151000" y="2743925"/>
            <a:chExt cx="746050" cy="470100"/>
          </a:xfrm>
        </p:grpSpPr>
        <p:sp>
          <p:nvSpPr>
            <p:cNvPr id="330" name="Google Shape;330;p40"/>
            <p:cNvSpPr txBox="1"/>
            <p:nvPr/>
          </p:nvSpPr>
          <p:spPr>
            <a:xfrm>
              <a:off x="6151000" y="2743925"/>
              <a:ext cx="544800" cy="4701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Proxima Nova"/>
                  <a:ea typeface="Proxima Nova"/>
                  <a:cs typeface="Proxima Nova"/>
                  <a:sym typeface="Proxima Nova"/>
                </a:rPr>
                <a:t>‘y’</a:t>
              </a:r>
              <a:endParaRPr sz="1800">
                <a:latin typeface="Proxima Nova"/>
                <a:ea typeface="Proxima Nova"/>
                <a:cs typeface="Proxima Nova"/>
                <a:sym typeface="Proxima Nova"/>
              </a:endParaRPr>
            </a:p>
          </p:txBody>
        </p:sp>
        <p:cxnSp>
          <p:nvCxnSpPr>
            <p:cNvPr id="331" name="Google Shape;331;p40"/>
            <p:cNvCxnSpPr/>
            <p:nvPr/>
          </p:nvCxnSpPr>
          <p:spPr>
            <a:xfrm>
              <a:off x="6597950" y="2978975"/>
              <a:ext cx="299100" cy="0"/>
            </a:xfrm>
            <a:prstGeom prst="straightConnector1">
              <a:avLst/>
            </a:prstGeom>
            <a:noFill/>
            <a:ln cap="flat" cmpd="sng" w="28575">
              <a:solidFill>
                <a:srgbClr val="FF9900"/>
              </a:solidFill>
              <a:prstDash val="solid"/>
              <a:round/>
              <a:headEnd len="med" w="med" type="none"/>
              <a:tailEnd len="med" w="med" type="triangle"/>
            </a:ln>
          </p:spPr>
        </p:cxnSp>
      </p:grpSp>
      <p:grpSp>
        <p:nvGrpSpPr>
          <p:cNvPr id="332" name="Google Shape;332;p40"/>
          <p:cNvGrpSpPr/>
          <p:nvPr/>
        </p:nvGrpSpPr>
        <p:grpSpPr>
          <a:xfrm>
            <a:off x="6184150" y="3549275"/>
            <a:ext cx="451800" cy="160750"/>
            <a:chOff x="3989175" y="4631450"/>
            <a:chExt cx="451800" cy="160750"/>
          </a:xfrm>
        </p:grpSpPr>
        <p:cxnSp>
          <p:nvCxnSpPr>
            <p:cNvPr id="333" name="Google Shape;333;p40"/>
            <p:cNvCxnSpPr/>
            <p:nvPr/>
          </p:nvCxnSpPr>
          <p:spPr>
            <a:xfrm>
              <a:off x="3989175" y="4631450"/>
              <a:ext cx="451800" cy="0"/>
            </a:xfrm>
            <a:prstGeom prst="straightConnector1">
              <a:avLst/>
            </a:prstGeom>
            <a:noFill/>
            <a:ln cap="flat" cmpd="sng" w="28575">
              <a:solidFill>
                <a:srgbClr val="FF9900"/>
              </a:solidFill>
              <a:prstDash val="solid"/>
              <a:round/>
              <a:headEnd len="med" w="med" type="none"/>
              <a:tailEnd len="med" w="med" type="none"/>
            </a:ln>
          </p:spPr>
        </p:cxnSp>
        <p:cxnSp>
          <p:nvCxnSpPr>
            <p:cNvPr id="334" name="Google Shape;334;p40"/>
            <p:cNvCxnSpPr/>
            <p:nvPr/>
          </p:nvCxnSpPr>
          <p:spPr>
            <a:xfrm>
              <a:off x="4077525" y="4702900"/>
              <a:ext cx="275100" cy="0"/>
            </a:xfrm>
            <a:prstGeom prst="straightConnector1">
              <a:avLst/>
            </a:prstGeom>
            <a:noFill/>
            <a:ln cap="flat" cmpd="sng" w="28575">
              <a:solidFill>
                <a:srgbClr val="FF9900"/>
              </a:solidFill>
              <a:prstDash val="solid"/>
              <a:round/>
              <a:headEnd len="med" w="med" type="none"/>
              <a:tailEnd len="med" w="med" type="none"/>
            </a:ln>
          </p:spPr>
        </p:cxnSp>
        <p:cxnSp>
          <p:nvCxnSpPr>
            <p:cNvPr id="335" name="Google Shape;335;p40"/>
            <p:cNvCxnSpPr/>
            <p:nvPr/>
          </p:nvCxnSpPr>
          <p:spPr>
            <a:xfrm>
              <a:off x="4173525" y="4792200"/>
              <a:ext cx="94500" cy="0"/>
            </a:xfrm>
            <a:prstGeom prst="straightConnector1">
              <a:avLst/>
            </a:prstGeom>
            <a:noFill/>
            <a:ln cap="flat" cmpd="sng" w="28575">
              <a:solidFill>
                <a:srgbClr val="FF9900"/>
              </a:solidFill>
              <a:prstDash val="solid"/>
              <a:round/>
              <a:headEnd len="med" w="med" type="none"/>
              <a:tailEnd len="med" w="med" type="none"/>
            </a:ln>
          </p:spPr>
        </p:cxnSp>
      </p:grpSp>
      <p:grpSp>
        <p:nvGrpSpPr>
          <p:cNvPr id="336" name="Google Shape;336;p40"/>
          <p:cNvGrpSpPr/>
          <p:nvPr/>
        </p:nvGrpSpPr>
        <p:grpSpPr>
          <a:xfrm>
            <a:off x="5425500" y="3553450"/>
            <a:ext cx="451800" cy="160750"/>
            <a:chOff x="3989175" y="4631450"/>
            <a:chExt cx="451800" cy="160750"/>
          </a:xfrm>
        </p:grpSpPr>
        <p:cxnSp>
          <p:nvCxnSpPr>
            <p:cNvPr id="337" name="Google Shape;337;p40"/>
            <p:cNvCxnSpPr/>
            <p:nvPr/>
          </p:nvCxnSpPr>
          <p:spPr>
            <a:xfrm>
              <a:off x="3989175" y="4631450"/>
              <a:ext cx="451800" cy="0"/>
            </a:xfrm>
            <a:prstGeom prst="straightConnector1">
              <a:avLst/>
            </a:prstGeom>
            <a:noFill/>
            <a:ln cap="flat" cmpd="sng" w="28575">
              <a:solidFill>
                <a:srgbClr val="FF9900"/>
              </a:solidFill>
              <a:prstDash val="solid"/>
              <a:round/>
              <a:headEnd len="med" w="med" type="none"/>
              <a:tailEnd len="med" w="med" type="none"/>
            </a:ln>
          </p:spPr>
        </p:cxnSp>
        <p:cxnSp>
          <p:nvCxnSpPr>
            <p:cNvPr id="338" name="Google Shape;338;p40"/>
            <p:cNvCxnSpPr/>
            <p:nvPr/>
          </p:nvCxnSpPr>
          <p:spPr>
            <a:xfrm>
              <a:off x="4077525" y="4702900"/>
              <a:ext cx="275100" cy="0"/>
            </a:xfrm>
            <a:prstGeom prst="straightConnector1">
              <a:avLst/>
            </a:prstGeom>
            <a:noFill/>
            <a:ln cap="flat" cmpd="sng" w="28575">
              <a:solidFill>
                <a:srgbClr val="FF9900"/>
              </a:solidFill>
              <a:prstDash val="solid"/>
              <a:round/>
              <a:headEnd len="med" w="med" type="none"/>
              <a:tailEnd len="med" w="med" type="none"/>
            </a:ln>
          </p:spPr>
        </p:cxnSp>
        <p:cxnSp>
          <p:nvCxnSpPr>
            <p:cNvPr id="339" name="Google Shape;339;p40"/>
            <p:cNvCxnSpPr/>
            <p:nvPr/>
          </p:nvCxnSpPr>
          <p:spPr>
            <a:xfrm>
              <a:off x="4173525" y="4792200"/>
              <a:ext cx="94500" cy="0"/>
            </a:xfrm>
            <a:prstGeom prst="straightConnector1">
              <a:avLst/>
            </a:prstGeom>
            <a:noFill/>
            <a:ln cap="flat" cmpd="sng" w="28575">
              <a:solidFill>
                <a:srgbClr val="FF9900"/>
              </a:solidFill>
              <a:prstDash val="solid"/>
              <a:round/>
              <a:headEnd len="med" w="med" type="none"/>
              <a:tailEnd len="med" w="med" type="none"/>
            </a:ln>
          </p:spPr>
        </p:cxnSp>
      </p:grpSp>
      <p:sp>
        <p:nvSpPr>
          <p:cNvPr id="340" name="Google Shape;340;p40"/>
          <p:cNvSpPr txBox="1"/>
          <p:nvPr/>
        </p:nvSpPr>
        <p:spPr>
          <a:xfrm>
            <a:off x="5423500" y="1794450"/>
            <a:ext cx="330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Proxima Nova"/>
                <a:ea typeface="Proxima Nova"/>
                <a:cs typeface="Proxima Nova"/>
                <a:sym typeface="Proxima Nova"/>
              </a:rPr>
              <a:t>Estructura llena</a:t>
            </a:r>
            <a:endParaRPr sz="2400">
              <a:latin typeface="Proxima Nova"/>
              <a:ea typeface="Proxima Nova"/>
              <a:cs typeface="Proxima Nova"/>
              <a:sym typeface="Proxima Nova"/>
            </a:endParaRPr>
          </a:p>
        </p:txBody>
      </p:sp>
      <p:sp>
        <p:nvSpPr>
          <p:cNvPr id="341" name="Google Shape;341;p40"/>
          <p:cNvSpPr txBox="1"/>
          <p:nvPr/>
        </p:nvSpPr>
        <p:spPr>
          <a:xfrm>
            <a:off x="209150" y="2480094"/>
            <a:ext cx="2070600" cy="8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980000"/>
                </a:solidFill>
                <a:latin typeface="Proxima Nova"/>
                <a:ea typeface="Proxima Nova"/>
                <a:cs typeface="Proxima Nova"/>
                <a:sym typeface="Proxima Nova"/>
              </a:rPr>
              <a:t>No es posible insertar</a:t>
            </a:r>
            <a:endParaRPr sz="2000">
              <a:solidFill>
                <a:srgbClr val="980000"/>
              </a:solidFill>
              <a:latin typeface="Proxima Nova"/>
              <a:ea typeface="Proxima Nova"/>
              <a:cs typeface="Proxima Nova"/>
              <a:sym typeface="Proxima Nova"/>
            </a:endParaRPr>
          </a:p>
        </p:txBody>
      </p:sp>
      <p:grpSp>
        <p:nvGrpSpPr>
          <p:cNvPr id="342" name="Google Shape;342;p40"/>
          <p:cNvGrpSpPr/>
          <p:nvPr/>
        </p:nvGrpSpPr>
        <p:grpSpPr>
          <a:xfrm>
            <a:off x="3103400" y="2480100"/>
            <a:ext cx="767400" cy="900375"/>
            <a:chOff x="3103400" y="2480100"/>
            <a:chExt cx="767400" cy="900375"/>
          </a:xfrm>
        </p:grpSpPr>
        <p:sp>
          <p:nvSpPr>
            <p:cNvPr id="343" name="Google Shape;343;p40"/>
            <p:cNvSpPr txBox="1"/>
            <p:nvPr/>
          </p:nvSpPr>
          <p:spPr>
            <a:xfrm>
              <a:off x="3103400" y="2480100"/>
              <a:ext cx="7674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Head</a:t>
              </a:r>
              <a:endParaRPr>
                <a:latin typeface="Montserrat"/>
                <a:ea typeface="Montserrat"/>
                <a:cs typeface="Montserrat"/>
                <a:sym typeface="Montserrat"/>
              </a:endParaRPr>
            </a:p>
          </p:txBody>
        </p:sp>
        <p:cxnSp>
          <p:nvCxnSpPr>
            <p:cNvPr id="344" name="Google Shape;344;p40"/>
            <p:cNvCxnSpPr/>
            <p:nvPr/>
          </p:nvCxnSpPr>
          <p:spPr>
            <a:xfrm>
              <a:off x="3487100" y="2874075"/>
              <a:ext cx="0" cy="506400"/>
            </a:xfrm>
            <a:prstGeom prst="straightConnector1">
              <a:avLst/>
            </a:prstGeom>
            <a:noFill/>
            <a:ln cap="flat" cmpd="sng" w="28575">
              <a:solidFill>
                <a:srgbClr val="38761D"/>
              </a:solidFill>
              <a:prstDash val="solid"/>
              <a:round/>
              <a:headEnd len="med" w="med" type="none"/>
              <a:tailEnd len="med" w="med" type="triangle"/>
            </a:ln>
          </p:spPr>
        </p:cxnSp>
      </p:grpSp>
      <p:grpSp>
        <p:nvGrpSpPr>
          <p:cNvPr id="345" name="Google Shape;345;p40"/>
          <p:cNvGrpSpPr/>
          <p:nvPr/>
        </p:nvGrpSpPr>
        <p:grpSpPr>
          <a:xfrm>
            <a:off x="3201800" y="3870550"/>
            <a:ext cx="570600" cy="878575"/>
            <a:chOff x="3201800" y="3870550"/>
            <a:chExt cx="570600" cy="878575"/>
          </a:xfrm>
        </p:grpSpPr>
        <p:cxnSp>
          <p:nvCxnSpPr>
            <p:cNvPr id="346" name="Google Shape;346;p40"/>
            <p:cNvCxnSpPr/>
            <p:nvPr/>
          </p:nvCxnSpPr>
          <p:spPr>
            <a:xfrm rot="10800000">
              <a:off x="3487100" y="3870550"/>
              <a:ext cx="0" cy="502200"/>
            </a:xfrm>
            <a:prstGeom prst="straightConnector1">
              <a:avLst/>
            </a:prstGeom>
            <a:noFill/>
            <a:ln cap="flat" cmpd="sng" w="28575">
              <a:solidFill>
                <a:srgbClr val="1155CC"/>
              </a:solidFill>
              <a:prstDash val="solid"/>
              <a:round/>
              <a:headEnd len="med" w="med" type="none"/>
              <a:tailEnd len="med" w="med" type="triangle"/>
            </a:ln>
          </p:spPr>
        </p:cxnSp>
        <p:sp>
          <p:nvSpPr>
            <p:cNvPr id="347" name="Google Shape;347;p40"/>
            <p:cNvSpPr txBox="1"/>
            <p:nvPr/>
          </p:nvSpPr>
          <p:spPr>
            <a:xfrm>
              <a:off x="3201800" y="4374425"/>
              <a:ext cx="5706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Tail</a:t>
              </a:r>
              <a:endParaRPr>
                <a:latin typeface="Montserrat"/>
                <a:ea typeface="Montserrat"/>
                <a:cs typeface="Montserrat"/>
                <a:sym typeface="Montserrat"/>
              </a:endParaRPr>
            </a:p>
          </p:txBody>
        </p:sp>
      </p:grpSp>
      <p:grpSp>
        <p:nvGrpSpPr>
          <p:cNvPr id="348" name="Google Shape;348;p40"/>
          <p:cNvGrpSpPr/>
          <p:nvPr/>
        </p:nvGrpSpPr>
        <p:grpSpPr>
          <a:xfrm>
            <a:off x="3925600" y="3868875"/>
            <a:ext cx="570600" cy="878575"/>
            <a:chOff x="3925600" y="3868875"/>
            <a:chExt cx="570600" cy="878575"/>
          </a:xfrm>
        </p:grpSpPr>
        <p:cxnSp>
          <p:nvCxnSpPr>
            <p:cNvPr id="349" name="Google Shape;349;p40"/>
            <p:cNvCxnSpPr/>
            <p:nvPr/>
          </p:nvCxnSpPr>
          <p:spPr>
            <a:xfrm rot="10800000">
              <a:off x="4210900" y="3868875"/>
              <a:ext cx="0" cy="502200"/>
            </a:xfrm>
            <a:prstGeom prst="straightConnector1">
              <a:avLst/>
            </a:prstGeom>
            <a:noFill/>
            <a:ln cap="flat" cmpd="sng" w="28575">
              <a:solidFill>
                <a:srgbClr val="1155CC"/>
              </a:solidFill>
              <a:prstDash val="solid"/>
              <a:round/>
              <a:headEnd len="med" w="med" type="none"/>
              <a:tailEnd len="med" w="med" type="triangle"/>
            </a:ln>
          </p:spPr>
        </p:cxnSp>
        <p:sp>
          <p:nvSpPr>
            <p:cNvPr id="350" name="Google Shape;350;p40"/>
            <p:cNvSpPr txBox="1"/>
            <p:nvPr/>
          </p:nvSpPr>
          <p:spPr>
            <a:xfrm>
              <a:off x="3925600" y="4372750"/>
              <a:ext cx="5706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Tail</a:t>
              </a:r>
              <a:endParaRPr>
                <a:latin typeface="Montserrat"/>
                <a:ea typeface="Montserrat"/>
                <a:cs typeface="Montserrat"/>
                <a:sym typeface="Montserrat"/>
              </a:endParaRPr>
            </a:p>
          </p:txBody>
        </p:sp>
      </p:grpSp>
      <p:grpSp>
        <p:nvGrpSpPr>
          <p:cNvPr id="351" name="Google Shape;351;p40"/>
          <p:cNvGrpSpPr/>
          <p:nvPr/>
        </p:nvGrpSpPr>
        <p:grpSpPr>
          <a:xfrm>
            <a:off x="4611400" y="3868875"/>
            <a:ext cx="570600" cy="878575"/>
            <a:chOff x="3925600" y="3868875"/>
            <a:chExt cx="570600" cy="878575"/>
          </a:xfrm>
        </p:grpSpPr>
        <p:cxnSp>
          <p:nvCxnSpPr>
            <p:cNvPr id="352" name="Google Shape;352;p40"/>
            <p:cNvCxnSpPr/>
            <p:nvPr/>
          </p:nvCxnSpPr>
          <p:spPr>
            <a:xfrm rot="10800000">
              <a:off x="4210900" y="3868875"/>
              <a:ext cx="0" cy="502200"/>
            </a:xfrm>
            <a:prstGeom prst="straightConnector1">
              <a:avLst/>
            </a:prstGeom>
            <a:noFill/>
            <a:ln cap="flat" cmpd="sng" w="28575">
              <a:solidFill>
                <a:srgbClr val="1155CC"/>
              </a:solidFill>
              <a:prstDash val="solid"/>
              <a:round/>
              <a:headEnd len="med" w="med" type="none"/>
              <a:tailEnd len="med" w="med" type="triangle"/>
            </a:ln>
          </p:spPr>
        </p:cxnSp>
        <p:sp>
          <p:nvSpPr>
            <p:cNvPr id="353" name="Google Shape;353;p40"/>
            <p:cNvSpPr txBox="1"/>
            <p:nvPr/>
          </p:nvSpPr>
          <p:spPr>
            <a:xfrm>
              <a:off x="3925600" y="4372750"/>
              <a:ext cx="5706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Tail</a:t>
              </a:r>
              <a:endParaRPr>
                <a:latin typeface="Montserrat"/>
                <a:ea typeface="Montserrat"/>
                <a:cs typeface="Montserrat"/>
                <a:sym typeface="Montserrat"/>
              </a:endParaRPr>
            </a:p>
          </p:txBody>
        </p:sp>
      </p:grpSp>
      <p:grpSp>
        <p:nvGrpSpPr>
          <p:cNvPr id="354" name="Google Shape;354;p40"/>
          <p:cNvGrpSpPr/>
          <p:nvPr/>
        </p:nvGrpSpPr>
        <p:grpSpPr>
          <a:xfrm>
            <a:off x="3816000" y="2474963"/>
            <a:ext cx="767400" cy="900375"/>
            <a:chOff x="3103400" y="2480100"/>
            <a:chExt cx="767400" cy="900375"/>
          </a:xfrm>
        </p:grpSpPr>
        <p:sp>
          <p:nvSpPr>
            <p:cNvPr id="355" name="Google Shape;355;p40"/>
            <p:cNvSpPr txBox="1"/>
            <p:nvPr/>
          </p:nvSpPr>
          <p:spPr>
            <a:xfrm>
              <a:off x="3103400" y="2480100"/>
              <a:ext cx="7674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Head</a:t>
              </a:r>
              <a:endParaRPr>
                <a:latin typeface="Montserrat"/>
                <a:ea typeface="Montserrat"/>
                <a:cs typeface="Montserrat"/>
                <a:sym typeface="Montserrat"/>
              </a:endParaRPr>
            </a:p>
          </p:txBody>
        </p:sp>
        <p:cxnSp>
          <p:nvCxnSpPr>
            <p:cNvPr id="356" name="Google Shape;356;p40"/>
            <p:cNvCxnSpPr/>
            <p:nvPr/>
          </p:nvCxnSpPr>
          <p:spPr>
            <a:xfrm>
              <a:off x="3487100" y="2874075"/>
              <a:ext cx="0" cy="506400"/>
            </a:xfrm>
            <a:prstGeom prst="straightConnector1">
              <a:avLst/>
            </a:prstGeom>
            <a:noFill/>
            <a:ln cap="flat" cmpd="sng" w="28575">
              <a:solidFill>
                <a:srgbClr val="38761D"/>
              </a:solidFill>
              <a:prstDash val="solid"/>
              <a:round/>
              <a:headEnd len="med" w="med" type="none"/>
              <a:tailEnd len="med" w="med" type="triangle"/>
            </a:ln>
          </p:spPr>
        </p:cxnSp>
      </p:grpSp>
      <p:grpSp>
        <p:nvGrpSpPr>
          <p:cNvPr id="357" name="Google Shape;357;p40"/>
          <p:cNvGrpSpPr/>
          <p:nvPr/>
        </p:nvGrpSpPr>
        <p:grpSpPr>
          <a:xfrm>
            <a:off x="4491600" y="2474950"/>
            <a:ext cx="767400" cy="900375"/>
            <a:chOff x="3103400" y="2480100"/>
            <a:chExt cx="767400" cy="900375"/>
          </a:xfrm>
        </p:grpSpPr>
        <p:sp>
          <p:nvSpPr>
            <p:cNvPr id="358" name="Google Shape;358;p40"/>
            <p:cNvSpPr txBox="1"/>
            <p:nvPr/>
          </p:nvSpPr>
          <p:spPr>
            <a:xfrm>
              <a:off x="3103400" y="2480100"/>
              <a:ext cx="7674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Head</a:t>
              </a:r>
              <a:endParaRPr>
                <a:latin typeface="Montserrat"/>
                <a:ea typeface="Montserrat"/>
                <a:cs typeface="Montserrat"/>
                <a:sym typeface="Montserrat"/>
              </a:endParaRPr>
            </a:p>
          </p:txBody>
        </p:sp>
        <p:cxnSp>
          <p:nvCxnSpPr>
            <p:cNvPr id="359" name="Google Shape;359;p40"/>
            <p:cNvCxnSpPr/>
            <p:nvPr/>
          </p:nvCxnSpPr>
          <p:spPr>
            <a:xfrm>
              <a:off x="3487100" y="2874075"/>
              <a:ext cx="0" cy="506400"/>
            </a:xfrm>
            <a:prstGeom prst="straightConnector1">
              <a:avLst/>
            </a:prstGeom>
            <a:noFill/>
            <a:ln cap="flat" cmpd="sng" w="28575">
              <a:solidFill>
                <a:srgbClr val="38761D"/>
              </a:solidFill>
              <a:prstDash val="solid"/>
              <a:round/>
              <a:headEnd len="med" w="med" type="none"/>
              <a:tailEnd len="med" w="med" type="triangle"/>
            </a:ln>
          </p:spPr>
        </p:cxnSp>
      </p:grpSp>
      <p:grpSp>
        <p:nvGrpSpPr>
          <p:cNvPr id="360" name="Google Shape;360;p40"/>
          <p:cNvGrpSpPr/>
          <p:nvPr/>
        </p:nvGrpSpPr>
        <p:grpSpPr>
          <a:xfrm>
            <a:off x="5366100" y="3868875"/>
            <a:ext cx="570600" cy="878575"/>
            <a:chOff x="3925600" y="3868875"/>
            <a:chExt cx="570600" cy="878575"/>
          </a:xfrm>
        </p:grpSpPr>
        <p:cxnSp>
          <p:nvCxnSpPr>
            <p:cNvPr id="361" name="Google Shape;361;p40"/>
            <p:cNvCxnSpPr/>
            <p:nvPr/>
          </p:nvCxnSpPr>
          <p:spPr>
            <a:xfrm rot="10800000">
              <a:off x="4210900" y="3868875"/>
              <a:ext cx="0" cy="502200"/>
            </a:xfrm>
            <a:prstGeom prst="straightConnector1">
              <a:avLst/>
            </a:prstGeom>
            <a:noFill/>
            <a:ln cap="flat" cmpd="sng" w="28575">
              <a:solidFill>
                <a:srgbClr val="1155CC"/>
              </a:solidFill>
              <a:prstDash val="solid"/>
              <a:round/>
              <a:headEnd len="med" w="med" type="none"/>
              <a:tailEnd len="med" w="med" type="triangle"/>
            </a:ln>
          </p:spPr>
        </p:cxnSp>
        <p:sp>
          <p:nvSpPr>
            <p:cNvPr id="362" name="Google Shape;362;p40"/>
            <p:cNvSpPr txBox="1"/>
            <p:nvPr/>
          </p:nvSpPr>
          <p:spPr>
            <a:xfrm>
              <a:off x="3925600" y="4372750"/>
              <a:ext cx="5706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Tail</a:t>
              </a:r>
              <a:endParaRPr>
                <a:latin typeface="Montserrat"/>
                <a:ea typeface="Montserrat"/>
                <a:cs typeface="Montserrat"/>
                <a:sym typeface="Montserrat"/>
              </a:endParaRPr>
            </a:p>
          </p:txBody>
        </p:sp>
      </p:grpSp>
      <p:grpSp>
        <p:nvGrpSpPr>
          <p:cNvPr id="363" name="Google Shape;363;p40"/>
          <p:cNvGrpSpPr/>
          <p:nvPr/>
        </p:nvGrpSpPr>
        <p:grpSpPr>
          <a:xfrm>
            <a:off x="5275000" y="2474950"/>
            <a:ext cx="767400" cy="900375"/>
            <a:chOff x="3103400" y="2480100"/>
            <a:chExt cx="767400" cy="900375"/>
          </a:xfrm>
        </p:grpSpPr>
        <p:sp>
          <p:nvSpPr>
            <p:cNvPr id="364" name="Google Shape;364;p40"/>
            <p:cNvSpPr txBox="1"/>
            <p:nvPr/>
          </p:nvSpPr>
          <p:spPr>
            <a:xfrm>
              <a:off x="3103400" y="2480100"/>
              <a:ext cx="7674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Head</a:t>
              </a:r>
              <a:endParaRPr>
                <a:latin typeface="Montserrat"/>
                <a:ea typeface="Montserrat"/>
                <a:cs typeface="Montserrat"/>
                <a:sym typeface="Montserrat"/>
              </a:endParaRPr>
            </a:p>
          </p:txBody>
        </p:sp>
        <p:cxnSp>
          <p:nvCxnSpPr>
            <p:cNvPr id="365" name="Google Shape;365;p40"/>
            <p:cNvCxnSpPr/>
            <p:nvPr/>
          </p:nvCxnSpPr>
          <p:spPr>
            <a:xfrm>
              <a:off x="3487100" y="2874075"/>
              <a:ext cx="0" cy="506400"/>
            </a:xfrm>
            <a:prstGeom prst="straightConnector1">
              <a:avLst/>
            </a:prstGeom>
            <a:noFill/>
            <a:ln cap="flat" cmpd="sng" w="28575">
              <a:solidFill>
                <a:srgbClr val="38761D"/>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2000"/>
                                        <p:tgtEl>
                                          <p:spTgt spid="314"/>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2" presetSubtype="2">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2000"/>
                                        <p:tgtEl>
                                          <p:spTgt spid="323"/>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5"/>
                                        </p:tgtEl>
                                      </p:cBhvr>
                                    </p:animEffect>
                                    <p:set>
                                      <p:cBhvr>
                                        <p:cTn dur="1" fill="hold">
                                          <p:stCondLst>
                                            <p:cond delay="1000"/>
                                          </p:stCondLst>
                                        </p:cTn>
                                        <p:tgtEl>
                                          <p:spTgt spid="345"/>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2" presetSubtype="2">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2000"/>
                                        <p:tgtEl>
                                          <p:spTgt spid="286"/>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8"/>
                                        </p:tgtEl>
                                      </p:cBhvr>
                                    </p:animEffect>
                                    <p:set>
                                      <p:cBhvr>
                                        <p:cTn dur="1" fill="hold">
                                          <p:stCondLst>
                                            <p:cond delay="1000"/>
                                          </p:stCondLst>
                                        </p:cTn>
                                        <p:tgtEl>
                                          <p:spTgt spid="348"/>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2"/>
                                        </p:tgtEl>
                                      </p:cBhvr>
                                    </p:animEffect>
                                    <p:set>
                                      <p:cBhvr>
                                        <p:cTn dur="1" fill="hold">
                                          <p:stCondLst>
                                            <p:cond delay="1000"/>
                                          </p:stCondLst>
                                        </p:cTn>
                                        <p:tgtEl>
                                          <p:spTgt spid="342"/>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323"/>
                                        </p:tgtEl>
                                      </p:cBhvr>
                                    </p:animEffect>
                                    <p:set>
                                      <p:cBhvr>
                                        <p:cTn dur="1" fill="hold">
                                          <p:stCondLst>
                                            <p:cond delay="1000"/>
                                          </p:stCondLst>
                                        </p:cTn>
                                        <p:tgtEl>
                                          <p:spTgt spid="3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54"/>
                                        </p:tgtEl>
                                      </p:cBhvr>
                                    </p:animEffect>
                                    <p:set>
                                      <p:cBhvr>
                                        <p:cTn dur="1" fill="hold">
                                          <p:stCondLst>
                                            <p:cond delay="1000"/>
                                          </p:stCondLst>
                                        </p:cTn>
                                        <p:tgtEl>
                                          <p:spTgt spid="354"/>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336"/>
                                        </p:tgtEl>
                                      </p:cBhvr>
                                    </p:animEffect>
                                    <p:set>
                                      <p:cBhvr>
                                        <p:cTn dur="1" fill="hold">
                                          <p:stCondLst>
                                            <p:cond delay="1000"/>
                                          </p:stCondLst>
                                        </p:cTn>
                                        <p:tgtEl>
                                          <p:spTgt spid="336"/>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2000"/>
                                        <p:tgtEl>
                                          <p:spTgt spid="329"/>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1000"/>
                                        <p:tgtEl>
                                          <p:spTgt spid="351"/>
                                        </p:tgtEl>
                                      </p:cBhvr>
                                    </p:animEffect>
                                    <p:set>
                                      <p:cBhvr>
                                        <p:cTn dur="1" fill="hold">
                                          <p:stCondLst>
                                            <p:cond delay="1000"/>
                                          </p:stCondLst>
                                        </p:cTn>
                                        <p:tgtEl>
                                          <p:spTgt spid="351"/>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86"/>
                                        </p:tgtEl>
                                      </p:cBhvr>
                                    </p:animEffect>
                                    <p:set>
                                      <p:cBhvr>
                                        <p:cTn dur="1" fill="hold">
                                          <p:stCondLst>
                                            <p:cond delay="1000"/>
                                          </p:stCondLst>
                                        </p:cTn>
                                        <p:tgtEl>
                                          <p:spTgt spid="2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57"/>
                                        </p:tgtEl>
                                      </p:cBhvr>
                                    </p:animEffect>
                                    <p:set>
                                      <p:cBhvr>
                                        <p:cTn dur="1" fill="hold">
                                          <p:stCondLst>
                                            <p:cond delay="1000"/>
                                          </p:stCondLst>
                                        </p:cTn>
                                        <p:tgtEl>
                                          <p:spTgt spid="357"/>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329"/>
                                        </p:tgtEl>
                                      </p:cBhvr>
                                    </p:animEffect>
                                    <p:set>
                                      <p:cBhvr>
                                        <p:cTn dur="1" fill="hold">
                                          <p:stCondLst>
                                            <p:cond delay="1000"/>
                                          </p:stCondLst>
                                        </p:cTn>
                                        <p:tgtEl>
                                          <p:spTgt spid="3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2"/>
                                        </p:tgtEl>
                                      </p:cBhvr>
                                    </p:animEffect>
                                    <p:set>
                                      <p:cBhvr>
                                        <p:cTn dur="1" fill="hold">
                                          <p:stCondLst>
                                            <p:cond delay="1000"/>
                                          </p:stCondLst>
                                        </p:cTn>
                                        <p:tgtEl>
                                          <p:spTgt spid="3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0"/>
                                        </p:tgtEl>
                                      </p:cBhvr>
                                    </p:animEffect>
                                    <p:set>
                                      <p:cBhvr>
                                        <p:cTn dur="1" fill="hold">
                                          <p:stCondLst>
                                            <p:cond delay="100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3"/>
                                        </p:tgtEl>
                                      </p:cBhvr>
                                    </p:animEffect>
                                    <p:set>
                                      <p:cBhvr>
                                        <p:cTn dur="1" fill="hold">
                                          <p:stCondLst>
                                            <p:cond delay="1000"/>
                                          </p:stCondLst>
                                        </p:cTn>
                                        <p:tgtEl>
                                          <p:spTgt spid="3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0"/>
                                        </p:tgtEl>
                                      </p:cBhvr>
                                    </p:animEffect>
                                    <p:set>
                                      <p:cBhvr>
                                        <p:cTn dur="1" fill="hold">
                                          <p:stCondLst>
                                            <p:cond delay="1000"/>
                                          </p:stCondLst>
                                        </p:cTn>
                                        <p:tgtEl>
                                          <p:spTgt spid="360"/>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53823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La </a:t>
            </a:r>
            <a:r>
              <a:rPr b="1" lang="en-US" sz="2400">
                <a:solidFill>
                  <a:schemeClr val="accent2"/>
                </a:solidFill>
              </a:rPr>
              <a:t>pila (</a:t>
            </a:r>
            <a:r>
              <a:rPr b="1" i="1" lang="en-US" sz="2400">
                <a:solidFill>
                  <a:schemeClr val="accent2"/>
                </a:solidFill>
              </a:rPr>
              <a:t>stack</a:t>
            </a:r>
            <a:r>
              <a:rPr b="1" lang="en-US" sz="2400">
                <a:solidFill>
                  <a:schemeClr val="accent2"/>
                </a:solidFill>
              </a:rPr>
              <a:t>)</a:t>
            </a:r>
            <a:r>
              <a:rPr lang="en-US" sz="2400">
                <a:solidFill>
                  <a:schemeClr val="accent2"/>
                </a:solidFill>
              </a:rPr>
              <a:t> es una estructura de datos lineal y dinámica, en la cual el elemento obtenido a través de la operación ELIMINAR está predefinido, debido a que implementa la política </a:t>
            </a:r>
            <a:r>
              <a:rPr b="1" i="1" lang="en-US" sz="2400">
                <a:solidFill>
                  <a:schemeClr val="accent2"/>
                </a:solidFill>
              </a:rPr>
              <a:t>Last-In, First-Out</a:t>
            </a:r>
            <a:r>
              <a:rPr b="1" lang="en-US" sz="2400">
                <a:solidFill>
                  <a:schemeClr val="accent2"/>
                </a:solidFill>
              </a:rPr>
              <a:t> (LIFO)</a:t>
            </a:r>
            <a:r>
              <a:rPr lang="en-US" sz="2400">
                <a:solidFill>
                  <a:schemeClr val="accent2"/>
                </a:solidFill>
              </a:rPr>
              <a:t>, esto es, el último elemento que se agregó es el primer que se elimina.</a:t>
            </a:r>
            <a:endParaRPr sz="2400">
              <a:solidFill>
                <a:schemeClr val="accent2"/>
              </a:solidFill>
            </a:endParaRPr>
          </a:p>
        </p:txBody>
      </p:sp>
      <p:pic>
        <p:nvPicPr>
          <p:cNvPr id="72" name="Google Shape;72;p15"/>
          <p:cNvPicPr preferRelativeResize="0"/>
          <p:nvPr/>
        </p:nvPicPr>
        <p:blipFill>
          <a:blip r:embed="rId3">
            <a:alphaModFix/>
          </a:blip>
          <a:stretch>
            <a:fillRect/>
          </a:stretch>
        </p:blipFill>
        <p:spPr>
          <a:xfrm>
            <a:off x="5810050" y="2294000"/>
            <a:ext cx="2924175" cy="2609850"/>
          </a:xfrm>
          <a:prstGeom prst="rect">
            <a:avLst/>
          </a:prstGeom>
          <a:noFill/>
          <a:ln>
            <a:noFill/>
          </a:ln>
        </p:spPr>
      </p:pic>
      <p:sp>
        <p:nvSpPr>
          <p:cNvPr id="73" name="Google Shape;7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Definición</a:t>
            </a:r>
            <a:endParaRPr/>
          </a:p>
        </p:txBody>
      </p:sp>
      <p:sp>
        <p:nvSpPr>
          <p:cNvPr id="74" name="Google Shape;74;p15"/>
          <p:cNvSpPr/>
          <p:nvPr/>
        </p:nvSpPr>
        <p:spPr>
          <a:xfrm>
            <a:off x="5935850" y="1017725"/>
            <a:ext cx="2694250" cy="3903650"/>
          </a:xfrm>
          <a:prstGeom prst="flowChartMagneticDisk">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Operaciones</a:t>
            </a:r>
            <a:endParaRPr/>
          </a:p>
        </p:txBody>
      </p:sp>
      <p:sp>
        <p:nvSpPr>
          <p:cNvPr id="80" name="Google Shape;80;p16"/>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Las operaciones que se pueden realizar sobre una pila son INSERTAR (</a:t>
            </a:r>
            <a:r>
              <a:rPr b="1" i="1" lang="en-US" sz="2400">
                <a:solidFill>
                  <a:schemeClr val="accent2"/>
                </a:solidFill>
              </a:rPr>
              <a:t>PUSH</a:t>
            </a:r>
            <a:r>
              <a:rPr lang="en-US" sz="2400">
                <a:solidFill>
                  <a:schemeClr val="accent2"/>
                </a:solidFill>
              </a:rPr>
              <a:t>) y ELIMINAR (</a:t>
            </a:r>
            <a:r>
              <a:rPr b="1" i="1" lang="en-US" sz="2400">
                <a:solidFill>
                  <a:schemeClr val="accent2"/>
                </a:solidFill>
              </a:rPr>
              <a:t>POP</a:t>
            </a:r>
            <a:r>
              <a:rPr lang="en-US" sz="2400">
                <a:solidFill>
                  <a:schemeClr val="accent2"/>
                </a:solidFill>
              </a:rPr>
              <a:t>). Debido a la política LIFO que implementa esta estructura, el orden en el que los elementos son extraídos de la pila (</a:t>
            </a:r>
            <a:r>
              <a:rPr i="1" lang="en-US" sz="2400">
                <a:solidFill>
                  <a:schemeClr val="accent2"/>
                </a:solidFill>
              </a:rPr>
              <a:t>POP</a:t>
            </a:r>
            <a:r>
              <a:rPr lang="en-US" sz="2400">
                <a:solidFill>
                  <a:schemeClr val="accent2"/>
                </a:solidFill>
              </a:rPr>
              <a:t>) es inverso al orden en el que los elementos fueron insertados en la pila (</a:t>
            </a:r>
            <a:r>
              <a:rPr i="1" lang="en-US" sz="2400">
                <a:solidFill>
                  <a:schemeClr val="accent2"/>
                </a:solidFill>
              </a:rPr>
              <a:t>PUSH</a:t>
            </a:r>
            <a:r>
              <a:rPr lang="en-US" sz="2400">
                <a:solidFill>
                  <a:schemeClr val="accent2"/>
                </a:solidFill>
              </a:rPr>
              <a:t>). Además, el </a:t>
            </a:r>
            <a:r>
              <a:rPr b="1" lang="en-US" sz="2400">
                <a:solidFill>
                  <a:schemeClr val="accent2"/>
                </a:solidFill>
              </a:rPr>
              <a:t>único elemento accesible</a:t>
            </a:r>
            <a:r>
              <a:rPr lang="en-US" sz="2400">
                <a:solidFill>
                  <a:schemeClr val="accent2"/>
                </a:solidFill>
              </a:rPr>
              <a:t> de la pila es el que está hasta arriba y que se conoce como </a:t>
            </a:r>
            <a:r>
              <a:rPr b="1" lang="en-US" sz="2400">
                <a:solidFill>
                  <a:schemeClr val="accent2"/>
                </a:solidFill>
              </a:rPr>
              <a:t>tope de la pila</a:t>
            </a:r>
            <a:r>
              <a:rPr lang="en-US" sz="2400">
                <a:solidFill>
                  <a:schemeClr val="accent2"/>
                </a:solidFill>
              </a:rPr>
              <a:t>.</a:t>
            </a:r>
            <a:endParaRPr sz="24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 Comportamiento</a:t>
            </a:r>
            <a:endParaRPr/>
          </a:p>
        </p:txBody>
      </p:sp>
      <p:sp>
        <p:nvSpPr>
          <p:cNvPr id="86" name="Google Shape;86;p17"/>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Para poder diseñar un algoritmo que defina el </a:t>
            </a:r>
            <a:r>
              <a:rPr b="1" lang="en-US" sz="2400">
                <a:solidFill>
                  <a:schemeClr val="accent2"/>
                </a:solidFill>
              </a:rPr>
              <a:t>comportamiento</a:t>
            </a:r>
            <a:r>
              <a:rPr lang="en-US" sz="2400">
                <a:solidFill>
                  <a:schemeClr val="accent2"/>
                </a:solidFill>
              </a:rPr>
              <a:t> de una pila se deben considerar </a:t>
            </a:r>
            <a:r>
              <a:rPr b="1" lang="en-US" sz="2400">
                <a:solidFill>
                  <a:schemeClr val="accent2"/>
                </a:solidFill>
              </a:rPr>
              <a:t>3 casos</a:t>
            </a:r>
            <a:r>
              <a:rPr lang="en-US" sz="2400">
                <a:solidFill>
                  <a:schemeClr val="accent2"/>
                </a:solidFill>
              </a:rPr>
              <a:t> para ambas operaciones (</a:t>
            </a:r>
            <a:r>
              <a:rPr i="1" lang="en-US" sz="2400">
                <a:solidFill>
                  <a:schemeClr val="accent2"/>
                </a:solidFill>
              </a:rPr>
              <a:t>PUSH</a:t>
            </a:r>
            <a:r>
              <a:rPr lang="en-US" sz="2400">
                <a:solidFill>
                  <a:schemeClr val="accent2"/>
                </a:solidFill>
              </a:rPr>
              <a:t> y </a:t>
            </a:r>
            <a:r>
              <a:rPr i="1" lang="en-US" sz="2400">
                <a:solidFill>
                  <a:schemeClr val="accent2"/>
                </a:solidFill>
              </a:rPr>
              <a:t>POP</a:t>
            </a:r>
            <a:r>
              <a:rPr lang="en-US" sz="2400">
                <a:solidFill>
                  <a:schemeClr val="accent2"/>
                </a:solidFill>
              </a:rPr>
              <a:t>):</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llena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a:t>
            </a:r>
            <a:r>
              <a:rPr lang="en-US"/>
              <a:t>vacía</a:t>
            </a:r>
            <a:endParaRPr/>
          </a:p>
        </p:txBody>
      </p:sp>
      <p:sp>
        <p:nvSpPr>
          <p:cNvPr id="92" name="Google Shape;92;p18"/>
          <p:cNvSpPr txBox="1"/>
          <p:nvPr>
            <p:ph idx="1" type="body"/>
          </p:nvPr>
        </p:nvSpPr>
        <p:spPr>
          <a:xfrm>
            <a:off x="311700" y="1152475"/>
            <a:ext cx="47511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2400">
                <a:solidFill>
                  <a:schemeClr val="accent2"/>
                </a:solidFill>
              </a:rPr>
              <a:t>Una pila vacía </a:t>
            </a:r>
            <a:r>
              <a:rPr b="1" lang="en-US" sz="2400">
                <a:solidFill>
                  <a:schemeClr val="accent2"/>
                </a:solidFill>
              </a:rPr>
              <a:t>no contiene elemento alguno</a:t>
            </a:r>
            <a:r>
              <a:rPr lang="en-US" sz="2400">
                <a:solidFill>
                  <a:schemeClr val="accent2"/>
                </a:solidFill>
              </a:rPr>
              <a:t> dentro de la estructura y el </a:t>
            </a:r>
            <a:r>
              <a:rPr b="1" lang="en-US" sz="2400">
                <a:solidFill>
                  <a:schemeClr val="accent2"/>
                </a:solidFill>
              </a:rPr>
              <a:t>tope</a:t>
            </a:r>
            <a:r>
              <a:rPr lang="en-US" sz="2400">
                <a:solidFill>
                  <a:schemeClr val="accent2"/>
                </a:solidFill>
              </a:rPr>
              <a:t> de la misma </a:t>
            </a:r>
            <a:r>
              <a:rPr b="1" lang="en-US" sz="2400">
                <a:solidFill>
                  <a:schemeClr val="accent2"/>
                </a:solidFill>
              </a:rPr>
              <a:t>apunta a nulo</a:t>
            </a:r>
            <a:r>
              <a:rPr lang="en-US" sz="2400">
                <a:solidFill>
                  <a:schemeClr val="accent2"/>
                </a:solidFill>
              </a:rPr>
              <a:t>.</a:t>
            </a:r>
            <a:endParaRPr sz="2400">
              <a:solidFill>
                <a:schemeClr val="accent2"/>
              </a:solidFill>
            </a:endParaRPr>
          </a:p>
          <a:p>
            <a:pPr indent="457200" lvl="0" marL="0" rtl="0" algn="just">
              <a:spcBef>
                <a:spcPts val="1600"/>
              </a:spcBef>
              <a:spcAft>
                <a:spcPts val="1600"/>
              </a:spcAft>
              <a:buNone/>
            </a:pPr>
            <a:r>
              <a:rPr lang="en-US" sz="2400">
                <a:solidFill>
                  <a:schemeClr val="accent2"/>
                </a:solidFill>
              </a:rPr>
              <a:t>En una pila vacía </a:t>
            </a:r>
            <a:r>
              <a:rPr b="1" lang="en-US" sz="2400" u="sng">
                <a:solidFill>
                  <a:schemeClr val="accent2"/>
                </a:solidFill>
              </a:rPr>
              <a:t>no</a:t>
            </a:r>
            <a:r>
              <a:rPr lang="en-US" sz="2400">
                <a:solidFill>
                  <a:schemeClr val="accent2"/>
                </a:solidFill>
              </a:rPr>
              <a:t> es posible realizar </a:t>
            </a:r>
            <a:r>
              <a:rPr i="1" lang="en-US" sz="2400">
                <a:solidFill>
                  <a:schemeClr val="accent2"/>
                </a:solidFill>
              </a:rPr>
              <a:t>POP</a:t>
            </a:r>
            <a:r>
              <a:rPr lang="en-US" sz="2400">
                <a:solidFill>
                  <a:schemeClr val="accent2"/>
                </a:solidFill>
              </a:rPr>
              <a:t>, debido a que la estructura no contiene información.</a:t>
            </a:r>
            <a:endParaRPr sz="2400">
              <a:solidFill>
                <a:schemeClr val="accent2"/>
              </a:solidFill>
            </a:endParaRPr>
          </a:p>
        </p:txBody>
      </p:sp>
      <p:pic>
        <p:nvPicPr>
          <p:cNvPr id="93" name="Google Shape;93;p18"/>
          <p:cNvPicPr preferRelativeResize="0"/>
          <p:nvPr/>
        </p:nvPicPr>
        <p:blipFill>
          <a:blip r:embed="rId3">
            <a:alphaModFix/>
          </a:blip>
          <a:stretch>
            <a:fillRect/>
          </a:stretch>
        </p:blipFill>
        <p:spPr>
          <a:xfrm>
            <a:off x="5366802" y="1025300"/>
            <a:ext cx="3331960" cy="389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vacía</a:t>
            </a:r>
            <a:endParaRPr/>
          </a:p>
        </p:txBody>
      </p:sp>
      <p:sp>
        <p:nvSpPr>
          <p:cNvPr id="99" name="Google Shape;99;p19"/>
          <p:cNvSpPr txBox="1"/>
          <p:nvPr>
            <p:ph idx="1" type="body"/>
          </p:nvPr>
        </p:nvSpPr>
        <p:spPr>
          <a:xfrm>
            <a:off x="99875" y="877625"/>
            <a:ext cx="8926200" cy="7110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accent2"/>
                </a:solidFill>
              </a:rPr>
              <a:t>Cuando la pila está vacía </a:t>
            </a:r>
            <a:r>
              <a:rPr b="1" lang="en-US">
                <a:solidFill>
                  <a:schemeClr val="accent2"/>
                </a:solidFill>
              </a:rPr>
              <a:t>sí</a:t>
            </a:r>
            <a:r>
              <a:rPr lang="en-US">
                <a:solidFill>
                  <a:schemeClr val="accent2"/>
                </a:solidFill>
              </a:rPr>
              <a:t> se puede realizar </a:t>
            </a:r>
            <a:r>
              <a:rPr i="1" lang="en-US">
                <a:solidFill>
                  <a:schemeClr val="accent2"/>
                </a:solidFill>
              </a:rPr>
              <a:t>PUSH</a:t>
            </a:r>
            <a:r>
              <a:rPr lang="en-US">
                <a:solidFill>
                  <a:schemeClr val="accent2"/>
                </a:solidFill>
              </a:rPr>
              <a:t>, en tal caso, el nodo que entra a la estructura sería el único elemento de la pila y el tope apuntaría a él.</a:t>
            </a:r>
            <a:endParaRPr>
              <a:solidFill>
                <a:schemeClr val="accent2"/>
              </a:solidFill>
            </a:endParaRPr>
          </a:p>
        </p:txBody>
      </p:sp>
      <p:pic>
        <p:nvPicPr>
          <p:cNvPr id="100" name="Google Shape;100;p19"/>
          <p:cNvPicPr preferRelativeResize="0"/>
          <p:nvPr/>
        </p:nvPicPr>
        <p:blipFill>
          <a:blip r:embed="rId3">
            <a:alphaModFix/>
          </a:blip>
          <a:stretch>
            <a:fillRect/>
          </a:stretch>
        </p:blipFill>
        <p:spPr>
          <a:xfrm>
            <a:off x="1123575" y="1747800"/>
            <a:ext cx="6679075" cy="3249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llena</a:t>
            </a:r>
            <a:endParaRPr/>
          </a:p>
        </p:txBody>
      </p:sp>
      <p:sp>
        <p:nvSpPr>
          <p:cNvPr id="106" name="Google Shape;106;p20"/>
          <p:cNvSpPr txBox="1"/>
          <p:nvPr>
            <p:ph idx="1" type="body"/>
          </p:nvPr>
        </p:nvSpPr>
        <p:spPr>
          <a:xfrm>
            <a:off x="311700" y="1152475"/>
            <a:ext cx="4257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a:solidFill>
                  <a:schemeClr val="accent2"/>
                </a:solidFill>
              </a:rPr>
              <a:t>Por definición, una estructura de datos tipo pila </a:t>
            </a:r>
            <a:r>
              <a:rPr b="1" lang="en-US">
                <a:solidFill>
                  <a:schemeClr val="accent2"/>
                </a:solidFill>
              </a:rPr>
              <a:t>tiene un tamaño fijo</a:t>
            </a:r>
            <a:r>
              <a:rPr lang="en-US">
                <a:solidFill>
                  <a:schemeClr val="accent2"/>
                </a:solidFill>
              </a:rPr>
              <a:t>. Cuando la pila ha almacenado el </a:t>
            </a:r>
            <a:r>
              <a:rPr b="1" lang="en-US">
                <a:solidFill>
                  <a:schemeClr val="accent2"/>
                </a:solidFill>
              </a:rPr>
              <a:t>número máximo</a:t>
            </a:r>
            <a:r>
              <a:rPr lang="en-US">
                <a:solidFill>
                  <a:schemeClr val="accent2"/>
                </a:solidFill>
              </a:rPr>
              <a:t> de nodos definido, se dice que </a:t>
            </a:r>
            <a:r>
              <a:rPr b="1" lang="en-US">
                <a:solidFill>
                  <a:schemeClr val="accent2"/>
                </a:solidFill>
              </a:rPr>
              <a:t>la pila está llena</a:t>
            </a:r>
            <a:r>
              <a:rPr lang="en-US">
                <a:solidFill>
                  <a:schemeClr val="accent2"/>
                </a:solidFill>
              </a:rPr>
              <a:t>.</a:t>
            </a:r>
            <a:endParaRPr>
              <a:solidFill>
                <a:schemeClr val="accent2"/>
              </a:solidFill>
            </a:endParaRPr>
          </a:p>
          <a:p>
            <a:pPr indent="457200" lvl="0" marL="0" rtl="0" algn="just">
              <a:spcBef>
                <a:spcPts val="1600"/>
              </a:spcBef>
              <a:spcAft>
                <a:spcPts val="1600"/>
              </a:spcAft>
              <a:buNone/>
            </a:pPr>
            <a:r>
              <a:rPr lang="en-US">
                <a:solidFill>
                  <a:schemeClr val="accent2"/>
                </a:solidFill>
              </a:rPr>
              <a:t>En una pila llena </a:t>
            </a:r>
            <a:r>
              <a:rPr b="1" lang="en-US" u="sng">
                <a:solidFill>
                  <a:schemeClr val="accent2"/>
                </a:solidFill>
              </a:rPr>
              <a:t>no</a:t>
            </a:r>
            <a:r>
              <a:rPr lang="en-US">
                <a:solidFill>
                  <a:schemeClr val="accent2"/>
                </a:solidFill>
              </a:rPr>
              <a:t> es posible hacer </a:t>
            </a:r>
            <a:r>
              <a:rPr i="1" lang="en-US">
                <a:solidFill>
                  <a:schemeClr val="accent2"/>
                </a:solidFill>
              </a:rPr>
              <a:t>PUSH </a:t>
            </a:r>
            <a:r>
              <a:rPr lang="en-US">
                <a:solidFill>
                  <a:schemeClr val="accent2"/>
                </a:solidFill>
              </a:rPr>
              <a:t>de un nuevo elemento, ya que se ha alcanzado el </a:t>
            </a:r>
            <a:r>
              <a:rPr b="1" lang="en-US">
                <a:solidFill>
                  <a:schemeClr val="accent2"/>
                </a:solidFill>
              </a:rPr>
              <a:t>tamaño máximo permitido</a:t>
            </a:r>
            <a:r>
              <a:rPr lang="en-US">
                <a:solidFill>
                  <a:schemeClr val="accent2"/>
                </a:solidFill>
              </a:rPr>
              <a:t>.</a:t>
            </a:r>
            <a:endParaRPr>
              <a:solidFill>
                <a:schemeClr val="accent2"/>
              </a:solidFill>
            </a:endParaRPr>
          </a:p>
        </p:txBody>
      </p:sp>
      <p:pic>
        <p:nvPicPr>
          <p:cNvPr id="107" name="Google Shape;107;p20"/>
          <p:cNvPicPr preferRelativeResize="0"/>
          <p:nvPr/>
        </p:nvPicPr>
        <p:blipFill>
          <a:blip r:embed="rId3">
            <a:alphaModFix/>
          </a:blip>
          <a:stretch>
            <a:fillRect/>
          </a:stretch>
        </p:blipFill>
        <p:spPr>
          <a:xfrm>
            <a:off x="5255100" y="1017725"/>
            <a:ext cx="341340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Pila llena</a:t>
            </a:r>
            <a:endParaRPr/>
          </a:p>
        </p:txBody>
      </p:sp>
      <p:sp>
        <p:nvSpPr>
          <p:cNvPr id="113" name="Google Shape;113;p21"/>
          <p:cNvSpPr txBox="1"/>
          <p:nvPr>
            <p:ph idx="1" type="body"/>
          </p:nvPr>
        </p:nvSpPr>
        <p:spPr>
          <a:xfrm>
            <a:off x="99875" y="847675"/>
            <a:ext cx="8926200" cy="9573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a:solidFill>
                  <a:schemeClr val="accent2"/>
                </a:solidFill>
              </a:rPr>
              <a:t>Cuando la pila está llena </a:t>
            </a:r>
            <a:r>
              <a:rPr b="1" lang="en-US">
                <a:solidFill>
                  <a:schemeClr val="accent2"/>
                </a:solidFill>
              </a:rPr>
              <a:t>sí</a:t>
            </a:r>
            <a:r>
              <a:rPr lang="en-US">
                <a:solidFill>
                  <a:schemeClr val="accent2"/>
                </a:solidFill>
              </a:rPr>
              <a:t> se puede hacer </a:t>
            </a:r>
            <a:r>
              <a:rPr i="1" lang="en-US">
                <a:solidFill>
                  <a:schemeClr val="accent2"/>
                </a:solidFill>
              </a:rPr>
              <a:t>POP</a:t>
            </a:r>
            <a:r>
              <a:rPr lang="en-US">
                <a:solidFill>
                  <a:schemeClr val="accent2"/>
                </a:solidFill>
              </a:rPr>
              <a:t> de la información contenida en la estructura. En tal caso, el tope apunta al elemento siguiente de la estructura.</a:t>
            </a:r>
            <a:endParaRPr>
              <a:solidFill>
                <a:schemeClr val="accent2"/>
              </a:solidFill>
            </a:endParaRPr>
          </a:p>
        </p:txBody>
      </p:sp>
      <p:pic>
        <p:nvPicPr>
          <p:cNvPr id="114" name="Google Shape;114;p21"/>
          <p:cNvPicPr preferRelativeResize="0"/>
          <p:nvPr/>
        </p:nvPicPr>
        <p:blipFill>
          <a:blip r:embed="rId3">
            <a:alphaModFix/>
          </a:blip>
          <a:stretch>
            <a:fillRect/>
          </a:stretch>
        </p:blipFill>
        <p:spPr>
          <a:xfrm>
            <a:off x="1919150" y="1969850"/>
            <a:ext cx="5211276" cy="303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