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Proxima Nova"/>
      <p:regular r:id="rId33"/>
      <p:bold r:id="rId34"/>
      <p:italic r:id="rId35"/>
      <p:boldItalic r:id="rId36"/>
    </p:embeddedFont>
    <p:embeddedFont>
      <p:font typeface="Montserra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ProximaNova-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ProximaNova-italic.fntdata"/><Relationship Id="rId12" Type="http://schemas.openxmlformats.org/officeDocument/2006/relationships/slide" Target="slides/slide8.xml"/><Relationship Id="rId34" Type="http://schemas.openxmlformats.org/officeDocument/2006/relationships/font" Target="fonts/ProximaNova-bold.fntdata"/><Relationship Id="rId15" Type="http://schemas.openxmlformats.org/officeDocument/2006/relationships/slide" Target="slides/slide11.xml"/><Relationship Id="rId37" Type="http://schemas.openxmlformats.org/officeDocument/2006/relationships/font" Target="fonts/Montserrat-regular.fntdata"/><Relationship Id="rId14" Type="http://schemas.openxmlformats.org/officeDocument/2006/relationships/slide" Target="slides/slide10.xml"/><Relationship Id="rId36" Type="http://schemas.openxmlformats.org/officeDocument/2006/relationships/font" Target="fonts/ProximaNova-boldItalic.fntdata"/><Relationship Id="rId17" Type="http://schemas.openxmlformats.org/officeDocument/2006/relationships/slide" Target="slides/slide13.xml"/><Relationship Id="rId39" Type="http://schemas.openxmlformats.org/officeDocument/2006/relationships/font" Target="fonts/Montserrat-italic.fntdata"/><Relationship Id="rId16" Type="http://schemas.openxmlformats.org/officeDocument/2006/relationships/slide" Target="slides/slide12.xml"/><Relationship Id="rId38" Type="http://schemas.openxmlformats.org/officeDocument/2006/relationships/font" Target="fonts/Montserrat-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548a3346b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3548a3346b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56c34f28a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356c34f28a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5be9f9859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35be9f9859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5be9f9859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35be9f9859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548a3346b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3548a3346b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586488be7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3586488be7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586488be7_3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3586488be7_3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586488be7_2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3586488be7_2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86488be7_2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3586488be7_2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86488be7_2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3586488be7_2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243e4a47d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3243e4a47d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86488be7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3586488be7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586488be7_3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3586488be7_3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586488be7_3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3586488be7_3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586488be7_3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3586488be7_3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586488be7_3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3586488be7_3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586488be7_3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3586488be7_3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586488be7_3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3586488be7_3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586488be7_3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3586488be7_3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586488be7_3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3586488be7_3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0e5343d4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310e5343d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500d24114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3500d24114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500d24114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3500d24114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548a3346b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3548a3346b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48a3346b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3548a3346b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48a3346b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3548a3346b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48a3346b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3548a3346b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1pPr>
            <a:lvl2pPr lvl="1"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2pPr>
            <a:lvl3pPr lvl="2"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3pPr>
            <a:lvl4pPr lvl="3"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4pPr>
            <a:lvl5pPr lvl="4"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5pPr>
            <a:lvl6pPr lvl="5"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6pPr>
            <a:lvl7pPr lvl="6"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7pPr>
            <a:lvl8pPr lvl="7"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8pPr>
            <a:lvl9pPr lvl="8"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9pPr>
          </a:lstStyle>
          <a:p/>
        </p:txBody>
      </p:sp>
      <p:sp>
        <p:nvSpPr>
          <p:cNvPr id="12" name="Google Shape;12;p2"/>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1pPr>
            <a:lvl2pPr lvl="1"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2pPr>
            <a:lvl3pPr lvl="2"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3pPr>
            <a:lvl4pPr lvl="3"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4pPr>
            <a:lvl5pPr lvl="4"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5pPr>
            <a:lvl6pPr lvl="5"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6pPr>
            <a:lvl7pPr lvl="6"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7pPr>
            <a:lvl8pPr lvl="7"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8pPr>
            <a:lvl9pPr lvl="8"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1"/>
          <p:cNvSpPr txBox="1"/>
          <p:nvPr>
            <p:ph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1pPr>
            <a:lvl2pPr lvl="1"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2pPr>
            <a:lvl3pPr lvl="2"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3pPr>
            <a:lvl4pPr lvl="3"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4pPr>
            <a:lvl5pPr lvl="4"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5pPr>
            <a:lvl6pPr lvl="5"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6pPr>
            <a:lvl7pPr lvl="6"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7pPr>
            <a:lvl8pPr lvl="7"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8pPr>
            <a:lvl9pPr lvl="8"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9pPr>
          </a:lstStyle>
          <a:p/>
        </p:txBody>
      </p:sp>
      <p:sp>
        <p:nvSpPr>
          <p:cNvPr id="51" name="Google Shape;51;p11"/>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ctr">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52" name="Google Shape;5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17" name="Google Shape;1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18" name="Google Shape;1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 name="Shape 19"/>
        <p:cNvGrpSpPr/>
        <p:nvPr/>
      </p:nvGrpSpPr>
      <p:grpSpPr>
        <a:xfrm>
          <a:off x="0" y="0"/>
          <a:ext cx="0" cy="0"/>
          <a:chOff x="0" y="0"/>
          <a:chExt cx="0" cy="0"/>
        </a:xfrm>
      </p:grpSpPr>
      <p:sp>
        <p:nvSpPr>
          <p:cNvPr id="20" name="Google Shape;20;p4"/>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 name="Google Shape;21;p4"/>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22" name="Google Shape;22;p4"/>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1pPr>
            <a:lvl2pPr lvl="1"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2pPr>
            <a:lvl3pPr lvl="2"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3pPr>
            <a:lvl4pPr lvl="3"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4pPr>
            <a:lvl5pPr lvl="4"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5pPr>
            <a:lvl6pPr lvl="5"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6pPr>
            <a:lvl7pPr lvl="6"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7pPr>
            <a:lvl8pPr lvl="7"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8pPr>
            <a:lvl9pPr lvl="8"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9pPr>
          </a:lstStyle>
          <a:p/>
        </p:txBody>
      </p:sp>
      <p:sp>
        <p:nvSpPr>
          <p:cNvPr id="23" name="Google Shape;23;p4"/>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1pPr>
            <a:lvl2pPr lvl="1"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2pPr>
            <a:lvl3pPr lvl="2"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3pPr>
            <a:lvl4pPr lvl="3"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4pPr>
            <a:lvl5pPr lvl="4"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5pPr>
            <a:lvl6pPr lvl="5"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6pPr>
            <a:lvl7pPr lvl="6"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7pPr>
            <a:lvl8pPr lvl="7"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8pPr>
            <a:lvl9pPr lvl="8"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9pPr>
          </a:lstStyle>
          <a:p/>
        </p:txBody>
      </p:sp>
      <p:sp>
        <p:nvSpPr>
          <p:cNvPr id="24" name="Google Shape;24;p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Proxima Nova"/>
              <a:buChar char="●"/>
              <a:defRPr b="0" i="0" sz="1800" u="none" cap="none" strike="noStrike">
                <a:solidFill>
                  <a:schemeClr val="lt1"/>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9pPr>
          </a:lstStyle>
          <a:p/>
        </p:txBody>
      </p:sp>
      <p:sp>
        <p:nvSpPr>
          <p:cNvPr id="25" name="Google Shape;25;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28" name="Google Shape;28;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9pPr>
          </a:lstStyle>
          <a:p/>
        </p:txBody>
      </p:sp>
      <p:sp>
        <p:nvSpPr>
          <p:cNvPr id="29" name="Google Shape;29;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9pPr>
          </a:lstStyle>
          <a:p/>
        </p:txBody>
      </p:sp>
      <p:sp>
        <p:nvSpPr>
          <p:cNvPr id="30" name="Google Shape;3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1" name="Shape 31"/>
        <p:cNvGrpSpPr/>
        <p:nvPr/>
      </p:nvGrpSpPr>
      <p:grpSpPr>
        <a:xfrm>
          <a:off x="0" y="0"/>
          <a:ext cx="0" cy="0"/>
          <a:chOff x="0" y="0"/>
          <a:chExt cx="0" cy="0"/>
        </a:xfrm>
      </p:grpSpPr>
      <p:cxnSp>
        <p:nvCxnSpPr>
          <p:cNvPr id="32" name="Google Shape;32;p6"/>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33" name="Google Shape;33;p6"/>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1pPr>
            <a:lvl2pPr lvl="1"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2pPr>
            <a:lvl3pPr lvl="2"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3pPr>
            <a:lvl4pPr lvl="3"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4pPr>
            <a:lvl5pPr lvl="4"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5pPr>
            <a:lvl6pPr lvl="5"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6pPr>
            <a:lvl7pPr lvl="6"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7pPr>
            <a:lvl8pPr lvl="7"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8pPr>
            <a:lvl9pPr lvl="8"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9pPr>
          </a:lstStyle>
          <a:p/>
        </p:txBody>
      </p:sp>
      <p:sp>
        <p:nvSpPr>
          <p:cNvPr id="34" name="Google Shape;3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9pPr>
          </a:lstStyle>
          <a:p/>
        </p:txBody>
      </p:sp>
      <p:sp>
        <p:nvSpPr>
          <p:cNvPr id="40" name="Google Shape;40;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9pPr>
          </a:lstStyle>
          <a:p/>
        </p:txBody>
      </p:sp>
      <p:sp>
        <p:nvSpPr>
          <p:cNvPr id="41" name="Google Shape;4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2" name="Shape 42"/>
        <p:cNvGrpSpPr/>
        <p:nvPr/>
      </p:nvGrpSpPr>
      <p:grpSpPr>
        <a:xfrm>
          <a:off x="0" y="0"/>
          <a:ext cx="0" cy="0"/>
          <a:chOff x="0" y="0"/>
          <a:chExt cx="0" cy="0"/>
        </a:xfrm>
      </p:grpSpPr>
      <p:sp>
        <p:nvSpPr>
          <p:cNvPr id="43" name="Google Shape;43;p9"/>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9pPr>
          </a:lstStyle>
          <a:p/>
        </p:txBody>
      </p:sp>
      <p:sp>
        <p:nvSpPr>
          <p:cNvPr id="44" name="Google Shape;4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47" name="Google Shape;4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Proxima Nova"/>
              <a:buNone/>
            </a:pPr>
            <a:r>
              <a:rPr b="0" i="0" lang="en-US" sz="4800" u="none" cap="none" strike="noStrike">
                <a:solidFill>
                  <a:schemeClr val="lt1"/>
                </a:solidFill>
                <a:latin typeface="Montserrat"/>
                <a:ea typeface="Montserrat"/>
                <a:cs typeface="Montserrat"/>
                <a:sym typeface="Montserrat"/>
              </a:rPr>
              <a:t>ESTRUCTURA DE DATOS Y ALGORITMOS I</a:t>
            </a:r>
            <a:endParaRPr b="0" i="0" sz="4800" u="none" cap="none" strike="noStrike">
              <a:solidFill>
                <a:schemeClr val="lt1"/>
              </a:solidFill>
              <a:latin typeface="Montserrat"/>
              <a:ea typeface="Montserrat"/>
              <a:cs typeface="Montserrat"/>
              <a:sym typeface="Montserrat"/>
            </a:endParaRPr>
          </a:p>
        </p:txBody>
      </p:sp>
      <p:sp>
        <p:nvSpPr>
          <p:cNvPr id="60" name="Google Shape;60;p13"/>
          <p:cNvSpPr txBox="1"/>
          <p:nvPr>
            <p:ph idx="1" type="subTitle"/>
          </p:nvPr>
        </p:nvSpPr>
        <p:spPr>
          <a:xfrm>
            <a:off x="349550" y="3182325"/>
            <a:ext cx="8401800" cy="8979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lt1"/>
              </a:buClr>
              <a:buSzPts val="2400"/>
              <a:buFont typeface="Proxima Nova"/>
              <a:buNone/>
            </a:pPr>
            <a:r>
              <a:rPr lang="en-US"/>
              <a:t>Cola circular y cola doble</a:t>
            </a:r>
            <a:endParaRPr b="0" i="0" sz="2400" u="none" cap="none" strike="noStrike">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circular con elementos</a:t>
            </a:r>
            <a:endParaRPr/>
          </a:p>
        </p:txBody>
      </p:sp>
      <p:sp>
        <p:nvSpPr>
          <p:cNvPr id="119" name="Google Shape;119;p22"/>
          <p:cNvSpPr txBox="1"/>
          <p:nvPr>
            <p:ph idx="1" type="body"/>
          </p:nvPr>
        </p:nvSpPr>
        <p:spPr>
          <a:xfrm>
            <a:off x="159300" y="1152475"/>
            <a:ext cx="8679900" cy="37296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None/>
            </a:pPr>
            <a:r>
              <a:rPr lang="en-US">
                <a:solidFill>
                  <a:schemeClr val="accent2"/>
                </a:solidFill>
              </a:rPr>
              <a:t>En una cola circular con elementos, cuando se intenta </a:t>
            </a:r>
            <a:r>
              <a:rPr b="1" lang="en-US">
                <a:solidFill>
                  <a:schemeClr val="accent2"/>
                </a:solidFill>
              </a:rPr>
              <a:t>insertar</a:t>
            </a:r>
            <a:r>
              <a:rPr lang="en-US">
                <a:solidFill>
                  <a:schemeClr val="accent2"/>
                </a:solidFill>
              </a:rPr>
              <a:t> un nuevo elemento hay que tener en cuenta el </a:t>
            </a:r>
            <a:r>
              <a:rPr b="1" lang="en-US">
                <a:solidFill>
                  <a:schemeClr val="accent2"/>
                </a:solidFill>
              </a:rPr>
              <a:t>número de los elementos</a:t>
            </a:r>
            <a:r>
              <a:rPr lang="en-US">
                <a:solidFill>
                  <a:schemeClr val="accent2"/>
                </a:solidFill>
              </a:rPr>
              <a:t> dentro de la estructura y </a:t>
            </a:r>
            <a:r>
              <a:rPr b="1" lang="en-US">
                <a:solidFill>
                  <a:schemeClr val="accent2"/>
                </a:solidFill>
              </a:rPr>
              <a:t>no la referencia </a:t>
            </a:r>
            <a:r>
              <a:rPr b="1" i="1" lang="en-US">
                <a:solidFill>
                  <a:schemeClr val="accent2"/>
                </a:solidFill>
              </a:rPr>
              <a:t>TAIL</a:t>
            </a:r>
            <a:r>
              <a:rPr b="1" lang="en-US">
                <a:solidFill>
                  <a:schemeClr val="accent2"/>
                </a:solidFill>
              </a:rPr>
              <a:t> y </a:t>
            </a:r>
            <a:r>
              <a:rPr b="1" i="1" lang="en-US">
                <a:solidFill>
                  <a:schemeClr val="accent2"/>
                </a:solidFill>
              </a:rPr>
              <a:t>MAX</a:t>
            </a:r>
            <a:r>
              <a:rPr lang="en-US">
                <a:solidFill>
                  <a:schemeClr val="accent2"/>
                </a:solidFill>
              </a:rPr>
              <a:t>. Por lo tanto, se debe verificar si el número de </a:t>
            </a:r>
            <a:r>
              <a:rPr b="1" lang="en-US">
                <a:solidFill>
                  <a:schemeClr val="accent2"/>
                </a:solidFill>
              </a:rPr>
              <a:t>elementos que tiene la estructura</a:t>
            </a:r>
            <a:r>
              <a:rPr lang="en-US">
                <a:solidFill>
                  <a:schemeClr val="accent2"/>
                </a:solidFill>
              </a:rPr>
              <a:t> es </a:t>
            </a:r>
            <a:r>
              <a:rPr b="1" lang="en-US">
                <a:solidFill>
                  <a:schemeClr val="accent2"/>
                </a:solidFill>
              </a:rPr>
              <a:t>menor al número máximo de elementos definidos</a:t>
            </a:r>
            <a:r>
              <a:rPr lang="en-US">
                <a:solidFill>
                  <a:schemeClr val="accent2"/>
                </a:solidFill>
              </a:rPr>
              <a:t>, si es así, </a:t>
            </a:r>
            <a:r>
              <a:rPr b="1" lang="en-US">
                <a:solidFill>
                  <a:schemeClr val="accent2"/>
                </a:solidFill>
              </a:rPr>
              <a:t>existe espacio</a:t>
            </a:r>
            <a:r>
              <a:rPr lang="en-US">
                <a:solidFill>
                  <a:schemeClr val="accent2"/>
                </a:solidFill>
              </a:rPr>
              <a:t> para alojar el nuevo elemento y el nuevo nodo se puede insertar.</a:t>
            </a:r>
            <a:endParaRPr>
              <a:solidFill>
                <a:schemeClr val="accent2"/>
              </a:solidFill>
            </a:endParaRPr>
          </a:p>
          <a:p>
            <a:pPr indent="457200" lvl="0" marL="0" rtl="0" algn="just">
              <a:spcBef>
                <a:spcPts val="1600"/>
              </a:spcBef>
              <a:spcAft>
                <a:spcPts val="1600"/>
              </a:spcAft>
              <a:buNone/>
            </a:pPr>
            <a:r>
              <a:rPr lang="en-US">
                <a:solidFill>
                  <a:schemeClr val="accent2"/>
                </a:solidFill>
              </a:rPr>
              <a:t>Cada vez que se desee almacenar un nuevo elemento en la estructura se debe revisar el número de elementos </a:t>
            </a:r>
            <a:r>
              <a:rPr b="1" lang="en-US">
                <a:solidFill>
                  <a:schemeClr val="accent2"/>
                </a:solidFill>
              </a:rPr>
              <a:t>insertados</a:t>
            </a:r>
            <a:r>
              <a:rPr lang="en-US">
                <a:solidFill>
                  <a:schemeClr val="accent2"/>
                </a:solidFill>
              </a:rPr>
              <a:t> y </a:t>
            </a:r>
            <a:r>
              <a:rPr b="1" lang="en-US">
                <a:solidFill>
                  <a:schemeClr val="accent2"/>
                </a:solidFill>
              </a:rPr>
              <a:t>comparar con</a:t>
            </a:r>
            <a:r>
              <a:rPr lang="en-US">
                <a:solidFill>
                  <a:schemeClr val="accent2"/>
                </a:solidFill>
              </a:rPr>
              <a:t> el </a:t>
            </a:r>
            <a:r>
              <a:rPr b="1" lang="en-US">
                <a:solidFill>
                  <a:schemeClr val="accent2"/>
                </a:solidFill>
              </a:rPr>
              <a:t>número máximo de elementos que se pueden almacenar</a:t>
            </a:r>
            <a:r>
              <a:rPr lang="en-US">
                <a:solidFill>
                  <a:schemeClr val="accent2"/>
                </a:solidFill>
              </a:rPr>
              <a:t>.</a:t>
            </a:r>
            <a:endParaRPr>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circular con elementos</a:t>
            </a:r>
            <a:endParaRPr/>
          </a:p>
        </p:txBody>
      </p:sp>
      <p:pic>
        <p:nvPicPr>
          <p:cNvPr id="125" name="Google Shape;125;p23"/>
          <p:cNvPicPr preferRelativeResize="0"/>
          <p:nvPr/>
        </p:nvPicPr>
        <p:blipFill>
          <a:blip r:embed="rId3">
            <a:alphaModFix/>
          </a:blip>
          <a:stretch>
            <a:fillRect/>
          </a:stretch>
        </p:blipFill>
        <p:spPr>
          <a:xfrm>
            <a:off x="2255763" y="955300"/>
            <a:ext cx="4632475" cy="1821650"/>
          </a:xfrm>
          <a:prstGeom prst="rect">
            <a:avLst/>
          </a:prstGeom>
          <a:noFill/>
          <a:ln>
            <a:noFill/>
          </a:ln>
        </p:spPr>
      </p:pic>
      <p:pic>
        <p:nvPicPr>
          <p:cNvPr id="126" name="Google Shape;126;p23"/>
          <p:cNvPicPr preferRelativeResize="0"/>
          <p:nvPr/>
        </p:nvPicPr>
        <p:blipFill>
          <a:blip r:embed="rId4">
            <a:alphaModFix/>
          </a:blip>
          <a:stretch>
            <a:fillRect/>
          </a:stretch>
        </p:blipFill>
        <p:spPr>
          <a:xfrm>
            <a:off x="2847600" y="3001675"/>
            <a:ext cx="3448800" cy="1951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circular con elementos</a:t>
            </a:r>
            <a:endParaRPr/>
          </a:p>
        </p:txBody>
      </p:sp>
      <p:sp>
        <p:nvSpPr>
          <p:cNvPr id="132" name="Google Shape;132;p24"/>
          <p:cNvSpPr txBox="1"/>
          <p:nvPr>
            <p:ph idx="1" type="body"/>
          </p:nvPr>
        </p:nvSpPr>
        <p:spPr>
          <a:xfrm>
            <a:off x="159300" y="1152475"/>
            <a:ext cx="8679900" cy="37296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None/>
            </a:pPr>
            <a:r>
              <a:rPr lang="en-US" sz="2400">
                <a:solidFill>
                  <a:schemeClr val="accent2"/>
                </a:solidFill>
              </a:rPr>
              <a:t>La posibilidad de insertar (ENCOLAR) elementos mientras se tenga espacio disponible hace </a:t>
            </a:r>
            <a:r>
              <a:rPr b="1" lang="en-US" sz="2400">
                <a:solidFill>
                  <a:schemeClr val="accent2"/>
                </a:solidFill>
              </a:rPr>
              <a:t>más eficiente</a:t>
            </a:r>
            <a:r>
              <a:rPr lang="en-US" sz="2400">
                <a:solidFill>
                  <a:schemeClr val="accent2"/>
                </a:solidFill>
              </a:rPr>
              <a:t> el uso de la memoria, ya que los </a:t>
            </a:r>
            <a:r>
              <a:rPr b="1" lang="en-US" sz="2400">
                <a:solidFill>
                  <a:schemeClr val="accent2"/>
                </a:solidFill>
              </a:rPr>
              <a:t>espacios liberados</a:t>
            </a:r>
            <a:r>
              <a:rPr lang="en-US" sz="2400">
                <a:solidFill>
                  <a:schemeClr val="accent2"/>
                </a:solidFill>
              </a:rPr>
              <a:t> cada vez que se DESENCOLA un espacio se pueden </a:t>
            </a:r>
            <a:r>
              <a:rPr b="1" lang="en-US" sz="2400">
                <a:solidFill>
                  <a:schemeClr val="accent2"/>
                </a:solidFill>
              </a:rPr>
              <a:t>volver a utilizar</a:t>
            </a:r>
            <a:r>
              <a:rPr lang="en-US" sz="2400">
                <a:solidFill>
                  <a:schemeClr val="accent2"/>
                </a:solidFill>
              </a:rPr>
              <a:t>, a diferencia de la cola simple.</a:t>
            </a:r>
            <a:endParaRPr sz="2400">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circular con elementos</a:t>
            </a:r>
            <a:endParaRPr/>
          </a:p>
        </p:txBody>
      </p:sp>
      <p:pic>
        <p:nvPicPr>
          <p:cNvPr id="138" name="Google Shape;138;p25"/>
          <p:cNvPicPr preferRelativeResize="0"/>
          <p:nvPr/>
        </p:nvPicPr>
        <p:blipFill>
          <a:blip r:embed="rId3">
            <a:alphaModFix/>
          </a:blip>
          <a:stretch>
            <a:fillRect/>
          </a:stretch>
        </p:blipFill>
        <p:spPr>
          <a:xfrm>
            <a:off x="954825" y="1017725"/>
            <a:ext cx="7226591" cy="4049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circular - Aplicaciones</a:t>
            </a:r>
            <a:endParaRPr/>
          </a:p>
        </p:txBody>
      </p:sp>
      <p:sp>
        <p:nvSpPr>
          <p:cNvPr id="144" name="Google Shape;144;p26"/>
          <p:cNvSpPr txBox="1"/>
          <p:nvPr>
            <p:ph idx="1" type="body"/>
          </p:nvPr>
        </p:nvSpPr>
        <p:spPr>
          <a:xfrm>
            <a:off x="159300" y="1152475"/>
            <a:ext cx="8679900" cy="37788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None/>
            </a:pPr>
            <a:r>
              <a:rPr lang="en-US">
                <a:solidFill>
                  <a:schemeClr val="accent2"/>
                </a:solidFill>
              </a:rPr>
              <a:t>La elección de un elemento dentro de un conjunto de datos es muy común en diversas aplicaciones, sobre todo en juegos de consola. La selección de un conjunto de elementos finitos donde a partir del último elemento se puede regresar al primero utiliza, de manera implícita, una cola circular: selección de un personaje, selección de un arma, cambios de uniformes, etc.</a:t>
            </a:r>
            <a:endParaRPr>
              <a:solidFill>
                <a:schemeClr val="accent2"/>
              </a:solidFill>
            </a:endParaRPr>
          </a:p>
          <a:p>
            <a:pPr indent="457200" lvl="0" marL="0" rtl="0" algn="just">
              <a:spcBef>
                <a:spcPts val="1600"/>
              </a:spcBef>
              <a:spcAft>
                <a:spcPts val="1600"/>
              </a:spcAft>
              <a:buNone/>
            </a:pPr>
            <a:r>
              <a:rPr lang="en-US">
                <a:solidFill>
                  <a:schemeClr val="accent2"/>
                </a:solidFill>
              </a:rPr>
              <a:t>En general, cuando dentro de una aplicación se puede recorrer un conjunto de elementos finito e invariable en el tiempo y el sucesor del último elemento es el primero se tiene una cola circular.</a:t>
            </a:r>
            <a:endParaRPr>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doble - Definición</a:t>
            </a:r>
            <a:endParaRPr/>
          </a:p>
        </p:txBody>
      </p:sp>
      <p:sp>
        <p:nvSpPr>
          <p:cNvPr id="150" name="Google Shape;150;p27"/>
          <p:cNvSpPr txBox="1"/>
          <p:nvPr>
            <p:ph idx="1" type="body"/>
          </p:nvPr>
        </p:nvSpPr>
        <p:spPr>
          <a:xfrm>
            <a:off x="311700" y="1152475"/>
            <a:ext cx="8520600" cy="33168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None/>
            </a:pPr>
            <a:r>
              <a:rPr lang="en-US" sz="2000">
                <a:solidFill>
                  <a:schemeClr val="accent2"/>
                </a:solidFill>
              </a:rPr>
              <a:t>La cola doble es una </a:t>
            </a:r>
            <a:r>
              <a:rPr b="1" lang="en-US" sz="2000">
                <a:solidFill>
                  <a:schemeClr val="accent2"/>
                </a:solidFill>
              </a:rPr>
              <a:t>mejora</a:t>
            </a:r>
            <a:r>
              <a:rPr lang="en-US" sz="2000">
                <a:solidFill>
                  <a:schemeClr val="accent2"/>
                </a:solidFill>
              </a:rPr>
              <a:t> de una cola simple debido a que es posible realizar operaciones de inserción por ambos extremos de la estructura, permitiendo con esto, </a:t>
            </a:r>
            <a:r>
              <a:rPr b="1" lang="en-US" sz="2000">
                <a:solidFill>
                  <a:schemeClr val="accent2"/>
                </a:solidFill>
              </a:rPr>
              <a:t>utilizar el máximo espacio disponible</a:t>
            </a:r>
            <a:r>
              <a:rPr lang="en-US" sz="2000">
                <a:solidFill>
                  <a:schemeClr val="accent2"/>
                </a:solidFill>
              </a:rPr>
              <a:t> de la estructura.</a:t>
            </a:r>
            <a:endParaRPr sz="2000">
              <a:solidFill>
                <a:schemeClr val="accent2"/>
              </a:solidFill>
            </a:endParaRPr>
          </a:p>
          <a:p>
            <a:pPr indent="457200" lvl="0" marL="0" rtl="0" algn="just">
              <a:spcBef>
                <a:spcPts val="1600"/>
              </a:spcBef>
              <a:spcAft>
                <a:spcPts val="1600"/>
              </a:spcAft>
              <a:buNone/>
            </a:pPr>
            <a:r>
              <a:rPr lang="en-US" sz="2000">
                <a:solidFill>
                  <a:schemeClr val="accent2"/>
                </a:solidFill>
              </a:rPr>
              <a:t>Una cola doble (o </a:t>
            </a:r>
            <a:r>
              <a:rPr b="1" lang="en-US" sz="2000">
                <a:solidFill>
                  <a:schemeClr val="accent2"/>
                </a:solidFill>
              </a:rPr>
              <a:t>bicola</a:t>
            </a:r>
            <a:r>
              <a:rPr lang="en-US" sz="2000">
                <a:solidFill>
                  <a:schemeClr val="accent2"/>
                </a:solidFill>
              </a:rPr>
              <a:t>) es una estructura de datos tipo cola simple en la cual las operaciones </a:t>
            </a:r>
            <a:r>
              <a:rPr b="1" lang="en-US" sz="2000">
                <a:solidFill>
                  <a:schemeClr val="accent2"/>
                </a:solidFill>
              </a:rPr>
              <a:t>ENCOLAR</a:t>
            </a:r>
            <a:r>
              <a:rPr lang="en-US" sz="2000">
                <a:solidFill>
                  <a:schemeClr val="accent2"/>
                </a:solidFill>
              </a:rPr>
              <a:t> y </a:t>
            </a:r>
            <a:r>
              <a:rPr b="1" lang="en-US" sz="2000">
                <a:solidFill>
                  <a:schemeClr val="accent2"/>
                </a:solidFill>
              </a:rPr>
              <a:t>DESENCOLAR</a:t>
            </a:r>
            <a:r>
              <a:rPr lang="en-US" sz="2000">
                <a:solidFill>
                  <a:schemeClr val="accent2"/>
                </a:solidFill>
              </a:rPr>
              <a:t> se pueden realizar </a:t>
            </a:r>
            <a:r>
              <a:rPr b="1" lang="en-US" sz="2000">
                <a:solidFill>
                  <a:schemeClr val="accent2"/>
                </a:solidFill>
              </a:rPr>
              <a:t>por ambos extremos de la estructura</a:t>
            </a:r>
            <a:r>
              <a:rPr lang="en-US" sz="2000">
                <a:solidFill>
                  <a:schemeClr val="accent2"/>
                </a:solidFill>
              </a:rPr>
              <a:t>.</a:t>
            </a:r>
            <a:endParaRPr sz="2000">
              <a:solidFill>
                <a:schemeClr val="accen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8"/>
          <p:cNvPicPr preferRelativeResize="0"/>
          <p:nvPr/>
        </p:nvPicPr>
        <p:blipFill>
          <a:blip r:embed="rId3">
            <a:alphaModFix/>
          </a:blip>
          <a:stretch>
            <a:fillRect/>
          </a:stretch>
        </p:blipFill>
        <p:spPr>
          <a:xfrm>
            <a:off x="1131350" y="2956700"/>
            <a:ext cx="6929100" cy="2056375"/>
          </a:xfrm>
          <a:prstGeom prst="rect">
            <a:avLst/>
          </a:prstGeom>
          <a:noFill/>
          <a:ln>
            <a:noFill/>
          </a:ln>
        </p:spPr>
      </p:pic>
      <p:sp>
        <p:nvSpPr>
          <p:cNvPr id="156" name="Google Shape;15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doble - Operaciones</a:t>
            </a:r>
            <a:endParaRPr/>
          </a:p>
        </p:txBody>
      </p:sp>
      <p:sp>
        <p:nvSpPr>
          <p:cNvPr id="157" name="Google Shape;157;p28"/>
          <p:cNvSpPr txBox="1"/>
          <p:nvPr>
            <p:ph idx="1" type="body"/>
          </p:nvPr>
        </p:nvSpPr>
        <p:spPr>
          <a:xfrm>
            <a:off x="311700" y="1000075"/>
            <a:ext cx="8520600" cy="18042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Clr>
                <a:srgbClr val="000000"/>
              </a:buClr>
              <a:buSzPts val="1100"/>
              <a:buFont typeface="Arial"/>
              <a:buNone/>
            </a:pPr>
            <a:r>
              <a:rPr lang="en-US" sz="2000">
                <a:solidFill>
                  <a:schemeClr val="accent2"/>
                </a:solidFill>
              </a:rPr>
              <a:t>En una cola doble se pueden realizar </a:t>
            </a:r>
            <a:r>
              <a:rPr b="1" lang="en-US" sz="2000">
                <a:solidFill>
                  <a:schemeClr val="accent2"/>
                </a:solidFill>
              </a:rPr>
              <a:t>4 operaciones</a:t>
            </a:r>
            <a:r>
              <a:rPr lang="en-US" sz="2000">
                <a:solidFill>
                  <a:schemeClr val="accent2"/>
                </a:solidFill>
              </a:rPr>
              <a:t>:</a:t>
            </a:r>
            <a:endParaRPr sz="2000">
              <a:solidFill>
                <a:schemeClr val="accent2"/>
              </a:solidFill>
            </a:endParaRPr>
          </a:p>
          <a:p>
            <a:pPr indent="0" lvl="0" marL="457200" rtl="0" algn="just">
              <a:spcBef>
                <a:spcPts val="1600"/>
              </a:spcBef>
              <a:spcAft>
                <a:spcPts val="0"/>
              </a:spcAft>
              <a:buClr>
                <a:srgbClr val="000000"/>
              </a:buClr>
              <a:buSzPts val="1100"/>
              <a:buFont typeface="Arial"/>
              <a:buNone/>
            </a:pPr>
            <a:r>
              <a:rPr b="1" lang="en-US" sz="2000">
                <a:solidFill>
                  <a:schemeClr val="accent2"/>
                </a:solidFill>
              </a:rPr>
              <a:t>- ENCOLAR POR </a:t>
            </a:r>
            <a:r>
              <a:rPr b="1" i="1" lang="en-US" sz="2000">
                <a:solidFill>
                  <a:schemeClr val="accent2"/>
                </a:solidFill>
              </a:rPr>
              <a:t>HEAD</a:t>
            </a:r>
            <a:r>
              <a:rPr b="1" lang="en-US" sz="2000">
                <a:solidFill>
                  <a:schemeClr val="accent2"/>
                </a:solidFill>
              </a:rPr>
              <a:t>					- DESENCOLAR POR </a:t>
            </a:r>
            <a:r>
              <a:rPr b="1" i="1" lang="en-US" sz="2000">
                <a:solidFill>
                  <a:schemeClr val="accent2"/>
                </a:solidFill>
              </a:rPr>
              <a:t>HEAD</a:t>
            </a:r>
            <a:endParaRPr b="1" i="1" sz="2000">
              <a:solidFill>
                <a:schemeClr val="accent2"/>
              </a:solidFill>
            </a:endParaRPr>
          </a:p>
          <a:p>
            <a:pPr indent="457200" lvl="0" marL="0" rtl="0" algn="just">
              <a:spcBef>
                <a:spcPts val="1600"/>
              </a:spcBef>
              <a:spcAft>
                <a:spcPts val="1600"/>
              </a:spcAft>
              <a:buNone/>
            </a:pPr>
            <a:r>
              <a:rPr b="1" lang="en-US" sz="2000">
                <a:solidFill>
                  <a:schemeClr val="accent2"/>
                </a:solidFill>
              </a:rPr>
              <a:t>- ENCOLAR POR </a:t>
            </a:r>
            <a:r>
              <a:rPr b="1" i="1" lang="en-US" sz="2000">
                <a:solidFill>
                  <a:schemeClr val="accent2"/>
                </a:solidFill>
              </a:rPr>
              <a:t>TAIL</a:t>
            </a:r>
            <a:r>
              <a:rPr b="1" lang="en-US" sz="2000">
                <a:solidFill>
                  <a:schemeClr val="accent2"/>
                </a:solidFill>
              </a:rPr>
              <a:t>					- DESENCOLAR POR </a:t>
            </a:r>
            <a:r>
              <a:rPr b="1" i="1" lang="en-US" sz="2000">
                <a:solidFill>
                  <a:schemeClr val="accent2"/>
                </a:solidFill>
              </a:rPr>
              <a:t>TAIL</a:t>
            </a:r>
            <a:endParaRPr b="1" i="1" sz="2000">
              <a:solidFill>
                <a:schemeClr val="accen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doble - Comportamiento</a:t>
            </a:r>
            <a:endParaRPr/>
          </a:p>
        </p:txBody>
      </p:sp>
      <p:sp>
        <p:nvSpPr>
          <p:cNvPr id="163" name="Google Shape;163;p29"/>
          <p:cNvSpPr txBox="1"/>
          <p:nvPr>
            <p:ph idx="1" type="body"/>
          </p:nvPr>
        </p:nvSpPr>
        <p:spPr>
          <a:xfrm>
            <a:off x="311700" y="1152475"/>
            <a:ext cx="8520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Clr>
                <a:srgbClr val="000000"/>
              </a:buClr>
              <a:buSzPts val="1100"/>
              <a:buFont typeface="Arial"/>
              <a:buNone/>
            </a:pPr>
            <a:r>
              <a:rPr lang="en-US" sz="2400">
                <a:solidFill>
                  <a:schemeClr val="accent2"/>
                </a:solidFill>
              </a:rPr>
              <a:t>Para poder diseñar un programa que defina el </a:t>
            </a:r>
            <a:r>
              <a:rPr b="1" lang="en-US" sz="2400">
                <a:solidFill>
                  <a:schemeClr val="accent2"/>
                </a:solidFill>
              </a:rPr>
              <a:t>comportamiento</a:t>
            </a:r>
            <a:r>
              <a:rPr lang="en-US" sz="2400">
                <a:solidFill>
                  <a:schemeClr val="accent2"/>
                </a:solidFill>
              </a:rPr>
              <a:t> de una COLA DOBLE se deben considerar </a:t>
            </a:r>
            <a:r>
              <a:rPr b="1" lang="en-US" sz="2400">
                <a:solidFill>
                  <a:schemeClr val="accent2"/>
                </a:solidFill>
              </a:rPr>
              <a:t>3 casos</a:t>
            </a:r>
            <a:r>
              <a:rPr lang="en-US" sz="2400">
                <a:solidFill>
                  <a:schemeClr val="accent2"/>
                </a:solidFill>
              </a:rPr>
              <a:t> para las 4 operaciones (INSERTAR y ELIMINAR tanto por T como por H):</a:t>
            </a:r>
            <a:endParaRPr sz="2400">
              <a:solidFill>
                <a:schemeClr val="accent2"/>
              </a:solidFill>
            </a:endParaRPr>
          </a:p>
          <a:p>
            <a:pPr indent="-381000" lvl="0" marL="457200" rtl="0" algn="just">
              <a:spcBef>
                <a:spcPts val="1600"/>
              </a:spcBef>
              <a:spcAft>
                <a:spcPts val="0"/>
              </a:spcAft>
              <a:buClr>
                <a:schemeClr val="accent2"/>
              </a:buClr>
              <a:buSzPts val="2400"/>
              <a:buChar char="-"/>
            </a:pPr>
            <a:r>
              <a:rPr lang="en-US" sz="2400">
                <a:solidFill>
                  <a:schemeClr val="accent2"/>
                </a:solidFill>
              </a:rPr>
              <a:t>Estructura vacía (caso extremo).</a:t>
            </a:r>
            <a:endParaRPr sz="2400">
              <a:solidFill>
                <a:schemeClr val="accent2"/>
              </a:solidFill>
            </a:endParaRPr>
          </a:p>
          <a:p>
            <a:pPr indent="-381000" lvl="0" marL="457200" rtl="0" algn="just">
              <a:spcBef>
                <a:spcPts val="0"/>
              </a:spcBef>
              <a:spcAft>
                <a:spcPts val="0"/>
              </a:spcAft>
              <a:buClr>
                <a:schemeClr val="accent2"/>
              </a:buClr>
              <a:buSzPts val="2400"/>
              <a:buChar char="-"/>
            </a:pPr>
            <a:r>
              <a:rPr lang="en-US" sz="2400">
                <a:solidFill>
                  <a:schemeClr val="accent2"/>
                </a:solidFill>
              </a:rPr>
              <a:t>Estructura llena (caso extremo).</a:t>
            </a:r>
            <a:endParaRPr sz="2400">
              <a:solidFill>
                <a:schemeClr val="accent2"/>
              </a:solidFill>
            </a:endParaRPr>
          </a:p>
          <a:p>
            <a:pPr indent="-381000" lvl="0" marL="457200" rtl="0" algn="just">
              <a:spcBef>
                <a:spcPts val="0"/>
              </a:spcBef>
              <a:spcAft>
                <a:spcPts val="0"/>
              </a:spcAft>
              <a:buClr>
                <a:schemeClr val="accent2"/>
              </a:buClr>
              <a:buSzPts val="2400"/>
              <a:buChar char="-"/>
            </a:pPr>
            <a:r>
              <a:rPr lang="en-US" sz="2400">
                <a:solidFill>
                  <a:schemeClr val="accent2"/>
                </a:solidFill>
              </a:rPr>
              <a:t>Estructura con elemento(s) (caso base).</a:t>
            </a:r>
            <a:endParaRPr sz="2400">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doble vacía</a:t>
            </a:r>
            <a:endParaRPr/>
          </a:p>
        </p:txBody>
      </p:sp>
      <p:sp>
        <p:nvSpPr>
          <p:cNvPr id="169" name="Google Shape;169;p30"/>
          <p:cNvSpPr txBox="1"/>
          <p:nvPr>
            <p:ph idx="1" type="body"/>
          </p:nvPr>
        </p:nvSpPr>
        <p:spPr>
          <a:xfrm>
            <a:off x="159300" y="1152475"/>
            <a:ext cx="3498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None/>
            </a:pPr>
            <a:r>
              <a:rPr lang="en-US">
                <a:solidFill>
                  <a:schemeClr val="accent2"/>
                </a:solidFill>
              </a:rPr>
              <a:t>La cola doble posee </a:t>
            </a:r>
            <a:r>
              <a:rPr b="1" lang="en-US">
                <a:solidFill>
                  <a:schemeClr val="accent2"/>
                </a:solidFill>
              </a:rPr>
              <a:t>dos referencias</a:t>
            </a:r>
            <a:r>
              <a:rPr lang="en-US">
                <a:solidFill>
                  <a:schemeClr val="accent2"/>
                </a:solidFill>
              </a:rPr>
              <a:t>, una al inicio (</a:t>
            </a:r>
            <a:r>
              <a:rPr b="1" i="1" lang="en-US">
                <a:solidFill>
                  <a:schemeClr val="accent2"/>
                </a:solidFill>
              </a:rPr>
              <a:t>HEAD</a:t>
            </a:r>
            <a:r>
              <a:rPr lang="en-US">
                <a:solidFill>
                  <a:schemeClr val="accent2"/>
                </a:solidFill>
              </a:rPr>
              <a:t>) y otra al final (</a:t>
            </a:r>
            <a:r>
              <a:rPr b="1" i="1" lang="en-US">
                <a:solidFill>
                  <a:schemeClr val="accent2"/>
                </a:solidFill>
              </a:rPr>
              <a:t>TAIL</a:t>
            </a:r>
            <a:r>
              <a:rPr lang="en-US">
                <a:solidFill>
                  <a:schemeClr val="accent2"/>
                </a:solidFill>
              </a:rPr>
              <a:t>) de la cola. En una cola doble vacía ambas referencias (</a:t>
            </a:r>
            <a:r>
              <a:rPr i="1" lang="en-US">
                <a:solidFill>
                  <a:schemeClr val="accent2"/>
                </a:solidFill>
              </a:rPr>
              <a:t>HEAD</a:t>
            </a:r>
            <a:r>
              <a:rPr lang="en-US">
                <a:solidFill>
                  <a:schemeClr val="accent2"/>
                </a:solidFill>
              </a:rPr>
              <a:t> y </a:t>
            </a:r>
            <a:r>
              <a:rPr i="1" lang="en-US">
                <a:solidFill>
                  <a:schemeClr val="accent2"/>
                </a:solidFill>
              </a:rPr>
              <a:t>TAIL</a:t>
            </a:r>
            <a:r>
              <a:rPr lang="en-US">
                <a:solidFill>
                  <a:schemeClr val="accent2"/>
                </a:solidFill>
              </a:rPr>
              <a:t>) apuntan a nulo.</a:t>
            </a:r>
            <a:endParaRPr>
              <a:solidFill>
                <a:schemeClr val="accent2"/>
              </a:solidFill>
            </a:endParaRPr>
          </a:p>
          <a:p>
            <a:pPr indent="457200" lvl="0" marL="0" rtl="0" algn="just">
              <a:spcBef>
                <a:spcPts val="1600"/>
              </a:spcBef>
              <a:spcAft>
                <a:spcPts val="1600"/>
              </a:spcAft>
              <a:buNone/>
            </a:pPr>
            <a:r>
              <a:rPr lang="en-US">
                <a:solidFill>
                  <a:schemeClr val="accent2"/>
                </a:solidFill>
              </a:rPr>
              <a:t>En una cola doble vacía </a:t>
            </a:r>
            <a:r>
              <a:rPr b="1" lang="en-US" u="sng">
                <a:solidFill>
                  <a:schemeClr val="accent2"/>
                </a:solidFill>
              </a:rPr>
              <a:t>no</a:t>
            </a:r>
            <a:r>
              <a:rPr lang="en-US">
                <a:solidFill>
                  <a:schemeClr val="accent2"/>
                </a:solidFill>
              </a:rPr>
              <a:t> es posible </a:t>
            </a:r>
            <a:r>
              <a:rPr b="1" lang="en-US">
                <a:solidFill>
                  <a:schemeClr val="accent2"/>
                </a:solidFill>
              </a:rPr>
              <a:t>desencolar</a:t>
            </a:r>
            <a:r>
              <a:rPr lang="en-US">
                <a:solidFill>
                  <a:schemeClr val="accent2"/>
                </a:solidFill>
              </a:rPr>
              <a:t> debido a que la estructura no posee elementos.</a:t>
            </a:r>
            <a:endParaRPr>
              <a:solidFill>
                <a:schemeClr val="accent2"/>
              </a:solidFill>
            </a:endParaRPr>
          </a:p>
        </p:txBody>
      </p:sp>
      <p:pic>
        <p:nvPicPr>
          <p:cNvPr id="170" name="Google Shape;170;p30"/>
          <p:cNvPicPr preferRelativeResize="0"/>
          <p:nvPr/>
        </p:nvPicPr>
        <p:blipFill>
          <a:blip r:embed="rId3">
            <a:alphaModFix/>
          </a:blip>
          <a:stretch>
            <a:fillRect/>
          </a:stretch>
        </p:blipFill>
        <p:spPr>
          <a:xfrm>
            <a:off x="4249825" y="1703525"/>
            <a:ext cx="4436975" cy="2520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doble vacía</a:t>
            </a:r>
            <a:endParaRPr/>
          </a:p>
        </p:txBody>
      </p:sp>
      <p:sp>
        <p:nvSpPr>
          <p:cNvPr id="176" name="Google Shape;176;p31"/>
          <p:cNvSpPr txBox="1"/>
          <p:nvPr>
            <p:ph idx="1" type="body"/>
          </p:nvPr>
        </p:nvSpPr>
        <p:spPr>
          <a:xfrm>
            <a:off x="235500" y="1152475"/>
            <a:ext cx="31977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None/>
            </a:pPr>
            <a:r>
              <a:rPr lang="en-US">
                <a:solidFill>
                  <a:schemeClr val="accent2"/>
                </a:solidFill>
              </a:rPr>
              <a:t>En una cola doble vacía </a:t>
            </a:r>
            <a:r>
              <a:rPr b="1" lang="en-US" u="sng">
                <a:solidFill>
                  <a:schemeClr val="accent2"/>
                </a:solidFill>
              </a:rPr>
              <a:t>sí</a:t>
            </a:r>
            <a:r>
              <a:rPr lang="en-US">
                <a:solidFill>
                  <a:schemeClr val="accent2"/>
                </a:solidFill>
              </a:rPr>
              <a:t> se pueden </a:t>
            </a:r>
            <a:r>
              <a:rPr b="1" lang="en-US">
                <a:solidFill>
                  <a:schemeClr val="accent2"/>
                </a:solidFill>
              </a:rPr>
              <a:t>encolar</a:t>
            </a:r>
            <a:r>
              <a:rPr lang="en-US">
                <a:solidFill>
                  <a:schemeClr val="accent2"/>
                </a:solidFill>
              </a:rPr>
              <a:t> elementos tanto </a:t>
            </a:r>
            <a:r>
              <a:rPr b="1" lang="en-US">
                <a:solidFill>
                  <a:schemeClr val="accent2"/>
                </a:solidFill>
              </a:rPr>
              <a:t>por </a:t>
            </a:r>
            <a:r>
              <a:rPr b="1" i="1" lang="en-US">
                <a:solidFill>
                  <a:schemeClr val="accent2"/>
                </a:solidFill>
              </a:rPr>
              <a:t>HEAD</a:t>
            </a:r>
            <a:r>
              <a:rPr i="1" lang="en-US">
                <a:solidFill>
                  <a:schemeClr val="accent2"/>
                </a:solidFill>
              </a:rPr>
              <a:t> </a:t>
            </a:r>
            <a:r>
              <a:rPr lang="en-US">
                <a:solidFill>
                  <a:schemeClr val="accent2"/>
                </a:solidFill>
              </a:rPr>
              <a:t>como </a:t>
            </a:r>
            <a:r>
              <a:rPr b="1" lang="en-US">
                <a:solidFill>
                  <a:schemeClr val="accent2"/>
                </a:solidFill>
              </a:rPr>
              <a:t>por </a:t>
            </a:r>
            <a:r>
              <a:rPr b="1" i="1" lang="en-US">
                <a:solidFill>
                  <a:schemeClr val="accent2"/>
                </a:solidFill>
              </a:rPr>
              <a:t>TAIL</a:t>
            </a:r>
            <a:r>
              <a:rPr lang="en-US">
                <a:solidFill>
                  <a:schemeClr val="accent2"/>
                </a:solidFill>
              </a:rPr>
              <a:t>, y, en este caso, las referencias </a:t>
            </a:r>
            <a:r>
              <a:rPr i="1" lang="en-US">
                <a:solidFill>
                  <a:schemeClr val="accent2"/>
                </a:solidFill>
              </a:rPr>
              <a:t>HEAD</a:t>
            </a:r>
            <a:r>
              <a:rPr lang="en-US">
                <a:solidFill>
                  <a:schemeClr val="accent2"/>
                </a:solidFill>
              </a:rPr>
              <a:t> y </a:t>
            </a:r>
            <a:r>
              <a:rPr i="1" lang="en-US">
                <a:solidFill>
                  <a:schemeClr val="accent2"/>
                </a:solidFill>
              </a:rPr>
              <a:t>TAIL</a:t>
            </a:r>
            <a:r>
              <a:rPr lang="en-US">
                <a:solidFill>
                  <a:schemeClr val="accent2"/>
                </a:solidFill>
              </a:rPr>
              <a:t> apuntan al mismo elemento, que es el único en la estructura.</a:t>
            </a:r>
            <a:endParaRPr>
              <a:solidFill>
                <a:schemeClr val="accent2"/>
              </a:solidFill>
            </a:endParaRPr>
          </a:p>
        </p:txBody>
      </p:sp>
      <p:pic>
        <p:nvPicPr>
          <p:cNvPr id="177" name="Google Shape;177;p31"/>
          <p:cNvPicPr preferRelativeResize="0"/>
          <p:nvPr/>
        </p:nvPicPr>
        <p:blipFill>
          <a:blip r:embed="rId3">
            <a:alphaModFix/>
          </a:blip>
          <a:stretch>
            <a:fillRect/>
          </a:stretch>
        </p:blipFill>
        <p:spPr>
          <a:xfrm>
            <a:off x="5107350" y="3446100"/>
            <a:ext cx="3058626" cy="1513650"/>
          </a:xfrm>
          <a:prstGeom prst="rect">
            <a:avLst/>
          </a:prstGeom>
          <a:noFill/>
          <a:ln cap="flat" cmpd="sng" w="9525">
            <a:solidFill>
              <a:srgbClr val="000000"/>
            </a:solidFill>
            <a:prstDash val="dash"/>
            <a:round/>
            <a:headEnd len="sm" w="sm" type="none"/>
            <a:tailEnd len="sm" w="sm" type="none"/>
          </a:ln>
        </p:spPr>
      </p:pic>
      <p:pic>
        <p:nvPicPr>
          <p:cNvPr id="178" name="Google Shape;178;p31"/>
          <p:cNvPicPr preferRelativeResize="0"/>
          <p:nvPr/>
        </p:nvPicPr>
        <p:blipFill>
          <a:blip r:embed="rId4">
            <a:alphaModFix/>
          </a:blip>
          <a:stretch>
            <a:fillRect/>
          </a:stretch>
        </p:blipFill>
        <p:spPr>
          <a:xfrm>
            <a:off x="4574399" y="368825"/>
            <a:ext cx="3999801" cy="1361225"/>
          </a:xfrm>
          <a:prstGeom prst="rect">
            <a:avLst/>
          </a:prstGeom>
          <a:noFill/>
          <a:ln cap="flat" cmpd="sng" w="9525">
            <a:solidFill>
              <a:srgbClr val="000000"/>
            </a:solidFill>
            <a:prstDash val="dot"/>
            <a:round/>
            <a:headEnd len="sm" w="sm" type="none"/>
            <a:tailEnd len="sm" w="sm" type="none"/>
          </a:ln>
        </p:spPr>
      </p:pic>
      <p:pic>
        <p:nvPicPr>
          <p:cNvPr id="179" name="Google Shape;179;p31"/>
          <p:cNvPicPr preferRelativeResize="0"/>
          <p:nvPr/>
        </p:nvPicPr>
        <p:blipFill>
          <a:blip r:embed="rId5">
            <a:alphaModFix/>
          </a:blip>
          <a:stretch>
            <a:fillRect/>
          </a:stretch>
        </p:blipFill>
        <p:spPr>
          <a:xfrm>
            <a:off x="4576275" y="1905700"/>
            <a:ext cx="3999799" cy="1344834"/>
          </a:xfrm>
          <a:prstGeom prst="rect">
            <a:avLst/>
          </a:prstGeom>
          <a:noFill/>
          <a:ln cap="flat" cmpd="sng" w="9525">
            <a:solidFill>
              <a:srgbClr val="000000"/>
            </a:solidFill>
            <a:prstDash val="dot"/>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Contexto</a:t>
            </a:r>
            <a:endParaRPr/>
          </a:p>
        </p:txBody>
      </p:sp>
      <p:sp>
        <p:nvSpPr>
          <p:cNvPr id="66" name="Google Shape;66;p14"/>
          <p:cNvSpPr txBox="1"/>
          <p:nvPr>
            <p:ph idx="1" type="body"/>
          </p:nvPr>
        </p:nvSpPr>
        <p:spPr>
          <a:xfrm>
            <a:off x="311700" y="1152475"/>
            <a:ext cx="8520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Clr>
                <a:srgbClr val="000000"/>
              </a:buClr>
              <a:buSzPts val="1100"/>
              <a:buFont typeface="Arial"/>
              <a:buNone/>
            </a:pPr>
            <a:r>
              <a:rPr lang="en-US" sz="2400">
                <a:solidFill>
                  <a:schemeClr val="accent2"/>
                </a:solidFill>
              </a:rPr>
              <a:t>En una cola simple, cuando se eliminan elementos se recorre el apuntador </a:t>
            </a:r>
            <a:r>
              <a:rPr i="1" lang="en-US" sz="2400">
                <a:solidFill>
                  <a:schemeClr val="accent2"/>
                </a:solidFill>
              </a:rPr>
              <a:t>HEAD</a:t>
            </a:r>
            <a:r>
              <a:rPr lang="en-US" sz="2400">
                <a:solidFill>
                  <a:schemeClr val="accent2"/>
                </a:solidFill>
              </a:rPr>
              <a:t> al siguiente elemento de la estructura, dejando </a:t>
            </a:r>
            <a:r>
              <a:rPr b="1" lang="en-US" sz="2400">
                <a:solidFill>
                  <a:schemeClr val="accent2"/>
                </a:solidFill>
              </a:rPr>
              <a:t>espacios de memoria vacíos</a:t>
            </a:r>
            <a:r>
              <a:rPr lang="en-US" sz="2400">
                <a:solidFill>
                  <a:schemeClr val="accent2"/>
                </a:solidFill>
              </a:rPr>
              <a:t> al inicio de la misma. Existen </a:t>
            </a:r>
            <a:r>
              <a:rPr b="1" lang="en-US" sz="2400">
                <a:solidFill>
                  <a:schemeClr val="accent2"/>
                </a:solidFill>
              </a:rPr>
              <a:t>dos mejoras</a:t>
            </a:r>
            <a:r>
              <a:rPr lang="en-US" sz="2400">
                <a:solidFill>
                  <a:schemeClr val="accent2"/>
                </a:solidFill>
              </a:rPr>
              <a:t> de la cola simple que utilizan de manera más eficiente la memoria: la </a:t>
            </a:r>
            <a:r>
              <a:rPr b="1" lang="en-US" sz="2400">
                <a:solidFill>
                  <a:schemeClr val="accent2"/>
                </a:solidFill>
              </a:rPr>
              <a:t>cola circular</a:t>
            </a:r>
            <a:r>
              <a:rPr lang="en-US" sz="2400">
                <a:solidFill>
                  <a:schemeClr val="accent2"/>
                </a:solidFill>
              </a:rPr>
              <a:t> y la </a:t>
            </a:r>
            <a:r>
              <a:rPr b="1" lang="en-US" sz="2400">
                <a:solidFill>
                  <a:schemeClr val="accent2"/>
                </a:solidFill>
              </a:rPr>
              <a:t>cola doble</a:t>
            </a:r>
            <a:r>
              <a:rPr lang="en-US" sz="2400">
                <a:solidFill>
                  <a:schemeClr val="accent2"/>
                </a:solidFill>
              </a:rPr>
              <a:t>.</a:t>
            </a:r>
            <a:endParaRPr sz="2400">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doble llena</a:t>
            </a:r>
            <a:endParaRPr/>
          </a:p>
        </p:txBody>
      </p:sp>
      <p:sp>
        <p:nvSpPr>
          <p:cNvPr id="185" name="Google Shape;185;p32"/>
          <p:cNvSpPr txBox="1"/>
          <p:nvPr>
            <p:ph idx="1" type="body"/>
          </p:nvPr>
        </p:nvSpPr>
        <p:spPr>
          <a:xfrm>
            <a:off x="159300" y="1152475"/>
            <a:ext cx="3498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None/>
            </a:pPr>
            <a:r>
              <a:rPr lang="en-US">
                <a:solidFill>
                  <a:schemeClr val="accent2"/>
                </a:solidFill>
              </a:rPr>
              <a:t>Cuando el número de elementos de la estructura es igual a la capacidad máxima de almacenamiento (</a:t>
            </a:r>
            <a:r>
              <a:rPr b="1" lang="en-US">
                <a:solidFill>
                  <a:schemeClr val="accent2"/>
                </a:solidFill>
              </a:rPr>
              <a:t>MAX</a:t>
            </a:r>
            <a:r>
              <a:rPr lang="en-US">
                <a:solidFill>
                  <a:schemeClr val="accent2"/>
                </a:solidFill>
              </a:rPr>
              <a:t>) se dice que la cola está llena.</a:t>
            </a:r>
            <a:endParaRPr>
              <a:solidFill>
                <a:schemeClr val="accent2"/>
              </a:solidFill>
            </a:endParaRPr>
          </a:p>
          <a:p>
            <a:pPr indent="457200" lvl="0" marL="0" rtl="0" algn="just">
              <a:spcBef>
                <a:spcPts val="1600"/>
              </a:spcBef>
              <a:spcAft>
                <a:spcPts val="1600"/>
              </a:spcAft>
              <a:buNone/>
            </a:pPr>
            <a:r>
              <a:rPr lang="en-US">
                <a:solidFill>
                  <a:schemeClr val="accent2"/>
                </a:solidFill>
              </a:rPr>
              <a:t>En una cola doble llena </a:t>
            </a:r>
            <a:r>
              <a:rPr b="1" lang="en-US" u="sng">
                <a:solidFill>
                  <a:schemeClr val="accent2"/>
                </a:solidFill>
              </a:rPr>
              <a:t>no</a:t>
            </a:r>
            <a:r>
              <a:rPr lang="en-US">
                <a:solidFill>
                  <a:schemeClr val="accent2"/>
                </a:solidFill>
              </a:rPr>
              <a:t> es posible </a:t>
            </a:r>
            <a:r>
              <a:rPr b="1" lang="en-US">
                <a:solidFill>
                  <a:schemeClr val="accent2"/>
                </a:solidFill>
              </a:rPr>
              <a:t>encolar</a:t>
            </a:r>
            <a:r>
              <a:rPr lang="en-US">
                <a:solidFill>
                  <a:schemeClr val="accent2"/>
                </a:solidFill>
              </a:rPr>
              <a:t> más elementos, </a:t>
            </a:r>
            <a:r>
              <a:rPr b="1" lang="en-US">
                <a:solidFill>
                  <a:schemeClr val="accent2"/>
                </a:solidFill>
              </a:rPr>
              <a:t>ni por </a:t>
            </a:r>
            <a:r>
              <a:rPr b="1" i="1" lang="en-US">
                <a:solidFill>
                  <a:schemeClr val="accent2"/>
                </a:solidFill>
              </a:rPr>
              <a:t>HEAD </a:t>
            </a:r>
            <a:r>
              <a:rPr b="1" lang="en-US">
                <a:solidFill>
                  <a:schemeClr val="accent2"/>
                </a:solidFill>
              </a:rPr>
              <a:t>ni por </a:t>
            </a:r>
            <a:r>
              <a:rPr b="1" i="1" lang="en-US">
                <a:solidFill>
                  <a:schemeClr val="accent2"/>
                </a:solidFill>
              </a:rPr>
              <a:t>TAIL</a:t>
            </a:r>
            <a:r>
              <a:rPr lang="en-US">
                <a:solidFill>
                  <a:schemeClr val="accent2"/>
                </a:solidFill>
              </a:rPr>
              <a:t>.</a:t>
            </a:r>
            <a:endParaRPr>
              <a:solidFill>
                <a:schemeClr val="accent2"/>
              </a:solidFill>
            </a:endParaRPr>
          </a:p>
        </p:txBody>
      </p:sp>
      <p:pic>
        <p:nvPicPr>
          <p:cNvPr id="186" name="Google Shape;186;p32"/>
          <p:cNvPicPr preferRelativeResize="0"/>
          <p:nvPr/>
        </p:nvPicPr>
        <p:blipFill>
          <a:blip r:embed="rId3">
            <a:alphaModFix/>
          </a:blip>
          <a:stretch>
            <a:fillRect/>
          </a:stretch>
        </p:blipFill>
        <p:spPr>
          <a:xfrm>
            <a:off x="4082900" y="1322525"/>
            <a:ext cx="4756300" cy="2475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doble llena</a:t>
            </a:r>
            <a:endParaRPr/>
          </a:p>
        </p:txBody>
      </p:sp>
      <p:sp>
        <p:nvSpPr>
          <p:cNvPr id="192" name="Google Shape;192;p33"/>
          <p:cNvSpPr txBox="1"/>
          <p:nvPr>
            <p:ph idx="1" type="body"/>
          </p:nvPr>
        </p:nvSpPr>
        <p:spPr>
          <a:xfrm>
            <a:off x="159300" y="1152475"/>
            <a:ext cx="3498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None/>
            </a:pPr>
            <a:r>
              <a:rPr lang="en-US">
                <a:solidFill>
                  <a:schemeClr val="accent2"/>
                </a:solidFill>
              </a:rPr>
              <a:t>En una cola doble llena </a:t>
            </a:r>
            <a:r>
              <a:rPr b="1" lang="en-US" u="sng">
                <a:solidFill>
                  <a:schemeClr val="accent2"/>
                </a:solidFill>
              </a:rPr>
              <a:t>sí</a:t>
            </a:r>
            <a:r>
              <a:rPr lang="en-US">
                <a:solidFill>
                  <a:schemeClr val="accent2"/>
                </a:solidFill>
              </a:rPr>
              <a:t> se pueden </a:t>
            </a:r>
            <a:r>
              <a:rPr b="1" lang="en-US">
                <a:solidFill>
                  <a:schemeClr val="accent2"/>
                </a:solidFill>
              </a:rPr>
              <a:t>desencolar</a:t>
            </a:r>
            <a:r>
              <a:rPr lang="en-US">
                <a:solidFill>
                  <a:schemeClr val="accent2"/>
                </a:solidFill>
              </a:rPr>
              <a:t> elementos tanto </a:t>
            </a:r>
            <a:r>
              <a:rPr b="1" lang="en-US">
                <a:solidFill>
                  <a:schemeClr val="accent2"/>
                </a:solidFill>
              </a:rPr>
              <a:t>por </a:t>
            </a:r>
            <a:r>
              <a:rPr b="1" i="1" lang="en-US">
                <a:solidFill>
                  <a:schemeClr val="accent2"/>
                </a:solidFill>
              </a:rPr>
              <a:t>HEAD</a:t>
            </a:r>
            <a:r>
              <a:rPr i="1" lang="en-US">
                <a:solidFill>
                  <a:schemeClr val="accent2"/>
                </a:solidFill>
              </a:rPr>
              <a:t> </a:t>
            </a:r>
            <a:r>
              <a:rPr lang="en-US">
                <a:solidFill>
                  <a:schemeClr val="accent2"/>
                </a:solidFill>
              </a:rPr>
              <a:t>como </a:t>
            </a:r>
            <a:r>
              <a:rPr b="1" lang="en-US">
                <a:solidFill>
                  <a:schemeClr val="accent2"/>
                </a:solidFill>
              </a:rPr>
              <a:t>por </a:t>
            </a:r>
            <a:r>
              <a:rPr b="1" i="1" lang="en-US">
                <a:solidFill>
                  <a:schemeClr val="accent2"/>
                </a:solidFill>
              </a:rPr>
              <a:t>TAIL</a:t>
            </a:r>
            <a:r>
              <a:rPr lang="en-US">
                <a:solidFill>
                  <a:schemeClr val="accent2"/>
                </a:solidFill>
              </a:rPr>
              <a:t>. Cuando se desencola por el inicio de la estructura se obtiene el elemento al que hace referencia </a:t>
            </a:r>
            <a:r>
              <a:rPr i="1" lang="en-US">
                <a:solidFill>
                  <a:schemeClr val="accent2"/>
                </a:solidFill>
              </a:rPr>
              <a:t>HEAD</a:t>
            </a:r>
            <a:r>
              <a:rPr lang="en-US">
                <a:solidFill>
                  <a:schemeClr val="accent2"/>
                </a:solidFill>
              </a:rPr>
              <a:t> y esta referencia se recorre al siguiente elemento (sucesor).</a:t>
            </a:r>
            <a:endParaRPr>
              <a:solidFill>
                <a:schemeClr val="accent2"/>
              </a:solidFill>
            </a:endParaRPr>
          </a:p>
        </p:txBody>
      </p:sp>
      <p:pic>
        <p:nvPicPr>
          <p:cNvPr id="193" name="Google Shape;193;p33"/>
          <p:cNvPicPr preferRelativeResize="0"/>
          <p:nvPr/>
        </p:nvPicPr>
        <p:blipFill>
          <a:blip r:embed="rId3">
            <a:alphaModFix/>
          </a:blip>
          <a:stretch>
            <a:fillRect/>
          </a:stretch>
        </p:blipFill>
        <p:spPr>
          <a:xfrm>
            <a:off x="4301075" y="681925"/>
            <a:ext cx="4496433" cy="3820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doble llena</a:t>
            </a:r>
            <a:endParaRPr/>
          </a:p>
        </p:txBody>
      </p:sp>
      <p:sp>
        <p:nvSpPr>
          <p:cNvPr id="199" name="Google Shape;199;p34"/>
          <p:cNvSpPr txBox="1"/>
          <p:nvPr>
            <p:ph idx="1" type="body"/>
          </p:nvPr>
        </p:nvSpPr>
        <p:spPr>
          <a:xfrm>
            <a:off x="159300" y="1152475"/>
            <a:ext cx="3498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None/>
            </a:pPr>
            <a:r>
              <a:rPr lang="en-US">
                <a:solidFill>
                  <a:schemeClr val="accent2"/>
                </a:solidFill>
              </a:rPr>
              <a:t>Cuando se desencola por el final de la estructura se obtiene el elemento al que hace referencia </a:t>
            </a:r>
            <a:r>
              <a:rPr i="1" lang="en-US">
                <a:solidFill>
                  <a:schemeClr val="accent2"/>
                </a:solidFill>
              </a:rPr>
              <a:t>TAIL</a:t>
            </a:r>
            <a:r>
              <a:rPr lang="en-US">
                <a:solidFill>
                  <a:schemeClr val="accent2"/>
                </a:solidFill>
              </a:rPr>
              <a:t> y esta referencia se recorre al elemento anterior (predecesor).</a:t>
            </a:r>
            <a:endParaRPr>
              <a:solidFill>
                <a:schemeClr val="accent2"/>
              </a:solidFill>
            </a:endParaRPr>
          </a:p>
        </p:txBody>
      </p:sp>
      <p:pic>
        <p:nvPicPr>
          <p:cNvPr id="200" name="Google Shape;200;p34"/>
          <p:cNvPicPr preferRelativeResize="0"/>
          <p:nvPr/>
        </p:nvPicPr>
        <p:blipFill>
          <a:blip r:embed="rId3">
            <a:alphaModFix/>
          </a:blip>
          <a:stretch>
            <a:fillRect/>
          </a:stretch>
        </p:blipFill>
        <p:spPr>
          <a:xfrm>
            <a:off x="4423325" y="1042263"/>
            <a:ext cx="3891997" cy="38209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doble con elementos (caso general)</a:t>
            </a:r>
            <a:endParaRPr/>
          </a:p>
        </p:txBody>
      </p:sp>
      <p:sp>
        <p:nvSpPr>
          <p:cNvPr id="206" name="Google Shape;206;p35"/>
          <p:cNvSpPr txBox="1"/>
          <p:nvPr>
            <p:ph idx="1" type="body"/>
          </p:nvPr>
        </p:nvSpPr>
        <p:spPr>
          <a:xfrm>
            <a:off x="159300" y="1152475"/>
            <a:ext cx="3498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None/>
            </a:pPr>
            <a:r>
              <a:rPr lang="en-US">
                <a:solidFill>
                  <a:schemeClr val="accent2"/>
                </a:solidFill>
              </a:rPr>
              <a:t>En una cola doble con elementos (sin llegar a su máximo tamaño) es posible </a:t>
            </a:r>
            <a:r>
              <a:rPr b="1" lang="en-US">
                <a:solidFill>
                  <a:schemeClr val="accent2"/>
                </a:solidFill>
              </a:rPr>
              <a:t>desencolar</a:t>
            </a:r>
            <a:r>
              <a:rPr lang="en-US">
                <a:solidFill>
                  <a:schemeClr val="accent2"/>
                </a:solidFill>
              </a:rPr>
              <a:t> nodos, tanto </a:t>
            </a:r>
            <a:r>
              <a:rPr b="1" lang="en-US">
                <a:solidFill>
                  <a:schemeClr val="accent2"/>
                </a:solidFill>
              </a:rPr>
              <a:t>por </a:t>
            </a:r>
            <a:r>
              <a:rPr b="1" i="1" lang="en-US">
                <a:solidFill>
                  <a:schemeClr val="accent2"/>
                </a:solidFill>
              </a:rPr>
              <a:t>HEAD</a:t>
            </a:r>
            <a:r>
              <a:rPr i="1" lang="en-US">
                <a:solidFill>
                  <a:schemeClr val="accent2"/>
                </a:solidFill>
              </a:rPr>
              <a:t> </a:t>
            </a:r>
            <a:r>
              <a:rPr lang="en-US">
                <a:solidFill>
                  <a:schemeClr val="accent2"/>
                </a:solidFill>
              </a:rPr>
              <a:t>como </a:t>
            </a:r>
            <a:r>
              <a:rPr b="1" lang="en-US">
                <a:solidFill>
                  <a:schemeClr val="accent2"/>
                </a:solidFill>
              </a:rPr>
              <a:t>por </a:t>
            </a:r>
            <a:r>
              <a:rPr b="1" i="1" lang="en-US">
                <a:solidFill>
                  <a:schemeClr val="accent2"/>
                </a:solidFill>
              </a:rPr>
              <a:t>TAIL</a:t>
            </a:r>
            <a:r>
              <a:rPr lang="en-US">
                <a:solidFill>
                  <a:schemeClr val="accent2"/>
                </a:solidFill>
              </a:rPr>
              <a:t>. Cuando se desencola por el inicio de la estructura, se debe recorrer la referencia al inicio de la cola (</a:t>
            </a:r>
            <a:r>
              <a:rPr i="1" lang="en-US">
                <a:solidFill>
                  <a:schemeClr val="accent2"/>
                </a:solidFill>
              </a:rPr>
              <a:t>HEAD</a:t>
            </a:r>
            <a:r>
              <a:rPr lang="en-US">
                <a:solidFill>
                  <a:schemeClr val="accent2"/>
                </a:solidFill>
              </a:rPr>
              <a:t>) al siguiente elemento de la estructura (sucesor).</a:t>
            </a:r>
            <a:endParaRPr>
              <a:solidFill>
                <a:schemeClr val="accent2"/>
              </a:solidFill>
            </a:endParaRPr>
          </a:p>
        </p:txBody>
      </p:sp>
      <p:pic>
        <p:nvPicPr>
          <p:cNvPr id="207" name="Google Shape;207;p35"/>
          <p:cNvPicPr preferRelativeResize="0"/>
          <p:nvPr/>
        </p:nvPicPr>
        <p:blipFill>
          <a:blip r:embed="rId3">
            <a:alphaModFix/>
          </a:blip>
          <a:stretch>
            <a:fillRect/>
          </a:stretch>
        </p:blipFill>
        <p:spPr>
          <a:xfrm>
            <a:off x="4133275" y="1110300"/>
            <a:ext cx="4622822" cy="382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doble con elementos (caso general)</a:t>
            </a:r>
            <a:endParaRPr/>
          </a:p>
        </p:txBody>
      </p:sp>
      <p:sp>
        <p:nvSpPr>
          <p:cNvPr id="213" name="Google Shape;213;p36"/>
          <p:cNvSpPr txBox="1"/>
          <p:nvPr>
            <p:ph idx="1" type="body"/>
          </p:nvPr>
        </p:nvSpPr>
        <p:spPr>
          <a:xfrm>
            <a:off x="159300" y="1152475"/>
            <a:ext cx="3498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None/>
            </a:pPr>
            <a:r>
              <a:rPr lang="en-US">
                <a:solidFill>
                  <a:schemeClr val="accent2"/>
                </a:solidFill>
              </a:rPr>
              <a:t>Cuando se </a:t>
            </a:r>
            <a:r>
              <a:rPr b="1" lang="en-US">
                <a:solidFill>
                  <a:schemeClr val="accent2"/>
                </a:solidFill>
              </a:rPr>
              <a:t>desencola</a:t>
            </a:r>
            <a:r>
              <a:rPr lang="en-US">
                <a:solidFill>
                  <a:schemeClr val="accent2"/>
                </a:solidFill>
              </a:rPr>
              <a:t> por el final de la estructura, se debe recorrer la referencia al final de la cola (</a:t>
            </a:r>
            <a:r>
              <a:rPr i="1" lang="en-US">
                <a:solidFill>
                  <a:schemeClr val="accent2"/>
                </a:solidFill>
              </a:rPr>
              <a:t>TAIL</a:t>
            </a:r>
            <a:r>
              <a:rPr lang="en-US">
                <a:solidFill>
                  <a:schemeClr val="accent2"/>
                </a:solidFill>
              </a:rPr>
              <a:t>) al elemento anterior de la estructura (predecesor).</a:t>
            </a:r>
            <a:endParaRPr>
              <a:solidFill>
                <a:schemeClr val="accent2"/>
              </a:solidFill>
            </a:endParaRPr>
          </a:p>
        </p:txBody>
      </p:sp>
      <p:pic>
        <p:nvPicPr>
          <p:cNvPr id="214" name="Google Shape;214;p36"/>
          <p:cNvPicPr preferRelativeResize="0"/>
          <p:nvPr/>
        </p:nvPicPr>
        <p:blipFill>
          <a:blip r:embed="rId3">
            <a:alphaModFix/>
          </a:blip>
          <a:stretch>
            <a:fillRect/>
          </a:stretch>
        </p:blipFill>
        <p:spPr>
          <a:xfrm>
            <a:off x="4419900" y="1093925"/>
            <a:ext cx="4075706" cy="38209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doble con elementos (caso general)</a:t>
            </a:r>
            <a:endParaRPr/>
          </a:p>
        </p:txBody>
      </p:sp>
      <p:sp>
        <p:nvSpPr>
          <p:cNvPr id="220" name="Google Shape;220;p37"/>
          <p:cNvSpPr txBox="1"/>
          <p:nvPr>
            <p:ph idx="1" type="body"/>
          </p:nvPr>
        </p:nvSpPr>
        <p:spPr>
          <a:xfrm>
            <a:off x="159300" y="847675"/>
            <a:ext cx="3498600" cy="41085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None/>
            </a:pPr>
            <a:r>
              <a:rPr lang="en-US">
                <a:solidFill>
                  <a:schemeClr val="accent2"/>
                </a:solidFill>
              </a:rPr>
              <a:t>Así mismo, se pueden </a:t>
            </a:r>
            <a:r>
              <a:rPr b="1" lang="en-US">
                <a:solidFill>
                  <a:schemeClr val="accent2"/>
                </a:solidFill>
              </a:rPr>
              <a:t>encolar</a:t>
            </a:r>
            <a:r>
              <a:rPr lang="en-US">
                <a:solidFill>
                  <a:schemeClr val="accent2"/>
                </a:solidFill>
              </a:rPr>
              <a:t> elementos en una cola doble mientras no se exceda la capacidad máxima de la estructura. Es posible encolar elementos tanto </a:t>
            </a:r>
            <a:r>
              <a:rPr b="1" lang="en-US">
                <a:solidFill>
                  <a:schemeClr val="accent2"/>
                </a:solidFill>
              </a:rPr>
              <a:t>por </a:t>
            </a:r>
            <a:r>
              <a:rPr b="1" i="1" lang="en-US">
                <a:solidFill>
                  <a:schemeClr val="accent2"/>
                </a:solidFill>
              </a:rPr>
              <a:t>HEAD</a:t>
            </a:r>
            <a:r>
              <a:rPr lang="en-US">
                <a:solidFill>
                  <a:schemeClr val="accent2"/>
                </a:solidFill>
              </a:rPr>
              <a:t> como </a:t>
            </a:r>
            <a:r>
              <a:rPr b="1" lang="en-US">
                <a:solidFill>
                  <a:schemeClr val="accent2"/>
                </a:solidFill>
              </a:rPr>
              <a:t>por </a:t>
            </a:r>
            <a:r>
              <a:rPr b="1" i="1" lang="en-US">
                <a:solidFill>
                  <a:schemeClr val="accent2"/>
                </a:solidFill>
              </a:rPr>
              <a:t>TAIL</a:t>
            </a:r>
            <a:r>
              <a:rPr lang="en-US">
                <a:solidFill>
                  <a:schemeClr val="accent2"/>
                </a:solidFill>
              </a:rPr>
              <a:t>. Cuando se encola un elemento por el final, el nodo al que apunta </a:t>
            </a:r>
            <a:r>
              <a:rPr i="1" lang="en-US">
                <a:solidFill>
                  <a:schemeClr val="accent2"/>
                </a:solidFill>
              </a:rPr>
              <a:t>TAIL</a:t>
            </a:r>
            <a:r>
              <a:rPr lang="en-US">
                <a:solidFill>
                  <a:schemeClr val="accent2"/>
                </a:solidFill>
              </a:rPr>
              <a:t> tiene como sucesor el nuevo nodo y la referencia a </a:t>
            </a:r>
            <a:r>
              <a:rPr i="1" lang="en-US">
                <a:solidFill>
                  <a:schemeClr val="accent2"/>
                </a:solidFill>
              </a:rPr>
              <a:t>TAIL</a:t>
            </a:r>
            <a:r>
              <a:rPr lang="en-US">
                <a:solidFill>
                  <a:schemeClr val="accent2"/>
                </a:solidFill>
              </a:rPr>
              <a:t> apunta al nuevo elemento.</a:t>
            </a:r>
            <a:endParaRPr>
              <a:solidFill>
                <a:schemeClr val="accent2"/>
              </a:solidFill>
            </a:endParaRPr>
          </a:p>
        </p:txBody>
      </p:sp>
      <p:pic>
        <p:nvPicPr>
          <p:cNvPr id="221" name="Google Shape;221;p37"/>
          <p:cNvPicPr preferRelativeResize="0"/>
          <p:nvPr/>
        </p:nvPicPr>
        <p:blipFill>
          <a:blip r:embed="rId3">
            <a:alphaModFix/>
          </a:blip>
          <a:stretch>
            <a:fillRect/>
          </a:stretch>
        </p:blipFill>
        <p:spPr>
          <a:xfrm>
            <a:off x="4487050" y="1017725"/>
            <a:ext cx="4135166" cy="38209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doble con elementos (caso general)</a:t>
            </a:r>
            <a:endParaRPr/>
          </a:p>
        </p:txBody>
      </p:sp>
      <p:sp>
        <p:nvSpPr>
          <p:cNvPr id="227" name="Google Shape;227;p38"/>
          <p:cNvSpPr txBox="1"/>
          <p:nvPr>
            <p:ph idx="1" type="body"/>
          </p:nvPr>
        </p:nvSpPr>
        <p:spPr>
          <a:xfrm>
            <a:off x="159300" y="847675"/>
            <a:ext cx="3498600" cy="41085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None/>
            </a:pPr>
            <a:r>
              <a:rPr lang="en-US">
                <a:solidFill>
                  <a:schemeClr val="accent2"/>
                </a:solidFill>
              </a:rPr>
              <a:t>Cuando se </a:t>
            </a:r>
            <a:r>
              <a:rPr b="1" lang="en-US">
                <a:solidFill>
                  <a:schemeClr val="accent2"/>
                </a:solidFill>
              </a:rPr>
              <a:t>encola</a:t>
            </a:r>
            <a:r>
              <a:rPr lang="en-US">
                <a:solidFill>
                  <a:schemeClr val="accent2"/>
                </a:solidFill>
              </a:rPr>
              <a:t> un elemento por el inicio, el nodo al que apunta </a:t>
            </a:r>
            <a:r>
              <a:rPr i="1" lang="en-US">
                <a:solidFill>
                  <a:schemeClr val="accent2"/>
                </a:solidFill>
              </a:rPr>
              <a:t>HEAD</a:t>
            </a:r>
            <a:r>
              <a:rPr lang="en-US">
                <a:solidFill>
                  <a:schemeClr val="accent2"/>
                </a:solidFill>
              </a:rPr>
              <a:t> tiene como predecesor el nuevo nodo y la referencia a </a:t>
            </a:r>
            <a:r>
              <a:rPr i="1" lang="en-US">
                <a:solidFill>
                  <a:schemeClr val="accent2"/>
                </a:solidFill>
              </a:rPr>
              <a:t>HEAD</a:t>
            </a:r>
            <a:r>
              <a:rPr lang="en-US">
                <a:solidFill>
                  <a:schemeClr val="accent2"/>
                </a:solidFill>
              </a:rPr>
              <a:t> apunta al nuevo elemento.</a:t>
            </a:r>
            <a:endParaRPr>
              <a:solidFill>
                <a:schemeClr val="accent2"/>
              </a:solidFill>
            </a:endParaRPr>
          </a:p>
        </p:txBody>
      </p:sp>
      <p:pic>
        <p:nvPicPr>
          <p:cNvPr id="228" name="Google Shape;228;p38"/>
          <p:cNvPicPr preferRelativeResize="0"/>
          <p:nvPr/>
        </p:nvPicPr>
        <p:blipFill>
          <a:blip r:embed="rId3">
            <a:alphaModFix/>
          </a:blip>
          <a:stretch>
            <a:fillRect/>
          </a:stretch>
        </p:blipFill>
        <p:spPr>
          <a:xfrm>
            <a:off x="4115100" y="1093925"/>
            <a:ext cx="4431047" cy="3820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doble - Aplicaciones</a:t>
            </a:r>
            <a:endParaRPr/>
          </a:p>
        </p:txBody>
      </p:sp>
      <p:sp>
        <p:nvSpPr>
          <p:cNvPr id="234" name="Google Shape;234;p39"/>
          <p:cNvSpPr txBox="1"/>
          <p:nvPr>
            <p:ph idx="1" type="body"/>
          </p:nvPr>
        </p:nvSpPr>
        <p:spPr>
          <a:xfrm>
            <a:off x="159300" y="923875"/>
            <a:ext cx="8679900" cy="40698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None/>
            </a:pPr>
            <a:r>
              <a:rPr lang="en-US">
                <a:solidFill>
                  <a:schemeClr val="accent2"/>
                </a:solidFill>
              </a:rPr>
              <a:t>Una cola doble en la vida cotidiana podría verse como un abuso, es decir, formar a personas delante de la fila, a pesar de haber llegado después de los que ya están formados (y sin embargo pasa). Sin embargo, en las ciencias de la computación hay muchas aplicaciones que trabajan así, ya que hay procesos que tienen prioridad y deben ser ejecutados antes que otros procesos menos importantes.</a:t>
            </a:r>
            <a:endParaRPr>
              <a:solidFill>
                <a:schemeClr val="accent2"/>
              </a:solidFill>
            </a:endParaRPr>
          </a:p>
          <a:p>
            <a:pPr indent="457200" lvl="0" marL="0" rtl="0" algn="just">
              <a:spcBef>
                <a:spcPts val="1600"/>
              </a:spcBef>
              <a:spcAft>
                <a:spcPts val="0"/>
              </a:spcAft>
              <a:buNone/>
            </a:pPr>
            <a:r>
              <a:rPr lang="en-US">
                <a:solidFill>
                  <a:schemeClr val="accent2"/>
                </a:solidFill>
              </a:rPr>
              <a:t>Dentro del sistema operativo no todas las aplicaciones tienen la misma exigencia en cuanto a tiempo y recursos, existen procesos que se tienen que ejecutar de manera inmediata ante algún suceso que se presente en el sistema, mientras que otros solo tengan que procesar información y puedan (y deban) esperar a que el sistema se recupere.</a:t>
            </a:r>
            <a:endParaRPr>
              <a:solidFill>
                <a:schemeClr val="accent2"/>
              </a:solidFill>
            </a:endParaRPr>
          </a:p>
          <a:p>
            <a:pPr indent="457200" lvl="0" marL="0" rtl="0" algn="just">
              <a:spcBef>
                <a:spcPts val="1600"/>
              </a:spcBef>
              <a:spcAft>
                <a:spcPts val="1600"/>
              </a:spcAft>
              <a:buNone/>
            </a:pPr>
            <a:r>
              <a:t/>
            </a:r>
            <a:endParaRPr>
              <a:solidFill>
                <a:schemeClr val="accent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doble - Aplicaciones</a:t>
            </a:r>
            <a:endParaRPr/>
          </a:p>
        </p:txBody>
      </p:sp>
      <p:sp>
        <p:nvSpPr>
          <p:cNvPr id="240" name="Google Shape;240;p40"/>
          <p:cNvSpPr txBox="1"/>
          <p:nvPr>
            <p:ph idx="1" type="body"/>
          </p:nvPr>
        </p:nvSpPr>
        <p:spPr>
          <a:xfrm>
            <a:off x="159300" y="923875"/>
            <a:ext cx="8679900" cy="40698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None/>
            </a:pPr>
            <a:r>
              <a:rPr lang="en-US">
                <a:solidFill>
                  <a:schemeClr val="accent2"/>
                </a:solidFill>
              </a:rPr>
              <a:t>Todo sistema operativo define un valor de urgencia con que debe ejecutarse una aplicación, es decir, define la prioridad que tiene un proceso frente a otros que se estén ejecutando en el sistema.</a:t>
            </a:r>
            <a:endParaRPr>
              <a:solidFill>
                <a:schemeClr val="accent2"/>
              </a:solidFill>
            </a:endParaRPr>
          </a:p>
          <a:p>
            <a:pPr indent="457200" lvl="0" marL="0" rtl="0" algn="just">
              <a:spcBef>
                <a:spcPts val="1600"/>
              </a:spcBef>
              <a:spcAft>
                <a:spcPts val="0"/>
              </a:spcAft>
              <a:buNone/>
            </a:pPr>
            <a:r>
              <a:rPr lang="en-US">
                <a:solidFill>
                  <a:schemeClr val="accent2"/>
                </a:solidFill>
              </a:rPr>
              <a:t>La prioridad se expresa como un número entero. Por tanto, si un proceso A tiene asignada una prioridad PRx y un proceso B tiene asignada una prioridad PRy, si PRx &gt; PRy, el proceso A será más prioritario que el proceso B y, por ende, será el que se ejecute primero. Por otro lado, si existen varios procesos en ejecución con prioridad PRy, si llega un proceso con mayor prioridad, por ejemplo, PRx, éste último se ejecutará primero, es decir, no se encola al final si no al inicio del conjunto.</a:t>
            </a:r>
            <a:endParaRPr>
              <a:solidFill>
                <a:schemeClr val="accent2"/>
              </a:solidFill>
            </a:endParaRPr>
          </a:p>
          <a:p>
            <a:pPr indent="457200" lvl="0" marL="0" rtl="0" algn="just">
              <a:spcBef>
                <a:spcPts val="1600"/>
              </a:spcBef>
              <a:spcAft>
                <a:spcPts val="1600"/>
              </a:spcAft>
              <a:buNone/>
            </a:pPr>
            <a:r>
              <a:t/>
            </a:r>
            <a:endParaRPr>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circular</a:t>
            </a:r>
            <a:r>
              <a:rPr lang="en-US"/>
              <a:t> - Definición</a:t>
            </a:r>
            <a:endParaRPr/>
          </a:p>
        </p:txBody>
      </p:sp>
      <p:sp>
        <p:nvSpPr>
          <p:cNvPr id="72" name="Google Shape;72;p15"/>
          <p:cNvSpPr txBox="1"/>
          <p:nvPr>
            <p:ph idx="1" type="body"/>
          </p:nvPr>
        </p:nvSpPr>
        <p:spPr>
          <a:xfrm>
            <a:off x="311700" y="1152475"/>
            <a:ext cx="8520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Clr>
                <a:srgbClr val="000000"/>
              </a:buClr>
              <a:buSzPts val="1100"/>
              <a:buFont typeface="Arial"/>
              <a:buNone/>
            </a:pPr>
            <a:r>
              <a:rPr lang="en-US" sz="2400">
                <a:solidFill>
                  <a:schemeClr val="accent2"/>
                </a:solidFill>
              </a:rPr>
              <a:t>La cola circular es una mejora de la cola simple, debido a que es una estructura de datos lineal en la cual </a:t>
            </a:r>
            <a:r>
              <a:rPr b="1" lang="en-US" sz="2400">
                <a:solidFill>
                  <a:schemeClr val="accent2"/>
                </a:solidFill>
              </a:rPr>
              <a:t>el siguiente elemento del último es, en realidad, el primero</a:t>
            </a:r>
            <a:r>
              <a:rPr lang="en-US" sz="2400">
                <a:solidFill>
                  <a:schemeClr val="accent2"/>
                </a:solidFill>
              </a:rPr>
              <a:t>. La cola circular utiliza de manera más eficiente la memoria que una cola simple.</a:t>
            </a:r>
            <a:endParaRPr sz="240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circular</a:t>
            </a:r>
            <a:r>
              <a:rPr lang="en-US"/>
              <a:t> - Operaciones</a:t>
            </a:r>
            <a:endParaRPr/>
          </a:p>
        </p:txBody>
      </p:sp>
      <p:sp>
        <p:nvSpPr>
          <p:cNvPr id="78" name="Google Shape;78;p16"/>
          <p:cNvSpPr txBox="1"/>
          <p:nvPr>
            <p:ph idx="1" type="body"/>
          </p:nvPr>
        </p:nvSpPr>
        <p:spPr>
          <a:xfrm>
            <a:off x="311700" y="1152475"/>
            <a:ext cx="8520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Clr>
                <a:srgbClr val="000000"/>
              </a:buClr>
              <a:buSzPts val="1100"/>
              <a:buFont typeface="Arial"/>
              <a:buNone/>
            </a:pPr>
            <a:r>
              <a:rPr lang="en-US" sz="2400">
                <a:solidFill>
                  <a:schemeClr val="accent2"/>
                </a:solidFill>
              </a:rPr>
              <a:t>Debido a que una cola circular es una mejora de la cola simple, maneja las </a:t>
            </a:r>
            <a:r>
              <a:rPr b="1" lang="en-US" sz="2400">
                <a:solidFill>
                  <a:schemeClr val="accent2"/>
                </a:solidFill>
              </a:rPr>
              <a:t>mismas operaciones</a:t>
            </a:r>
            <a:r>
              <a:rPr lang="en-US" sz="2400">
                <a:solidFill>
                  <a:schemeClr val="accent2"/>
                </a:solidFill>
              </a:rPr>
              <a:t> para </a:t>
            </a:r>
            <a:r>
              <a:rPr b="1" lang="en-US" sz="2400">
                <a:solidFill>
                  <a:schemeClr val="accent2"/>
                </a:solidFill>
              </a:rPr>
              <a:t>INSERTAR (ENCOLAR) y ELIMINAR (DESENCOLAR)</a:t>
            </a:r>
            <a:r>
              <a:rPr lang="en-US" sz="2400">
                <a:solidFill>
                  <a:schemeClr val="accent2"/>
                </a:solidFill>
              </a:rPr>
              <a:t>.</a:t>
            </a:r>
            <a:endParaRPr sz="240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circular</a:t>
            </a:r>
            <a:r>
              <a:rPr lang="en-US"/>
              <a:t> - Comportamiento</a:t>
            </a:r>
            <a:endParaRPr/>
          </a:p>
        </p:txBody>
      </p:sp>
      <p:sp>
        <p:nvSpPr>
          <p:cNvPr id="84" name="Google Shape;84;p17"/>
          <p:cNvSpPr txBox="1"/>
          <p:nvPr>
            <p:ph idx="1" type="body"/>
          </p:nvPr>
        </p:nvSpPr>
        <p:spPr>
          <a:xfrm>
            <a:off x="311700" y="1152475"/>
            <a:ext cx="8520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Clr>
                <a:srgbClr val="000000"/>
              </a:buClr>
              <a:buSzPts val="1100"/>
              <a:buFont typeface="Arial"/>
              <a:buNone/>
            </a:pPr>
            <a:r>
              <a:rPr lang="en-US" sz="2400">
                <a:solidFill>
                  <a:schemeClr val="accent2"/>
                </a:solidFill>
              </a:rPr>
              <a:t>Para diseñar un algoritmo que defina el </a:t>
            </a:r>
            <a:r>
              <a:rPr b="1" lang="en-US" sz="2400">
                <a:solidFill>
                  <a:schemeClr val="accent2"/>
                </a:solidFill>
              </a:rPr>
              <a:t>comportamiento</a:t>
            </a:r>
            <a:r>
              <a:rPr lang="en-US" sz="2400">
                <a:solidFill>
                  <a:schemeClr val="accent2"/>
                </a:solidFill>
              </a:rPr>
              <a:t> de la cola circular es necesario considerar </a:t>
            </a:r>
            <a:r>
              <a:rPr b="1" lang="en-US" sz="2400">
                <a:solidFill>
                  <a:schemeClr val="accent2"/>
                </a:solidFill>
              </a:rPr>
              <a:t>3 casos</a:t>
            </a:r>
            <a:r>
              <a:rPr lang="en-US" sz="2400">
                <a:solidFill>
                  <a:schemeClr val="accent2"/>
                </a:solidFill>
              </a:rPr>
              <a:t> para las operaciones de ENCOLAR y DESENCOLAR:</a:t>
            </a:r>
            <a:endParaRPr sz="2400">
              <a:solidFill>
                <a:schemeClr val="accent2"/>
              </a:solidFill>
            </a:endParaRPr>
          </a:p>
          <a:p>
            <a:pPr indent="-381000" lvl="0" marL="457200" rtl="0" algn="just">
              <a:spcBef>
                <a:spcPts val="1600"/>
              </a:spcBef>
              <a:spcAft>
                <a:spcPts val="0"/>
              </a:spcAft>
              <a:buClr>
                <a:schemeClr val="accent2"/>
              </a:buClr>
              <a:buSzPts val="2400"/>
              <a:buChar char="-"/>
            </a:pPr>
            <a:r>
              <a:rPr lang="en-US" sz="2400">
                <a:solidFill>
                  <a:schemeClr val="accent2"/>
                </a:solidFill>
              </a:rPr>
              <a:t>Estructura vacía (caso extremo).</a:t>
            </a:r>
            <a:endParaRPr sz="2400">
              <a:solidFill>
                <a:schemeClr val="accent2"/>
              </a:solidFill>
            </a:endParaRPr>
          </a:p>
          <a:p>
            <a:pPr indent="-381000" lvl="0" marL="457200" rtl="0" algn="just">
              <a:spcBef>
                <a:spcPts val="0"/>
              </a:spcBef>
              <a:spcAft>
                <a:spcPts val="0"/>
              </a:spcAft>
              <a:buClr>
                <a:schemeClr val="accent2"/>
              </a:buClr>
              <a:buSzPts val="2400"/>
              <a:buChar char="-"/>
            </a:pPr>
            <a:r>
              <a:rPr lang="en-US" sz="2400">
                <a:solidFill>
                  <a:schemeClr val="accent2"/>
                </a:solidFill>
              </a:rPr>
              <a:t>Estructura llena (caso extremo).</a:t>
            </a:r>
            <a:endParaRPr sz="2400">
              <a:solidFill>
                <a:schemeClr val="accent2"/>
              </a:solidFill>
            </a:endParaRPr>
          </a:p>
          <a:p>
            <a:pPr indent="-381000" lvl="0" marL="457200" rtl="0" algn="just">
              <a:spcBef>
                <a:spcPts val="0"/>
              </a:spcBef>
              <a:spcAft>
                <a:spcPts val="0"/>
              </a:spcAft>
              <a:buClr>
                <a:schemeClr val="accent2"/>
              </a:buClr>
              <a:buSzPts val="2400"/>
              <a:buChar char="-"/>
            </a:pPr>
            <a:r>
              <a:rPr lang="en-US" sz="2400">
                <a:solidFill>
                  <a:schemeClr val="accent2"/>
                </a:solidFill>
              </a:rPr>
              <a:t>Estructura con elemento(s) (caso base).</a:t>
            </a:r>
            <a:endParaRPr sz="240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circular</a:t>
            </a:r>
            <a:r>
              <a:rPr lang="en-US"/>
              <a:t> vacía</a:t>
            </a:r>
            <a:endParaRPr/>
          </a:p>
        </p:txBody>
      </p:sp>
      <p:sp>
        <p:nvSpPr>
          <p:cNvPr id="90" name="Google Shape;90;p18"/>
          <p:cNvSpPr txBox="1"/>
          <p:nvPr>
            <p:ph idx="1" type="body"/>
          </p:nvPr>
        </p:nvSpPr>
        <p:spPr>
          <a:xfrm>
            <a:off x="159300" y="1152475"/>
            <a:ext cx="3498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None/>
            </a:pPr>
            <a:r>
              <a:rPr lang="en-US">
                <a:solidFill>
                  <a:schemeClr val="accent2"/>
                </a:solidFill>
              </a:rPr>
              <a:t>La cola circular posee dos referencias, una al inicio (</a:t>
            </a:r>
            <a:r>
              <a:rPr b="1" i="1" lang="en-US">
                <a:solidFill>
                  <a:schemeClr val="accent2"/>
                </a:solidFill>
              </a:rPr>
              <a:t>HEAD</a:t>
            </a:r>
            <a:r>
              <a:rPr lang="en-US">
                <a:solidFill>
                  <a:schemeClr val="accent2"/>
                </a:solidFill>
              </a:rPr>
              <a:t>) y otra al final (</a:t>
            </a:r>
            <a:r>
              <a:rPr b="1" i="1" lang="en-US">
                <a:solidFill>
                  <a:schemeClr val="accent2"/>
                </a:solidFill>
              </a:rPr>
              <a:t>TAIL</a:t>
            </a:r>
            <a:r>
              <a:rPr lang="en-US">
                <a:solidFill>
                  <a:schemeClr val="accent2"/>
                </a:solidFill>
              </a:rPr>
              <a:t>) de la cola. En una cola circular vacía ambas referencias (</a:t>
            </a:r>
            <a:r>
              <a:rPr i="1" lang="en-US">
                <a:solidFill>
                  <a:schemeClr val="accent2"/>
                </a:solidFill>
              </a:rPr>
              <a:t>HEAD</a:t>
            </a:r>
            <a:r>
              <a:rPr lang="en-US">
                <a:solidFill>
                  <a:schemeClr val="accent2"/>
                </a:solidFill>
              </a:rPr>
              <a:t> y </a:t>
            </a:r>
            <a:r>
              <a:rPr i="1" lang="en-US">
                <a:solidFill>
                  <a:schemeClr val="accent2"/>
                </a:solidFill>
              </a:rPr>
              <a:t>TAIL</a:t>
            </a:r>
            <a:r>
              <a:rPr lang="en-US">
                <a:solidFill>
                  <a:schemeClr val="accent2"/>
                </a:solidFill>
              </a:rPr>
              <a:t>) apuntan a nulo.</a:t>
            </a:r>
            <a:endParaRPr>
              <a:solidFill>
                <a:schemeClr val="accent2"/>
              </a:solidFill>
            </a:endParaRPr>
          </a:p>
          <a:p>
            <a:pPr indent="457200" lvl="0" marL="0" rtl="0" algn="just">
              <a:spcBef>
                <a:spcPts val="1600"/>
              </a:spcBef>
              <a:spcAft>
                <a:spcPts val="1600"/>
              </a:spcAft>
              <a:buNone/>
            </a:pPr>
            <a:r>
              <a:rPr lang="en-US">
                <a:solidFill>
                  <a:schemeClr val="accent2"/>
                </a:solidFill>
              </a:rPr>
              <a:t>En una cola circular vacía </a:t>
            </a:r>
            <a:r>
              <a:rPr b="1" lang="en-US" u="sng">
                <a:solidFill>
                  <a:schemeClr val="accent2"/>
                </a:solidFill>
              </a:rPr>
              <a:t>no</a:t>
            </a:r>
            <a:r>
              <a:rPr lang="en-US">
                <a:solidFill>
                  <a:schemeClr val="accent2"/>
                </a:solidFill>
              </a:rPr>
              <a:t> es posible desencolar debido a que la estructura no posee elementos.</a:t>
            </a:r>
            <a:endParaRPr>
              <a:solidFill>
                <a:schemeClr val="accent2"/>
              </a:solidFill>
            </a:endParaRPr>
          </a:p>
        </p:txBody>
      </p:sp>
      <p:pic>
        <p:nvPicPr>
          <p:cNvPr id="91" name="Google Shape;91;p18"/>
          <p:cNvPicPr preferRelativeResize="0"/>
          <p:nvPr/>
        </p:nvPicPr>
        <p:blipFill>
          <a:blip r:embed="rId3">
            <a:alphaModFix/>
          </a:blip>
          <a:stretch>
            <a:fillRect/>
          </a:stretch>
        </p:blipFill>
        <p:spPr>
          <a:xfrm>
            <a:off x="4249825" y="1703525"/>
            <a:ext cx="4436975" cy="2520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circular vacía</a:t>
            </a:r>
            <a:endParaRPr/>
          </a:p>
        </p:txBody>
      </p:sp>
      <p:sp>
        <p:nvSpPr>
          <p:cNvPr id="97" name="Google Shape;97;p19"/>
          <p:cNvSpPr txBox="1"/>
          <p:nvPr>
            <p:ph idx="1" type="body"/>
          </p:nvPr>
        </p:nvSpPr>
        <p:spPr>
          <a:xfrm>
            <a:off x="235500" y="1152475"/>
            <a:ext cx="31977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None/>
            </a:pPr>
            <a:r>
              <a:rPr lang="en-US">
                <a:solidFill>
                  <a:schemeClr val="accent2"/>
                </a:solidFill>
              </a:rPr>
              <a:t>En una cola circular vacía </a:t>
            </a:r>
            <a:r>
              <a:rPr b="1" lang="en-US" u="sng">
                <a:solidFill>
                  <a:schemeClr val="accent2"/>
                </a:solidFill>
              </a:rPr>
              <a:t>sí</a:t>
            </a:r>
            <a:r>
              <a:rPr lang="en-US">
                <a:solidFill>
                  <a:schemeClr val="accent2"/>
                </a:solidFill>
              </a:rPr>
              <a:t> se pueden encolar elementos, en este caso las referencias </a:t>
            </a:r>
            <a:r>
              <a:rPr i="1" lang="en-US">
                <a:solidFill>
                  <a:schemeClr val="accent2"/>
                </a:solidFill>
              </a:rPr>
              <a:t>HEAD</a:t>
            </a:r>
            <a:r>
              <a:rPr lang="en-US">
                <a:solidFill>
                  <a:schemeClr val="accent2"/>
                </a:solidFill>
              </a:rPr>
              <a:t> y </a:t>
            </a:r>
            <a:r>
              <a:rPr i="1" lang="en-US">
                <a:solidFill>
                  <a:schemeClr val="accent2"/>
                </a:solidFill>
              </a:rPr>
              <a:t>TAIL</a:t>
            </a:r>
            <a:r>
              <a:rPr lang="en-US">
                <a:solidFill>
                  <a:schemeClr val="accent2"/>
                </a:solidFill>
              </a:rPr>
              <a:t> apuntan al mismo elemento, que es el único en la estructura.</a:t>
            </a:r>
            <a:endParaRPr>
              <a:solidFill>
                <a:schemeClr val="accent2"/>
              </a:solidFill>
            </a:endParaRPr>
          </a:p>
        </p:txBody>
      </p:sp>
      <p:pic>
        <p:nvPicPr>
          <p:cNvPr id="98" name="Google Shape;98;p19"/>
          <p:cNvPicPr preferRelativeResize="0"/>
          <p:nvPr/>
        </p:nvPicPr>
        <p:blipFill>
          <a:blip r:embed="rId3">
            <a:alphaModFix/>
          </a:blip>
          <a:stretch>
            <a:fillRect/>
          </a:stretch>
        </p:blipFill>
        <p:spPr>
          <a:xfrm>
            <a:off x="4254850" y="409425"/>
            <a:ext cx="4078599" cy="1769950"/>
          </a:xfrm>
          <a:prstGeom prst="rect">
            <a:avLst/>
          </a:prstGeom>
          <a:noFill/>
          <a:ln>
            <a:noFill/>
          </a:ln>
        </p:spPr>
      </p:pic>
      <p:pic>
        <p:nvPicPr>
          <p:cNvPr id="99" name="Google Shape;99;p19"/>
          <p:cNvPicPr preferRelativeResize="0"/>
          <p:nvPr/>
        </p:nvPicPr>
        <p:blipFill>
          <a:blip r:embed="rId4">
            <a:alphaModFix/>
          </a:blip>
          <a:stretch>
            <a:fillRect/>
          </a:stretch>
        </p:blipFill>
        <p:spPr>
          <a:xfrm>
            <a:off x="4424600" y="2694474"/>
            <a:ext cx="3665175" cy="2189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circular llena</a:t>
            </a:r>
            <a:endParaRPr/>
          </a:p>
        </p:txBody>
      </p:sp>
      <p:sp>
        <p:nvSpPr>
          <p:cNvPr id="105" name="Google Shape;105;p20"/>
          <p:cNvSpPr txBox="1"/>
          <p:nvPr>
            <p:ph idx="1" type="body"/>
          </p:nvPr>
        </p:nvSpPr>
        <p:spPr>
          <a:xfrm>
            <a:off x="159300" y="1152475"/>
            <a:ext cx="3498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None/>
            </a:pPr>
            <a:r>
              <a:rPr lang="en-US">
                <a:solidFill>
                  <a:schemeClr val="accent2"/>
                </a:solidFill>
              </a:rPr>
              <a:t>Cuando la referencia a </a:t>
            </a:r>
            <a:r>
              <a:rPr i="1" lang="en-US">
                <a:solidFill>
                  <a:schemeClr val="accent2"/>
                </a:solidFill>
              </a:rPr>
              <a:t>TAIL</a:t>
            </a:r>
            <a:r>
              <a:rPr lang="en-US">
                <a:solidFill>
                  <a:schemeClr val="accent2"/>
                </a:solidFill>
              </a:rPr>
              <a:t> de una cola llega a su máxima capacidad de almacenamiento (</a:t>
            </a:r>
            <a:r>
              <a:rPr b="1" lang="en-US">
                <a:solidFill>
                  <a:schemeClr val="accent2"/>
                </a:solidFill>
              </a:rPr>
              <a:t>MAX</a:t>
            </a:r>
            <a:r>
              <a:rPr lang="en-US">
                <a:solidFill>
                  <a:schemeClr val="accent2"/>
                </a:solidFill>
              </a:rPr>
              <a:t>) se dice que la cola está llena.</a:t>
            </a:r>
            <a:endParaRPr>
              <a:solidFill>
                <a:schemeClr val="accent2"/>
              </a:solidFill>
            </a:endParaRPr>
          </a:p>
          <a:p>
            <a:pPr indent="457200" lvl="0" marL="0" rtl="0" algn="just">
              <a:spcBef>
                <a:spcPts val="1600"/>
              </a:spcBef>
              <a:spcAft>
                <a:spcPts val="1600"/>
              </a:spcAft>
              <a:buNone/>
            </a:pPr>
            <a:r>
              <a:rPr lang="en-US">
                <a:solidFill>
                  <a:schemeClr val="accent2"/>
                </a:solidFill>
              </a:rPr>
              <a:t>En una cola circular llena </a:t>
            </a:r>
            <a:r>
              <a:rPr b="1" lang="en-US" u="sng">
                <a:solidFill>
                  <a:schemeClr val="accent2"/>
                </a:solidFill>
              </a:rPr>
              <a:t>no</a:t>
            </a:r>
            <a:r>
              <a:rPr lang="en-US">
                <a:solidFill>
                  <a:schemeClr val="accent2"/>
                </a:solidFill>
              </a:rPr>
              <a:t> es posible encolar más elementos.</a:t>
            </a:r>
            <a:endParaRPr>
              <a:solidFill>
                <a:schemeClr val="accent2"/>
              </a:solidFill>
            </a:endParaRPr>
          </a:p>
        </p:txBody>
      </p:sp>
      <p:pic>
        <p:nvPicPr>
          <p:cNvPr id="106" name="Google Shape;106;p20"/>
          <p:cNvPicPr preferRelativeResize="0"/>
          <p:nvPr/>
        </p:nvPicPr>
        <p:blipFill>
          <a:blip r:embed="rId3">
            <a:alphaModFix/>
          </a:blip>
          <a:stretch>
            <a:fillRect/>
          </a:stretch>
        </p:blipFill>
        <p:spPr>
          <a:xfrm>
            <a:off x="4082900" y="1322525"/>
            <a:ext cx="4756300" cy="2475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circular llena</a:t>
            </a:r>
            <a:endParaRPr/>
          </a:p>
        </p:txBody>
      </p:sp>
      <p:sp>
        <p:nvSpPr>
          <p:cNvPr id="112" name="Google Shape;112;p21"/>
          <p:cNvSpPr txBox="1"/>
          <p:nvPr>
            <p:ph idx="1" type="body"/>
          </p:nvPr>
        </p:nvSpPr>
        <p:spPr>
          <a:xfrm>
            <a:off x="159300" y="1152475"/>
            <a:ext cx="3498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None/>
            </a:pPr>
            <a:r>
              <a:rPr lang="en-US">
                <a:solidFill>
                  <a:schemeClr val="accent2"/>
                </a:solidFill>
              </a:rPr>
              <a:t>En una cola circular llena </a:t>
            </a:r>
            <a:r>
              <a:rPr b="1" lang="en-US" u="sng">
                <a:solidFill>
                  <a:schemeClr val="accent2"/>
                </a:solidFill>
              </a:rPr>
              <a:t>sí</a:t>
            </a:r>
            <a:r>
              <a:rPr lang="en-US">
                <a:solidFill>
                  <a:schemeClr val="accent2"/>
                </a:solidFill>
              </a:rPr>
              <a:t> se pueden desencolar elementos, en tal caso se obtiene el elemento al que hace referencia </a:t>
            </a:r>
            <a:r>
              <a:rPr i="1" lang="en-US">
                <a:solidFill>
                  <a:schemeClr val="accent2"/>
                </a:solidFill>
              </a:rPr>
              <a:t>HEAD</a:t>
            </a:r>
            <a:r>
              <a:rPr lang="en-US">
                <a:solidFill>
                  <a:schemeClr val="accent2"/>
                </a:solidFill>
              </a:rPr>
              <a:t> y esta referencia se recorre al siguiente elemento (sucesor).</a:t>
            </a:r>
            <a:endParaRPr>
              <a:solidFill>
                <a:schemeClr val="accent2"/>
              </a:solidFill>
            </a:endParaRPr>
          </a:p>
        </p:txBody>
      </p:sp>
      <p:pic>
        <p:nvPicPr>
          <p:cNvPr id="113" name="Google Shape;113;p21"/>
          <p:cNvPicPr preferRelativeResize="0"/>
          <p:nvPr/>
        </p:nvPicPr>
        <p:blipFill>
          <a:blip r:embed="rId3">
            <a:alphaModFix/>
          </a:blip>
          <a:stretch>
            <a:fillRect/>
          </a:stretch>
        </p:blipFill>
        <p:spPr>
          <a:xfrm>
            <a:off x="4059950" y="445025"/>
            <a:ext cx="4914250" cy="447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