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roxima Nova"/>
      <p:regular r:id="rId26"/>
      <p:bold r:id="rId27"/>
      <p:italic r:id="rId28"/>
      <p:boldItalic r:id="rId29"/>
    </p:embeddedFont>
    <p:embeddedFont>
      <p:font typeface="Montserrat"/>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7.xml"/><Relationship Id="rId33" Type="http://schemas.openxmlformats.org/officeDocument/2006/relationships/font" Target="fonts/Montserrat-boldItalic.fntdata"/><Relationship Id="rId10" Type="http://schemas.openxmlformats.org/officeDocument/2006/relationships/slide" Target="slides/slide6.xml"/><Relationship Id="rId32" Type="http://schemas.openxmlformats.org/officeDocument/2006/relationships/font" Target="fonts/Montserrat-italic.fntdata"/><Relationship Id="rId13" Type="http://schemas.openxmlformats.org/officeDocument/2006/relationships/slide" Target="slides/slide9.xml"/><Relationship Id="rId35" Type="http://schemas.openxmlformats.org/officeDocument/2006/relationships/font" Target="fonts/RobotoMono-bold.fntdata"/><Relationship Id="rId12" Type="http://schemas.openxmlformats.org/officeDocument/2006/relationships/slide" Target="slides/slide8.xml"/><Relationship Id="rId34" Type="http://schemas.openxmlformats.org/officeDocument/2006/relationships/font" Target="fonts/RobotoMono-regular.fntdata"/><Relationship Id="rId15" Type="http://schemas.openxmlformats.org/officeDocument/2006/relationships/slide" Target="slides/slide11.xml"/><Relationship Id="rId37" Type="http://schemas.openxmlformats.org/officeDocument/2006/relationships/font" Target="fonts/RobotoMono-boldItalic.fntdata"/><Relationship Id="rId14" Type="http://schemas.openxmlformats.org/officeDocument/2006/relationships/slide" Target="slides/slide10.xml"/><Relationship Id="rId36" Type="http://schemas.openxmlformats.org/officeDocument/2006/relationships/font" Target="fonts/RobotoMon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75c20c851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375c20c851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75c20c851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75c20c851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86488be7_3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3586488be7_3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6f8480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376f8480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6f84803d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76f84803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6f84803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376f84803d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6f84803d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376f84803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76f84803d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376f84803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76f84803d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376f84803d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76f84803d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76f84803d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43e4a47d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3243e4a47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76f84803d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376f84803d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76f84803d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376f84803d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0e5343d4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310e5343d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75c20c851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375c20c85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00d24114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3500d24114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75c20c851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375c20c851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75c20c851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375c20c85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75c20c85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375c20c851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75c20c851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375c20c851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9pPr>
          </a:lstStyle>
          <a:p/>
        </p:txBody>
      </p:sp>
      <p:sp>
        <p:nvSpPr>
          <p:cNvPr id="12" name="Google Shape;12;p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txBox="1"/>
          <p:nvPr>
            <p:ph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9pPr>
          </a:lstStyle>
          <a:p/>
        </p:txBody>
      </p:sp>
      <p:sp>
        <p:nvSpPr>
          <p:cNvPr id="51" name="Google Shape;51;p11"/>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ctr">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17" name="Google Shape;1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 name="Google Shape;21;p4"/>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22" name="Google Shape;22;p4"/>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9pPr>
          </a:lstStyle>
          <a:p/>
        </p:txBody>
      </p:sp>
      <p:sp>
        <p:nvSpPr>
          <p:cNvPr id="23" name="Google Shape;23;p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lvl="1"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2pPr>
            <a:lvl3pPr lvl="2"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3pPr>
            <a:lvl4pPr lvl="3"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4pPr>
            <a:lvl5pPr lvl="4"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5pPr>
            <a:lvl6pPr lvl="5"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6pPr>
            <a:lvl7pPr lvl="6"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7pPr>
            <a:lvl8pPr lvl="7"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8pPr>
            <a:lvl9pPr lvl="8"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9pPr>
          </a:lstStyle>
          <a:p/>
        </p:txBody>
      </p:sp>
      <p:sp>
        <p:nvSpPr>
          <p:cNvPr id="24" name="Google Shape;24;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Proxima Nova"/>
              <a:buChar char="●"/>
              <a:defRPr b="0" i="0" sz="1800" u="none" cap="none" strike="noStrike">
                <a:solidFill>
                  <a:schemeClr val="lt1"/>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9pPr>
          </a:lstStyle>
          <a:p/>
        </p:txBody>
      </p:sp>
      <p:sp>
        <p:nvSpPr>
          <p:cNvPr id="25" name="Google Shape;2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28" name="Google Shape;28;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29" name="Google Shape;29;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cxnSp>
        <p:nvCxnSpPr>
          <p:cNvPr id="32" name="Google Shape;32;p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33" name="Google Shape;33;p6"/>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9pPr>
          </a:lstStyle>
          <a:p/>
        </p:txBody>
      </p:sp>
      <p:sp>
        <p:nvSpPr>
          <p:cNvPr id="34" name="Google Shape;3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9pPr>
          </a:lstStyle>
          <a:p/>
        </p:txBody>
      </p:sp>
      <p:sp>
        <p:nvSpPr>
          <p:cNvPr id="40" name="Google Shape;4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9"/>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Proxima Nova"/>
              <a:buNone/>
            </a:pPr>
            <a:r>
              <a:rPr b="0" i="0" lang="en-US" sz="4800" u="none" cap="none" strike="noStrike">
                <a:solidFill>
                  <a:schemeClr val="lt1"/>
                </a:solidFill>
                <a:latin typeface="Montserrat"/>
                <a:ea typeface="Montserrat"/>
                <a:cs typeface="Montserrat"/>
                <a:sym typeface="Montserrat"/>
              </a:rPr>
              <a:t>ESTRUCTURA DE DATOS Y ALGORITMOS I</a:t>
            </a:r>
            <a:endParaRPr b="0" i="0" sz="4800" u="none" cap="none" strike="noStrike">
              <a:solidFill>
                <a:schemeClr val="lt1"/>
              </a:solidFill>
              <a:latin typeface="Montserrat"/>
              <a:ea typeface="Montserrat"/>
              <a:cs typeface="Montserrat"/>
              <a:sym typeface="Montserrat"/>
            </a:endParaRPr>
          </a:p>
        </p:txBody>
      </p:sp>
      <p:sp>
        <p:nvSpPr>
          <p:cNvPr id="60" name="Google Shape;60;p13"/>
          <p:cNvSpPr txBox="1"/>
          <p:nvPr>
            <p:ph idx="1" type="subTitle"/>
          </p:nvPr>
        </p:nvSpPr>
        <p:spPr>
          <a:xfrm>
            <a:off x="349550" y="3182325"/>
            <a:ext cx="8401800" cy="897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lt1"/>
              </a:buClr>
              <a:buSzPts val="2400"/>
              <a:buFont typeface="Proxima Nova"/>
              <a:buNone/>
            </a:pPr>
            <a:r>
              <a:rPr lang="en-US"/>
              <a:t>Lista simple y lista circular</a:t>
            </a:r>
            <a:endParaRPr b="0" i="0" sz="24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simple - Borrar</a:t>
            </a:r>
            <a:endParaRPr/>
          </a:p>
        </p:txBody>
      </p:sp>
      <p:sp>
        <p:nvSpPr>
          <p:cNvPr id="122" name="Google Shape;122;p22"/>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sz="2400">
                <a:solidFill>
                  <a:schemeClr val="dk1"/>
                </a:solidFill>
              </a:rPr>
              <a:t>El método </a:t>
            </a:r>
            <a:r>
              <a:rPr b="1" lang="en-US" sz="2400">
                <a:solidFill>
                  <a:schemeClr val="dk1"/>
                </a:solidFill>
              </a:rPr>
              <a:t>elimina</a:t>
            </a:r>
            <a:r>
              <a:rPr lang="en-US" sz="2400">
                <a:solidFill>
                  <a:schemeClr val="dk1"/>
                </a:solidFill>
              </a:rPr>
              <a:t> el </a:t>
            </a:r>
            <a:r>
              <a:rPr b="1" lang="en-US" sz="2400">
                <a:solidFill>
                  <a:schemeClr val="dk1"/>
                </a:solidFill>
              </a:rPr>
              <a:t>elemento </a:t>
            </a:r>
            <a:r>
              <a:rPr b="1" i="1" lang="en-US" sz="2400">
                <a:solidFill>
                  <a:schemeClr val="dk1"/>
                </a:solidFill>
              </a:rPr>
              <a:t>x</a:t>
            </a:r>
            <a:r>
              <a:rPr b="1" lang="en-US" sz="2400">
                <a:solidFill>
                  <a:schemeClr val="dk1"/>
                </a:solidFill>
              </a:rPr>
              <a:t> de</a:t>
            </a:r>
            <a:r>
              <a:rPr lang="en-US" sz="2400">
                <a:solidFill>
                  <a:schemeClr val="dk1"/>
                </a:solidFill>
              </a:rPr>
              <a:t> la </a:t>
            </a:r>
            <a:r>
              <a:rPr b="1" lang="en-US" sz="2400">
                <a:solidFill>
                  <a:schemeClr val="dk1"/>
                </a:solidFill>
              </a:rPr>
              <a:t>lista </a:t>
            </a:r>
            <a:r>
              <a:rPr b="1" i="1" lang="en-US" sz="2400">
                <a:solidFill>
                  <a:schemeClr val="dk1"/>
                </a:solidFill>
              </a:rPr>
              <a:t>L</a:t>
            </a:r>
            <a:r>
              <a:rPr lang="en-US" sz="2400">
                <a:solidFill>
                  <a:schemeClr val="dk1"/>
                </a:solidFill>
              </a:rPr>
              <a:t> (si es que éste se encuentra en la estructura). Para eliminar un elemento de la lista primero es </a:t>
            </a:r>
            <a:r>
              <a:rPr b="1" lang="en-US" sz="2400">
                <a:solidFill>
                  <a:schemeClr val="dk1"/>
                </a:solidFill>
              </a:rPr>
              <a:t>necesario</a:t>
            </a:r>
            <a:r>
              <a:rPr lang="en-US" sz="2400">
                <a:solidFill>
                  <a:schemeClr val="dk1"/>
                </a:solidFill>
              </a:rPr>
              <a:t> saber la </a:t>
            </a:r>
            <a:r>
              <a:rPr b="1" lang="en-US" sz="2400">
                <a:solidFill>
                  <a:schemeClr val="dk1"/>
                </a:solidFill>
              </a:rPr>
              <a:t>ubicación del nodo</a:t>
            </a:r>
            <a:r>
              <a:rPr lang="en-US" sz="2400">
                <a:solidFill>
                  <a:schemeClr val="dk1"/>
                </a:solidFill>
              </a:rPr>
              <a:t> a eliminar, por lo tanto, </a:t>
            </a:r>
            <a:r>
              <a:rPr b="1" lang="en-US" sz="2400">
                <a:solidFill>
                  <a:schemeClr val="dk1"/>
                </a:solidFill>
              </a:rPr>
              <a:t>primero</a:t>
            </a:r>
            <a:r>
              <a:rPr lang="en-US" sz="2400">
                <a:solidFill>
                  <a:schemeClr val="dk1"/>
                </a:solidFill>
              </a:rPr>
              <a:t> se debe realizar una </a:t>
            </a:r>
            <a:r>
              <a:rPr b="1" lang="en-US" sz="2400">
                <a:solidFill>
                  <a:schemeClr val="dk1"/>
                </a:solidFill>
              </a:rPr>
              <a:t>búsqueda</a:t>
            </a:r>
            <a:r>
              <a:rPr lang="en-US" sz="2400">
                <a:solidFill>
                  <a:schemeClr val="dk1"/>
                </a:solidFill>
              </a:rPr>
              <a:t> del elemento.</a:t>
            </a:r>
            <a:endParaRPr sz="2400">
              <a:solidFill>
                <a:schemeClr val="dk1"/>
              </a:solidFill>
            </a:endParaRPr>
          </a:p>
          <a:p>
            <a:pPr indent="457200" lvl="0" marL="0" rtl="0" algn="just">
              <a:lnSpc>
                <a:spcPct val="100000"/>
              </a:lnSpc>
              <a:spcBef>
                <a:spcPts val="0"/>
              </a:spcBef>
              <a:spcAft>
                <a:spcPts val="0"/>
              </a:spcAft>
              <a:buNone/>
            </a:pPr>
            <a:r>
              <a:t/>
            </a:r>
            <a:endParaRPr sz="2400">
              <a:solidFill>
                <a:schemeClr val="dk1"/>
              </a:solidFill>
            </a:endParaRPr>
          </a:p>
          <a:p>
            <a:pPr indent="457200" lvl="0" marL="0" rtl="0" algn="just">
              <a:lnSpc>
                <a:spcPct val="100000"/>
              </a:lnSpc>
              <a:spcBef>
                <a:spcPts val="0"/>
              </a:spcBef>
              <a:spcAft>
                <a:spcPts val="0"/>
              </a:spcAft>
              <a:buNone/>
            </a:pPr>
            <a:r>
              <a:rPr lang="en-US" sz="2400">
                <a:solidFill>
                  <a:schemeClr val="dk1"/>
                </a:solidFill>
              </a:rPr>
              <a:t>En una lista simple vacía </a:t>
            </a:r>
            <a:r>
              <a:rPr b="1" lang="en-US" sz="2400" u="sng">
                <a:solidFill>
                  <a:schemeClr val="dk1"/>
                </a:solidFill>
              </a:rPr>
              <a:t>no</a:t>
            </a:r>
            <a:r>
              <a:rPr lang="en-US" sz="2400">
                <a:solidFill>
                  <a:schemeClr val="dk1"/>
                </a:solidFill>
              </a:rPr>
              <a:t> es posible eliminar, debido a que esta estructura no contiene elementos.</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simple - Borrar</a:t>
            </a:r>
            <a:endParaRPr/>
          </a:p>
        </p:txBody>
      </p:sp>
      <p:sp>
        <p:nvSpPr>
          <p:cNvPr id="128" name="Google Shape;128;p23"/>
          <p:cNvSpPr txBox="1"/>
          <p:nvPr>
            <p:ph idx="1" type="body"/>
          </p:nvPr>
        </p:nvSpPr>
        <p:spPr>
          <a:xfrm>
            <a:off x="311700" y="1152475"/>
            <a:ext cx="8520600" cy="12300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a:solidFill>
                  <a:schemeClr val="dk1"/>
                </a:solidFill>
              </a:rPr>
              <a:t>Para eliminar un nodo en una lista simple con elementos, </a:t>
            </a:r>
            <a:r>
              <a:rPr b="1" lang="en-US">
                <a:solidFill>
                  <a:schemeClr val="dk1"/>
                </a:solidFill>
              </a:rPr>
              <a:t>primero</a:t>
            </a:r>
            <a:r>
              <a:rPr lang="en-US">
                <a:solidFill>
                  <a:schemeClr val="dk1"/>
                </a:solidFill>
              </a:rPr>
              <a:t> se debe </a:t>
            </a:r>
            <a:r>
              <a:rPr b="1" lang="en-US">
                <a:solidFill>
                  <a:schemeClr val="dk1"/>
                </a:solidFill>
              </a:rPr>
              <a:t>buscar</a:t>
            </a:r>
            <a:r>
              <a:rPr lang="en-US">
                <a:solidFill>
                  <a:schemeClr val="dk1"/>
                </a:solidFill>
              </a:rPr>
              <a:t> el elemento a eliminar, una vez encontrado el nodo en la lista, se deben </a:t>
            </a:r>
            <a:r>
              <a:rPr b="1" lang="en-US">
                <a:solidFill>
                  <a:schemeClr val="dk1"/>
                </a:solidFill>
              </a:rPr>
              <a:t>mover las referencias</a:t>
            </a:r>
            <a:r>
              <a:rPr lang="en-US">
                <a:solidFill>
                  <a:schemeClr val="dk1"/>
                </a:solidFill>
              </a:rPr>
              <a:t> de la estructura de tal manera de que el antecesor del nodo a eliminar apunte al sucesor del mismo.</a:t>
            </a:r>
            <a:endParaRPr>
              <a:solidFill>
                <a:schemeClr val="dk1"/>
              </a:solidFill>
            </a:endParaRPr>
          </a:p>
        </p:txBody>
      </p:sp>
      <p:pic>
        <p:nvPicPr>
          <p:cNvPr id="129" name="Google Shape;129;p23"/>
          <p:cNvPicPr preferRelativeResize="0"/>
          <p:nvPr/>
        </p:nvPicPr>
        <p:blipFill>
          <a:blip r:embed="rId3">
            <a:alphaModFix/>
          </a:blip>
          <a:stretch>
            <a:fillRect/>
          </a:stretch>
        </p:blipFill>
        <p:spPr>
          <a:xfrm>
            <a:off x="496949" y="2428425"/>
            <a:ext cx="8150101" cy="256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simple</a:t>
            </a:r>
            <a:r>
              <a:rPr lang="en-US"/>
              <a:t> - Aplicaciones</a:t>
            </a:r>
            <a:endParaRPr/>
          </a:p>
        </p:txBody>
      </p:sp>
      <p:sp>
        <p:nvSpPr>
          <p:cNvPr id="135" name="Google Shape;135;p24"/>
          <p:cNvSpPr txBox="1"/>
          <p:nvPr>
            <p:ph idx="1" type="body"/>
          </p:nvPr>
        </p:nvSpPr>
        <p:spPr>
          <a:xfrm>
            <a:off x="159300" y="923875"/>
            <a:ext cx="8679900" cy="25092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sz="2400">
                <a:solidFill>
                  <a:schemeClr val="accent2"/>
                </a:solidFill>
              </a:rPr>
              <a:t>Las listas son una de las estructuras de datos más utilizadas en las ciencias de la computación. Por ejemplo, cualquier red social utiliza una lista simple, en la que cada elemento tiene un único sucesor que sería la siguiente publicación, hasta llegar a la última.</a:t>
            </a:r>
            <a:endParaRPr sz="2400">
              <a:solidFill>
                <a:schemeClr val="accent2"/>
              </a:solidFill>
            </a:endParaRPr>
          </a:p>
          <a:p>
            <a:pPr indent="457200" lvl="0" marL="0" rtl="0" algn="just">
              <a:spcBef>
                <a:spcPts val="1600"/>
              </a:spcBef>
              <a:spcAft>
                <a:spcPts val="1600"/>
              </a:spcAft>
              <a:buNone/>
            </a:pPr>
            <a:r>
              <a:t/>
            </a:r>
            <a:endParaRPr sz="24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circular - Definición</a:t>
            </a:r>
            <a:endParaRPr/>
          </a:p>
        </p:txBody>
      </p:sp>
      <p:sp>
        <p:nvSpPr>
          <p:cNvPr id="141" name="Google Shape;141;p25"/>
          <p:cNvSpPr txBox="1"/>
          <p:nvPr>
            <p:ph idx="1" type="body"/>
          </p:nvPr>
        </p:nvSpPr>
        <p:spPr>
          <a:xfrm>
            <a:off x="311700" y="1152475"/>
            <a:ext cx="8520600" cy="19185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200">
                <a:solidFill>
                  <a:schemeClr val="accent2"/>
                </a:solidFill>
              </a:rPr>
              <a:t>Una lista circular es una lista simplemente ligada modificada, donde </a:t>
            </a:r>
            <a:r>
              <a:rPr b="1" lang="en-US" sz="2200">
                <a:solidFill>
                  <a:schemeClr val="accent2"/>
                </a:solidFill>
              </a:rPr>
              <a:t>el apuntador (</a:t>
            </a:r>
            <a:r>
              <a:rPr b="1" i="1" lang="en-US" sz="2200">
                <a:solidFill>
                  <a:schemeClr val="accent2"/>
                </a:solidFill>
              </a:rPr>
              <a:t>NEXT</a:t>
            </a:r>
            <a:r>
              <a:rPr b="1" lang="en-US" sz="2200">
                <a:solidFill>
                  <a:schemeClr val="accent2"/>
                </a:solidFill>
              </a:rPr>
              <a:t>) del elemento que se encuentra al final de la lista apunta al primer elemento (nodo) de la misma</a:t>
            </a:r>
            <a:r>
              <a:rPr lang="en-US" sz="2200">
                <a:solidFill>
                  <a:schemeClr val="accent2"/>
                </a:solidFill>
              </a:rPr>
              <a:t>.</a:t>
            </a:r>
            <a:endParaRPr sz="2200">
              <a:solidFill>
                <a:schemeClr val="accent2"/>
              </a:solidFill>
            </a:endParaRPr>
          </a:p>
        </p:txBody>
      </p:sp>
      <p:pic>
        <p:nvPicPr>
          <p:cNvPr id="142" name="Google Shape;142;p25"/>
          <p:cNvPicPr preferRelativeResize="0"/>
          <p:nvPr/>
        </p:nvPicPr>
        <p:blipFill>
          <a:blip r:embed="rId3">
            <a:alphaModFix/>
          </a:blip>
          <a:stretch>
            <a:fillRect/>
          </a:stretch>
        </p:blipFill>
        <p:spPr>
          <a:xfrm>
            <a:off x="998725" y="3155025"/>
            <a:ext cx="6894349" cy="119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circular - Buscar</a:t>
            </a:r>
            <a:endParaRPr/>
          </a:p>
        </p:txBody>
      </p:sp>
      <p:sp>
        <p:nvSpPr>
          <p:cNvPr id="148" name="Google Shape;148;p26"/>
          <p:cNvSpPr txBox="1"/>
          <p:nvPr>
            <p:ph idx="1" type="body"/>
          </p:nvPr>
        </p:nvSpPr>
        <p:spPr>
          <a:xfrm>
            <a:off x="311700" y="1152475"/>
            <a:ext cx="8520600" cy="28152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sz="2000">
                <a:solidFill>
                  <a:schemeClr val="dk1"/>
                </a:solidFill>
              </a:rPr>
              <a:t>El método debe buscar el primer elemento que coincida con la llave </a:t>
            </a:r>
            <a:r>
              <a:rPr i="1" lang="en-US" sz="2000">
                <a:solidFill>
                  <a:schemeClr val="dk1"/>
                </a:solidFill>
              </a:rPr>
              <a:t>K</a:t>
            </a:r>
            <a:r>
              <a:rPr lang="en-US" sz="2000">
                <a:solidFill>
                  <a:schemeClr val="dk1"/>
                </a:solidFill>
              </a:rPr>
              <a:t> dentro de la lista </a:t>
            </a:r>
            <a:r>
              <a:rPr i="1" lang="en-US" sz="2000">
                <a:solidFill>
                  <a:schemeClr val="dk1"/>
                </a:solidFill>
              </a:rPr>
              <a:t>L</a:t>
            </a:r>
            <a:r>
              <a:rPr lang="en-US" sz="2000">
                <a:solidFill>
                  <a:schemeClr val="dk1"/>
                </a:solidFill>
              </a:rPr>
              <a:t>, a través de una </a:t>
            </a:r>
            <a:r>
              <a:rPr b="1" lang="en-US" sz="2000">
                <a:solidFill>
                  <a:schemeClr val="dk1"/>
                </a:solidFill>
              </a:rPr>
              <a:t>búsqueda lineal simple</a:t>
            </a:r>
            <a:r>
              <a:rPr lang="en-US" sz="2000">
                <a:solidFill>
                  <a:schemeClr val="dk1"/>
                </a:solidFill>
              </a:rPr>
              <a:t>, regresando un apuntador a dicho elemento si éste se encuentra en la lista o nulo en caso contrario.</a:t>
            </a:r>
            <a:endParaRPr sz="2000">
              <a:solidFill>
                <a:schemeClr val="dk1"/>
              </a:solidFill>
            </a:endParaRPr>
          </a:p>
          <a:p>
            <a:pPr indent="457200" lvl="0" marL="0" rtl="0" algn="just">
              <a:lnSpc>
                <a:spcPct val="100000"/>
              </a:lnSpc>
              <a:spcBef>
                <a:spcPts val="0"/>
              </a:spcBef>
              <a:spcAft>
                <a:spcPts val="0"/>
              </a:spcAft>
              <a:buNone/>
            </a:pPr>
            <a:r>
              <a:t/>
            </a:r>
            <a:endParaRPr sz="2000">
              <a:solidFill>
                <a:schemeClr val="dk1"/>
              </a:solidFill>
            </a:endParaRPr>
          </a:p>
          <a:p>
            <a:pPr indent="457200" lvl="0" marL="0" rtl="0" algn="just">
              <a:lnSpc>
                <a:spcPct val="100000"/>
              </a:lnSpc>
              <a:spcBef>
                <a:spcPts val="0"/>
              </a:spcBef>
              <a:spcAft>
                <a:spcPts val="0"/>
              </a:spcAft>
              <a:buNone/>
            </a:pPr>
            <a:r>
              <a:rPr lang="en-US" sz="2000">
                <a:solidFill>
                  <a:schemeClr val="dk1"/>
                </a:solidFill>
              </a:rPr>
              <a:t>Una lista circular vacía no contiene elementos, la referencia al inicio de la misma (</a:t>
            </a:r>
            <a:r>
              <a:rPr i="1" lang="en-US" sz="2000">
                <a:solidFill>
                  <a:schemeClr val="dk1"/>
                </a:solidFill>
              </a:rPr>
              <a:t>HEAD</a:t>
            </a:r>
            <a:r>
              <a:rPr lang="en-US" sz="2000">
                <a:solidFill>
                  <a:schemeClr val="dk1"/>
                </a:solidFill>
              </a:rPr>
              <a:t>) apunta a NULO, por lo tanto, </a:t>
            </a:r>
            <a:r>
              <a:rPr b="1" lang="en-US" sz="2000">
                <a:solidFill>
                  <a:schemeClr val="dk1"/>
                </a:solidFill>
              </a:rPr>
              <a:t>en una lista vacía no es posible buscar elementos</a:t>
            </a:r>
            <a:r>
              <a:rPr lang="en-US" sz="2000">
                <a:solidFill>
                  <a:schemeClr val="dk1"/>
                </a:solidFill>
              </a:rPr>
              <a:t>.</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circular - Buscar</a:t>
            </a:r>
            <a:endParaRPr/>
          </a:p>
        </p:txBody>
      </p:sp>
      <p:sp>
        <p:nvSpPr>
          <p:cNvPr id="154" name="Google Shape;154;p27"/>
          <p:cNvSpPr txBox="1"/>
          <p:nvPr>
            <p:ph idx="1" type="body"/>
          </p:nvPr>
        </p:nvSpPr>
        <p:spPr>
          <a:xfrm>
            <a:off x="311700" y="923875"/>
            <a:ext cx="8520600" cy="21954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000">
                <a:solidFill>
                  <a:schemeClr val="accent2"/>
                </a:solidFill>
              </a:rPr>
              <a:t>Es posible </a:t>
            </a:r>
            <a:r>
              <a:rPr b="1" lang="en-US" sz="2000">
                <a:solidFill>
                  <a:schemeClr val="accent2"/>
                </a:solidFill>
              </a:rPr>
              <a:t>recorrer</a:t>
            </a:r>
            <a:r>
              <a:rPr lang="en-US" sz="2000">
                <a:solidFill>
                  <a:schemeClr val="accent2"/>
                </a:solidFill>
              </a:rPr>
              <a:t> la lista a través de la referencia (</a:t>
            </a:r>
            <a:r>
              <a:rPr b="1" i="1" lang="en-US" sz="2000">
                <a:solidFill>
                  <a:schemeClr val="accent2"/>
                </a:solidFill>
              </a:rPr>
              <a:t>NEXT</a:t>
            </a:r>
            <a:r>
              <a:rPr lang="en-US" sz="2000">
                <a:solidFill>
                  <a:schemeClr val="accent2"/>
                </a:solidFill>
              </a:rPr>
              <a:t>) </a:t>
            </a:r>
            <a:r>
              <a:rPr b="1" lang="en-US" sz="2000">
                <a:solidFill>
                  <a:schemeClr val="accent2"/>
                </a:solidFill>
              </a:rPr>
              <a:t>de cada nodo</a:t>
            </a:r>
            <a:r>
              <a:rPr lang="en-US" sz="2000">
                <a:solidFill>
                  <a:schemeClr val="accent2"/>
                </a:solidFill>
              </a:rPr>
              <a:t>, hay que </a:t>
            </a:r>
            <a:r>
              <a:rPr b="1" lang="en-US" sz="2000">
                <a:solidFill>
                  <a:schemeClr val="accent2"/>
                </a:solidFill>
              </a:rPr>
              <a:t>tener en cuenta el número de elementos de la lista</a:t>
            </a:r>
            <a:r>
              <a:rPr lang="en-US" sz="2000">
                <a:solidFill>
                  <a:schemeClr val="accent2"/>
                </a:solidFill>
              </a:rPr>
              <a:t>, ya que el último elemento apunta al inicio de la estructura y, por tanto, se puede recorrer de manera infinita. Dentro de una lista circular con elementos (</a:t>
            </a:r>
            <a:r>
              <a:rPr lang="en-US" sz="2000">
                <a:solidFill>
                  <a:schemeClr val="dk1"/>
                </a:solidFill>
              </a:rPr>
              <a:t>1 a </a:t>
            </a:r>
            <a:r>
              <a:rPr i="1" lang="en-US" sz="2000">
                <a:solidFill>
                  <a:schemeClr val="dk1"/>
                </a:solidFill>
              </a:rPr>
              <a:t>n</a:t>
            </a:r>
            <a:r>
              <a:rPr lang="en-US" sz="2000">
                <a:solidFill>
                  <a:schemeClr val="accent2"/>
                </a:solidFill>
              </a:rPr>
              <a:t>) es posible buscar una </a:t>
            </a:r>
            <a:r>
              <a:rPr b="1" lang="en-US" sz="2000">
                <a:solidFill>
                  <a:schemeClr val="accent2"/>
                </a:solidFill>
              </a:rPr>
              <a:t>llave </a:t>
            </a:r>
            <a:r>
              <a:rPr b="1" i="1" lang="en-US" sz="2000">
                <a:solidFill>
                  <a:schemeClr val="accent2"/>
                </a:solidFill>
              </a:rPr>
              <a:t>K</a:t>
            </a:r>
            <a:r>
              <a:rPr lang="en-US" sz="2000">
                <a:solidFill>
                  <a:schemeClr val="accent2"/>
                </a:solidFill>
              </a:rPr>
              <a:t>.</a:t>
            </a:r>
            <a:endParaRPr sz="2000">
              <a:solidFill>
                <a:schemeClr val="accent2"/>
              </a:solidFill>
            </a:endParaRPr>
          </a:p>
        </p:txBody>
      </p:sp>
      <p:pic>
        <p:nvPicPr>
          <p:cNvPr id="155" name="Google Shape;155;p27"/>
          <p:cNvPicPr preferRelativeResize="0"/>
          <p:nvPr/>
        </p:nvPicPr>
        <p:blipFill>
          <a:blip r:embed="rId3">
            <a:alphaModFix/>
          </a:blip>
          <a:stretch>
            <a:fillRect/>
          </a:stretch>
        </p:blipFill>
        <p:spPr>
          <a:xfrm>
            <a:off x="998725" y="3383625"/>
            <a:ext cx="6894349" cy="119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circular - Insertar</a:t>
            </a:r>
            <a:endParaRPr/>
          </a:p>
        </p:txBody>
      </p:sp>
      <p:sp>
        <p:nvSpPr>
          <p:cNvPr id="161" name="Google Shape;161;p28"/>
          <p:cNvSpPr txBox="1"/>
          <p:nvPr>
            <p:ph idx="1" type="body"/>
          </p:nvPr>
        </p:nvSpPr>
        <p:spPr>
          <a:xfrm>
            <a:off x="311700" y="923875"/>
            <a:ext cx="8520600" cy="36453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200">
                <a:solidFill>
                  <a:schemeClr val="accent2"/>
                </a:solidFill>
              </a:rPr>
              <a:t>Dado un </a:t>
            </a:r>
            <a:r>
              <a:rPr b="1" lang="en-US" sz="2200">
                <a:solidFill>
                  <a:schemeClr val="accent2"/>
                </a:solidFill>
              </a:rPr>
              <a:t>nodo </a:t>
            </a:r>
            <a:r>
              <a:rPr b="1" i="1" lang="en-US" sz="2200">
                <a:solidFill>
                  <a:schemeClr val="accent2"/>
                </a:solidFill>
              </a:rPr>
              <a:t>x</a:t>
            </a:r>
            <a:r>
              <a:rPr lang="en-US" sz="2200">
                <a:solidFill>
                  <a:schemeClr val="accent2"/>
                </a:solidFill>
              </a:rPr>
              <a:t> que contenga una </a:t>
            </a:r>
            <a:r>
              <a:rPr b="1" lang="en-US" sz="2200">
                <a:solidFill>
                  <a:schemeClr val="accent2"/>
                </a:solidFill>
              </a:rPr>
              <a:t>llave </a:t>
            </a:r>
            <a:r>
              <a:rPr b="1" i="1" lang="en-US" sz="2200">
                <a:solidFill>
                  <a:schemeClr val="accent2"/>
                </a:solidFill>
              </a:rPr>
              <a:t>K</a:t>
            </a:r>
            <a:r>
              <a:rPr lang="en-US" sz="2200">
                <a:solidFill>
                  <a:schemeClr val="accent2"/>
                </a:solidFill>
              </a:rPr>
              <a:t> previamente establecida, el método </a:t>
            </a:r>
            <a:r>
              <a:rPr b="1" lang="en-US" sz="2200">
                <a:solidFill>
                  <a:schemeClr val="accent2"/>
                </a:solidFill>
              </a:rPr>
              <a:t>INSERTAR</a:t>
            </a:r>
            <a:r>
              <a:rPr lang="en-US" sz="2200">
                <a:solidFill>
                  <a:schemeClr val="accent2"/>
                </a:solidFill>
              </a:rPr>
              <a:t> agrega el elemento </a:t>
            </a:r>
            <a:r>
              <a:rPr i="1" lang="en-US" sz="2200">
                <a:solidFill>
                  <a:schemeClr val="accent2"/>
                </a:solidFill>
              </a:rPr>
              <a:t>x</a:t>
            </a:r>
            <a:r>
              <a:rPr lang="en-US" sz="2200">
                <a:solidFill>
                  <a:schemeClr val="accent2"/>
                </a:solidFill>
              </a:rPr>
              <a:t> </a:t>
            </a:r>
            <a:r>
              <a:rPr b="1" lang="en-US" sz="2200">
                <a:solidFill>
                  <a:schemeClr val="accent2"/>
                </a:solidFill>
              </a:rPr>
              <a:t>al inicio de la lista</a:t>
            </a:r>
            <a:r>
              <a:rPr lang="en-US" sz="2200">
                <a:solidFill>
                  <a:schemeClr val="accent2"/>
                </a:solidFill>
              </a:rPr>
              <a:t>.</a:t>
            </a:r>
            <a:endParaRPr sz="2200">
              <a:solidFill>
                <a:schemeClr val="accent2"/>
              </a:solidFill>
            </a:endParaRPr>
          </a:p>
          <a:p>
            <a:pPr indent="457200" lvl="0" marL="0" rtl="0" algn="just">
              <a:spcBef>
                <a:spcPts val="1600"/>
              </a:spcBef>
              <a:spcAft>
                <a:spcPts val="0"/>
              </a:spcAft>
              <a:buClr>
                <a:srgbClr val="000000"/>
              </a:buClr>
              <a:buSzPts val="1100"/>
              <a:buFont typeface="Arial"/>
              <a:buNone/>
            </a:pPr>
            <a:r>
              <a:rPr lang="en-US" sz="2200">
                <a:solidFill>
                  <a:schemeClr val="accent2"/>
                </a:solidFill>
              </a:rPr>
              <a:t>Es posible insertar elementos tanto en una </a:t>
            </a:r>
            <a:r>
              <a:rPr b="1" lang="en-US" sz="2200">
                <a:solidFill>
                  <a:schemeClr val="accent2"/>
                </a:solidFill>
              </a:rPr>
              <a:t>lista circular vacía</a:t>
            </a:r>
            <a:r>
              <a:rPr lang="en-US" sz="2200">
                <a:solidFill>
                  <a:schemeClr val="accent2"/>
                </a:solidFill>
              </a:rPr>
              <a:t> como en una lista circular con elementos. Cuando se inserta un nuevo elemento en una lista circular vacía la referencia al inicio de la lista (</a:t>
            </a:r>
            <a:r>
              <a:rPr b="1" i="1" lang="en-US" sz="2200">
                <a:solidFill>
                  <a:schemeClr val="accent2"/>
                </a:solidFill>
              </a:rPr>
              <a:t>HEAD</a:t>
            </a:r>
            <a:r>
              <a:rPr lang="en-US" sz="2200">
                <a:solidFill>
                  <a:schemeClr val="accent2"/>
                </a:solidFill>
              </a:rPr>
              <a:t>) </a:t>
            </a:r>
            <a:r>
              <a:rPr b="1" lang="en-US" sz="2200">
                <a:solidFill>
                  <a:schemeClr val="accent2"/>
                </a:solidFill>
              </a:rPr>
              <a:t>apunta al nodo insertado</a:t>
            </a:r>
            <a:r>
              <a:rPr lang="en-US" sz="2200">
                <a:solidFill>
                  <a:schemeClr val="accent2"/>
                </a:solidFill>
              </a:rPr>
              <a:t> y la referencia a </a:t>
            </a:r>
            <a:r>
              <a:rPr b="1" i="1" lang="en-US" sz="2200">
                <a:solidFill>
                  <a:schemeClr val="accent2"/>
                </a:solidFill>
              </a:rPr>
              <a:t>NEXT</a:t>
            </a:r>
            <a:r>
              <a:rPr b="1" lang="en-US" sz="2200">
                <a:solidFill>
                  <a:schemeClr val="accent2"/>
                </a:solidFill>
              </a:rPr>
              <a:t> del nodo apunta a sí mismo</a:t>
            </a:r>
            <a:r>
              <a:rPr lang="en-US" sz="2200">
                <a:solidFill>
                  <a:schemeClr val="accent2"/>
                </a:solidFill>
              </a:rPr>
              <a:t>.</a:t>
            </a:r>
            <a:endParaRPr sz="2200">
              <a:solidFill>
                <a:schemeClr val="accent2"/>
              </a:solidFill>
            </a:endParaRPr>
          </a:p>
          <a:p>
            <a:pPr indent="457200" lvl="0" marL="0" rtl="0" algn="just">
              <a:spcBef>
                <a:spcPts val="1600"/>
              </a:spcBef>
              <a:spcAft>
                <a:spcPts val="1600"/>
              </a:spcAft>
              <a:buClr>
                <a:srgbClr val="000000"/>
              </a:buClr>
              <a:buSzPts val="1100"/>
              <a:buFont typeface="Arial"/>
              <a:buNone/>
            </a:pPr>
            <a:r>
              <a:t/>
            </a:r>
            <a:endParaRPr sz="220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circular - Insertar</a:t>
            </a:r>
            <a:endParaRPr/>
          </a:p>
        </p:txBody>
      </p:sp>
      <p:pic>
        <p:nvPicPr>
          <p:cNvPr id="167" name="Google Shape;167;p29"/>
          <p:cNvPicPr preferRelativeResize="0"/>
          <p:nvPr/>
        </p:nvPicPr>
        <p:blipFill>
          <a:blip r:embed="rId3">
            <a:alphaModFix/>
          </a:blip>
          <a:stretch>
            <a:fillRect/>
          </a:stretch>
        </p:blipFill>
        <p:spPr>
          <a:xfrm>
            <a:off x="318600" y="1294362"/>
            <a:ext cx="8520599" cy="33225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circular - Insertar</a:t>
            </a:r>
            <a:endParaRPr/>
          </a:p>
        </p:txBody>
      </p:sp>
      <p:sp>
        <p:nvSpPr>
          <p:cNvPr id="173" name="Google Shape;173;p30"/>
          <p:cNvSpPr txBox="1"/>
          <p:nvPr>
            <p:ph idx="1" type="body"/>
          </p:nvPr>
        </p:nvSpPr>
        <p:spPr>
          <a:xfrm>
            <a:off x="311700" y="923875"/>
            <a:ext cx="8520600" cy="20100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000">
                <a:solidFill>
                  <a:schemeClr val="accent2"/>
                </a:solidFill>
              </a:rPr>
              <a:t>Cuando se </a:t>
            </a:r>
            <a:r>
              <a:rPr b="1" lang="en-US" sz="2000">
                <a:solidFill>
                  <a:schemeClr val="accent2"/>
                </a:solidFill>
              </a:rPr>
              <a:t>inserta</a:t>
            </a:r>
            <a:r>
              <a:rPr lang="en-US" sz="2000">
                <a:solidFill>
                  <a:schemeClr val="accent2"/>
                </a:solidFill>
              </a:rPr>
              <a:t> un nuevo elemento en una </a:t>
            </a:r>
            <a:r>
              <a:rPr b="1" lang="en-US" sz="2000">
                <a:solidFill>
                  <a:schemeClr val="accent2"/>
                </a:solidFill>
              </a:rPr>
              <a:t>lista circular con elementos</a:t>
            </a:r>
            <a:r>
              <a:rPr lang="en-US" sz="2000">
                <a:solidFill>
                  <a:schemeClr val="accent2"/>
                </a:solidFill>
              </a:rPr>
              <a:t>, la referencia del nuevo nodo (</a:t>
            </a:r>
            <a:r>
              <a:rPr b="1" i="1" lang="en-US" sz="2000">
                <a:solidFill>
                  <a:schemeClr val="accent2"/>
                </a:solidFill>
              </a:rPr>
              <a:t>NEXT</a:t>
            </a:r>
            <a:r>
              <a:rPr lang="en-US" sz="2000">
                <a:solidFill>
                  <a:schemeClr val="accent2"/>
                </a:solidFill>
              </a:rPr>
              <a:t>) </a:t>
            </a:r>
            <a:r>
              <a:rPr b="1" lang="en-US" sz="2000">
                <a:solidFill>
                  <a:schemeClr val="accent2"/>
                </a:solidFill>
              </a:rPr>
              <a:t>apunta</a:t>
            </a:r>
            <a:r>
              <a:rPr lang="en-US" sz="2000">
                <a:solidFill>
                  <a:schemeClr val="accent2"/>
                </a:solidFill>
              </a:rPr>
              <a:t> </a:t>
            </a:r>
            <a:r>
              <a:rPr b="1" lang="en-US" sz="2000">
                <a:solidFill>
                  <a:schemeClr val="accent2"/>
                </a:solidFill>
              </a:rPr>
              <a:t>al</a:t>
            </a:r>
            <a:r>
              <a:rPr lang="en-US" sz="2000">
                <a:solidFill>
                  <a:schemeClr val="accent2"/>
                </a:solidFill>
              </a:rPr>
              <a:t> mismo </a:t>
            </a:r>
            <a:r>
              <a:rPr b="1" lang="en-US" sz="2000">
                <a:solidFill>
                  <a:schemeClr val="accent2"/>
                </a:solidFill>
              </a:rPr>
              <a:t>nodo</a:t>
            </a:r>
            <a:r>
              <a:rPr lang="en-US" sz="2000">
                <a:solidFill>
                  <a:schemeClr val="accent2"/>
                </a:solidFill>
              </a:rPr>
              <a:t> al </a:t>
            </a:r>
            <a:r>
              <a:rPr b="1" lang="en-US" sz="2000">
                <a:solidFill>
                  <a:schemeClr val="accent2"/>
                </a:solidFill>
              </a:rPr>
              <a:t>que apunta</a:t>
            </a:r>
            <a:r>
              <a:rPr lang="en-US" sz="2000">
                <a:solidFill>
                  <a:schemeClr val="accent2"/>
                </a:solidFill>
              </a:rPr>
              <a:t> el inicio de la lista (</a:t>
            </a:r>
            <a:r>
              <a:rPr b="1" i="1" lang="en-US" sz="2000">
                <a:solidFill>
                  <a:schemeClr val="accent2"/>
                </a:solidFill>
              </a:rPr>
              <a:t>HEAD</a:t>
            </a:r>
            <a:r>
              <a:rPr lang="en-US" sz="2000">
                <a:solidFill>
                  <a:schemeClr val="accent2"/>
                </a:solidFill>
              </a:rPr>
              <a:t>) </a:t>
            </a:r>
            <a:r>
              <a:rPr b="1" lang="en-US" sz="2000">
                <a:solidFill>
                  <a:schemeClr val="accent2"/>
                </a:solidFill>
              </a:rPr>
              <a:t>y</a:t>
            </a:r>
            <a:r>
              <a:rPr lang="en-US" sz="2000">
                <a:solidFill>
                  <a:schemeClr val="accent2"/>
                </a:solidFill>
              </a:rPr>
              <a:t> ahora </a:t>
            </a:r>
            <a:r>
              <a:rPr b="1" i="1" lang="en-US" sz="2000">
                <a:solidFill>
                  <a:schemeClr val="accent2"/>
                </a:solidFill>
              </a:rPr>
              <a:t>HEAD</a:t>
            </a:r>
            <a:r>
              <a:rPr lang="en-US" sz="2000">
                <a:solidFill>
                  <a:schemeClr val="accent2"/>
                </a:solidFill>
              </a:rPr>
              <a:t> </a:t>
            </a:r>
            <a:r>
              <a:rPr b="1" lang="en-US" sz="2000">
                <a:solidFill>
                  <a:schemeClr val="accent2"/>
                </a:solidFill>
              </a:rPr>
              <a:t>apunta</a:t>
            </a:r>
            <a:r>
              <a:rPr lang="en-US" sz="2000">
                <a:solidFill>
                  <a:schemeClr val="accent2"/>
                </a:solidFill>
              </a:rPr>
              <a:t> </a:t>
            </a:r>
            <a:r>
              <a:rPr b="1" lang="en-US" sz="2000">
                <a:solidFill>
                  <a:schemeClr val="accent2"/>
                </a:solidFill>
              </a:rPr>
              <a:t>al nuevo nodo</a:t>
            </a:r>
            <a:r>
              <a:rPr lang="en-US" sz="2000">
                <a:solidFill>
                  <a:schemeClr val="accent2"/>
                </a:solidFill>
              </a:rPr>
              <a:t>. Así mismo, el último nodo de la estructura (</a:t>
            </a:r>
            <a:r>
              <a:rPr b="1" i="1" lang="en-US" sz="2000">
                <a:solidFill>
                  <a:schemeClr val="accent2"/>
                </a:solidFill>
              </a:rPr>
              <a:t>TAIL</a:t>
            </a:r>
            <a:r>
              <a:rPr lang="en-US" sz="2000">
                <a:solidFill>
                  <a:schemeClr val="accent2"/>
                </a:solidFill>
              </a:rPr>
              <a:t>) apunta al primer elemento.</a:t>
            </a:r>
            <a:endParaRPr sz="2000">
              <a:solidFill>
                <a:schemeClr val="accent2"/>
              </a:solidFill>
            </a:endParaRPr>
          </a:p>
        </p:txBody>
      </p:sp>
      <p:pic>
        <p:nvPicPr>
          <p:cNvPr id="174" name="Google Shape;174;p30"/>
          <p:cNvPicPr preferRelativeResize="0"/>
          <p:nvPr/>
        </p:nvPicPr>
        <p:blipFill>
          <a:blip r:embed="rId3">
            <a:alphaModFix/>
          </a:blip>
          <a:stretch>
            <a:fillRect/>
          </a:stretch>
        </p:blipFill>
        <p:spPr>
          <a:xfrm>
            <a:off x="2400400" y="2685500"/>
            <a:ext cx="5822300" cy="2297425"/>
          </a:xfrm>
          <a:prstGeom prst="rect">
            <a:avLst/>
          </a:prstGeom>
          <a:noFill/>
          <a:ln>
            <a:noFill/>
          </a:ln>
        </p:spPr>
      </p:pic>
      <p:pic>
        <p:nvPicPr>
          <p:cNvPr id="175" name="Google Shape;175;p30"/>
          <p:cNvPicPr preferRelativeResize="0"/>
          <p:nvPr/>
        </p:nvPicPr>
        <p:blipFill>
          <a:blip r:embed="rId4">
            <a:alphaModFix/>
          </a:blip>
          <a:stretch>
            <a:fillRect/>
          </a:stretch>
        </p:blipFill>
        <p:spPr>
          <a:xfrm>
            <a:off x="1441675" y="3102650"/>
            <a:ext cx="1300022"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circular - Borrar</a:t>
            </a:r>
            <a:endParaRPr/>
          </a:p>
        </p:txBody>
      </p:sp>
      <p:sp>
        <p:nvSpPr>
          <p:cNvPr id="181" name="Google Shape;181;p31"/>
          <p:cNvSpPr txBox="1"/>
          <p:nvPr>
            <p:ph idx="1" type="body"/>
          </p:nvPr>
        </p:nvSpPr>
        <p:spPr>
          <a:xfrm>
            <a:off x="311700" y="923875"/>
            <a:ext cx="8520600" cy="36453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200">
                <a:solidFill>
                  <a:schemeClr val="accent2"/>
                </a:solidFill>
              </a:rPr>
              <a:t>El método </a:t>
            </a:r>
            <a:r>
              <a:rPr b="1" lang="en-US" sz="2200">
                <a:solidFill>
                  <a:schemeClr val="accent2"/>
                </a:solidFill>
              </a:rPr>
              <a:t>elimina</a:t>
            </a:r>
            <a:r>
              <a:rPr lang="en-US" sz="2200">
                <a:solidFill>
                  <a:schemeClr val="accent2"/>
                </a:solidFill>
              </a:rPr>
              <a:t> el elemento </a:t>
            </a:r>
            <a:r>
              <a:rPr b="1" i="1" lang="en-US" sz="2200">
                <a:solidFill>
                  <a:schemeClr val="accent2"/>
                </a:solidFill>
              </a:rPr>
              <a:t>x</a:t>
            </a:r>
            <a:r>
              <a:rPr lang="en-US" sz="2200">
                <a:solidFill>
                  <a:schemeClr val="accent2"/>
                </a:solidFill>
              </a:rPr>
              <a:t> de la lista </a:t>
            </a:r>
            <a:r>
              <a:rPr i="1" lang="en-US" sz="2200">
                <a:solidFill>
                  <a:schemeClr val="accent2"/>
                </a:solidFill>
              </a:rPr>
              <a:t>L</a:t>
            </a:r>
            <a:r>
              <a:rPr lang="en-US" sz="2200">
                <a:solidFill>
                  <a:schemeClr val="accent2"/>
                </a:solidFill>
              </a:rPr>
              <a:t> (</a:t>
            </a:r>
            <a:r>
              <a:rPr b="1" lang="en-US" sz="2200">
                <a:solidFill>
                  <a:schemeClr val="accent2"/>
                </a:solidFill>
              </a:rPr>
              <a:t>si es que éste se encuentra en la estructura</a:t>
            </a:r>
            <a:r>
              <a:rPr lang="en-US" sz="2200">
                <a:solidFill>
                  <a:schemeClr val="accent2"/>
                </a:solidFill>
              </a:rPr>
              <a:t>). Para eliminar un elemento de la lista primero es necesario saber la ubicación del nodo a eliminar, por lo tanto, </a:t>
            </a:r>
            <a:r>
              <a:rPr b="1" lang="en-US" sz="2200">
                <a:solidFill>
                  <a:schemeClr val="accent2"/>
                </a:solidFill>
              </a:rPr>
              <a:t>primero</a:t>
            </a:r>
            <a:r>
              <a:rPr lang="en-US" sz="2200">
                <a:solidFill>
                  <a:schemeClr val="accent2"/>
                </a:solidFill>
              </a:rPr>
              <a:t> se debe realizar una </a:t>
            </a:r>
            <a:r>
              <a:rPr b="1" lang="en-US" sz="2200">
                <a:solidFill>
                  <a:schemeClr val="accent2"/>
                </a:solidFill>
              </a:rPr>
              <a:t>búsqueda</a:t>
            </a:r>
            <a:r>
              <a:rPr lang="en-US" sz="2200">
                <a:solidFill>
                  <a:schemeClr val="accent2"/>
                </a:solidFill>
              </a:rPr>
              <a:t> del elemento.</a:t>
            </a:r>
            <a:endParaRPr sz="2200">
              <a:solidFill>
                <a:schemeClr val="accent2"/>
              </a:solidFill>
            </a:endParaRPr>
          </a:p>
          <a:p>
            <a:pPr indent="457200" lvl="0" marL="0" rtl="0" algn="just">
              <a:spcBef>
                <a:spcPts val="1600"/>
              </a:spcBef>
              <a:spcAft>
                <a:spcPts val="0"/>
              </a:spcAft>
              <a:buClr>
                <a:srgbClr val="000000"/>
              </a:buClr>
              <a:buSzPts val="1100"/>
              <a:buFont typeface="Arial"/>
              <a:buNone/>
            </a:pPr>
            <a:r>
              <a:rPr lang="en-US" sz="2200">
                <a:solidFill>
                  <a:schemeClr val="accent2"/>
                </a:solidFill>
              </a:rPr>
              <a:t>En una lista circular </a:t>
            </a:r>
            <a:r>
              <a:rPr b="1" lang="en-US" sz="2200">
                <a:solidFill>
                  <a:schemeClr val="accent2"/>
                </a:solidFill>
              </a:rPr>
              <a:t>vacía</a:t>
            </a:r>
            <a:r>
              <a:rPr lang="en-US" sz="2200">
                <a:solidFill>
                  <a:schemeClr val="accent2"/>
                </a:solidFill>
              </a:rPr>
              <a:t> </a:t>
            </a:r>
            <a:r>
              <a:rPr b="1" lang="en-US" sz="2200" u="sng">
                <a:solidFill>
                  <a:schemeClr val="accent2"/>
                </a:solidFill>
              </a:rPr>
              <a:t>no</a:t>
            </a:r>
            <a:r>
              <a:rPr lang="en-US" sz="2200">
                <a:solidFill>
                  <a:schemeClr val="accent2"/>
                </a:solidFill>
              </a:rPr>
              <a:t> es posible eliminar, debido a que esta estructura no contiene elementos.</a:t>
            </a:r>
            <a:endParaRPr sz="2200">
              <a:solidFill>
                <a:schemeClr val="accent2"/>
              </a:solidFill>
            </a:endParaRPr>
          </a:p>
          <a:p>
            <a:pPr indent="457200" lvl="0" marL="0" rtl="0" algn="just">
              <a:spcBef>
                <a:spcPts val="1600"/>
              </a:spcBef>
              <a:spcAft>
                <a:spcPts val="1600"/>
              </a:spcAft>
              <a:buClr>
                <a:srgbClr val="000000"/>
              </a:buClr>
              <a:buSzPts val="1100"/>
              <a:buFont typeface="Arial"/>
              <a:buNone/>
            </a:pPr>
            <a:r>
              <a:t/>
            </a:r>
            <a:endParaRPr sz="22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Contexto</a:t>
            </a:r>
            <a:endParaRPr/>
          </a:p>
        </p:txBody>
      </p:sp>
      <p:sp>
        <p:nvSpPr>
          <p:cNvPr id="66" name="Google Shape;66;p14"/>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400">
                <a:solidFill>
                  <a:schemeClr val="accent2"/>
                </a:solidFill>
              </a:rPr>
              <a:t>Las </a:t>
            </a:r>
            <a:r>
              <a:rPr b="1" lang="en-US" sz="2400">
                <a:solidFill>
                  <a:schemeClr val="accent2"/>
                </a:solidFill>
              </a:rPr>
              <a:t>listas</a:t>
            </a:r>
            <a:r>
              <a:rPr lang="en-US" sz="2400">
                <a:solidFill>
                  <a:schemeClr val="accent2"/>
                </a:solidFill>
              </a:rPr>
              <a:t> son un tipo de </a:t>
            </a:r>
            <a:r>
              <a:rPr b="1" lang="en-US" sz="2400">
                <a:solidFill>
                  <a:schemeClr val="accent2"/>
                </a:solidFill>
              </a:rPr>
              <a:t>estructura de datos lineal y dinámica</a:t>
            </a:r>
            <a:r>
              <a:rPr lang="en-US" sz="2400">
                <a:solidFill>
                  <a:schemeClr val="accent2"/>
                </a:solidFill>
              </a:rPr>
              <a:t>. Es lineal porque cada elemento tiene un único predecesor y un único sucesor; es </a:t>
            </a:r>
            <a:r>
              <a:rPr b="1" lang="en-US" sz="2400">
                <a:solidFill>
                  <a:schemeClr val="accent2"/>
                </a:solidFill>
              </a:rPr>
              <a:t>dinámica </a:t>
            </a:r>
            <a:r>
              <a:rPr lang="en-US" sz="2400">
                <a:solidFill>
                  <a:schemeClr val="accent2"/>
                </a:solidFill>
              </a:rPr>
              <a:t>porque su</a:t>
            </a:r>
            <a:r>
              <a:rPr b="1" lang="en-US" sz="2400">
                <a:solidFill>
                  <a:schemeClr val="accent2"/>
                </a:solidFill>
              </a:rPr>
              <a:t> tamaño no es fijo </a:t>
            </a:r>
            <a:r>
              <a:rPr lang="en-US" sz="2400">
                <a:solidFill>
                  <a:schemeClr val="accent2"/>
                </a:solidFill>
              </a:rPr>
              <a:t>y</a:t>
            </a:r>
            <a:r>
              <a:rPr b="1" lang="en-US" sz="2400">
                <a:solidFill>
                  <a:schemeClr val="accent2"/>
                </a:solidFill>
              </a:rPr>
              <a:t> </a:t>
            </a:r>
            <a:r>
              <a:rPr lang="en-US" sz="2400">
                <a:solidFill>
                  <a:schemeClr val="accent2"/>
                </a:solidFill>
              </a:rPr>
              <a:t>se puede definir conforme se requiera.</a:t>
            </a:r>
            <a:endParaRPr sz="2400">
              <a:solidFill>
                <a:schemeClr val="accent2"/>
              </a:solidFill>
            </a:endParaRPr>
          </a:p>
          <a:p>
            <a:pPr indent="457200" lvl="0" marL="0" rtl="0" algn="just">
              <a:spcBef>
                <a:spcPts val="1600"/>
              </a:spcBef>
              <a:spcAft>
                <a:spcPts val="1600"/>
              </a:spcAft>
              <a:buClr>
                <a:srgbClr val="000000"/>
              </a:buClr>
              <a:buSzPts val="1100"/>
              <a:buFont typeface="Arial"/>
              <a:buNone/>
            </a:pPr>
            <a:r>
              <a:rPr lang="en-US" sz="2400">
                <a:solidFill>
                  <a:schemeClr val="accent2"/>
                </a:solidFill>
              </a:rPr>
              <a:t>Las </a:t>
            </a:r>
            <a:r>
              <a:rPr b="1" lang="en-US" sz="2400">
                <a:solidFill>
                  <a:schemeClr val="accent2"/>
                </a:solidFill>
              </a:rPr>
              <a:t>operaciones básicas</a:t>
            </a:r>
            <a:r>
              <a:rPr lang="en-US" sz="2400">
                <a:solidFill>
                  <a:schemeClr val="accent2"/>
                </a:solidFill>
              </a:rPr>
              <a:t> dentro de una lista son </a:t>
            </a:r>
            <a:r>
              <a:rPr b="1" lang="en-US" sz="2400">
                <a:solidFill>
                  <a:schemeClr val="accent2"/>
                </a:solidFill>
              </a:rPr>
              <a:t>BUSCAR, INSERTAR Y ELIMINAR</a:t>
            </a:r>
            <a:r>
              <a:rPr lang="en-US" sz="2400">
                <a:solidFill>
                  <a:schemeClr val="accent2"/>
                </a:solidFill>
              </a:rPr>
              <a:t>.</a:t>
            </a:r>
            <a:endParaRPr sz="240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circular - Borrar</a:t>
            </a:r>
            <a:endParaRPr/>
          </a:p>
        </p:txBody>
      </p:sp>
      <p:sp>
        <p:nvSpPr>
          <p:cNvPr id="187" name="Google Shape;187;p32"/>
          <p:cNvSpPr txBox="1"/>
          <p:nvPr>
            <p:ph idx="1" type="body"/>
          </p:nvPr>
        </p:nvSpPr>
        <p:spPr>
          <a:xfrm>
            <a:off x="311700" y="923875"/>
            <a:ext cx="8520600" cy="16602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000">
                <a:solidFill>
                  <a:schemeClr val="accent2"/>
                </a:solidFill>
              </a:rPr>
              <a:t>Para </a:t>
            </a:r>
            <a:r>
              <a:rPr b="1" lang="en-US" sz="2000">
                <a:solidFill>
                  <a:schemeClr val="accent2"/>
                </a:solidFill>
              </a:rPr>
              <a:t>eliminar</a:t>
            </a:r>
            <a:r>
              <a:rPr lang="en-US" sz="2000">
                <a:solidFill>
                  <a:schemeClr val="accent2"/>
                </a:solidFill>
              </a:rPr>
              <a:t> un nodo en una lista circular con elementos, </a:t>
            </a:r>
            <a:r>
              <a:rPr b="1" lang="en-US" sz="2000">
                <a:solidFill>
                  <a:schemeClr val="accent2"/>
                </a:solidFill>
              </a:rPr>
              <a:t>primero</a:t>
            </a:r>
            <a:r>
              <a:rPr lang="en-US" sz="2000">
                <a:solidFill>
                  <a:schemeClr val="accent2"/>
                </a:solidFill>
              </a:rPr>
              <a:t> se debe </a:t>
            </a:r>
            <a:r>
              <a:rPr b="1" lang="en-US" sz="2000">
                <a:solidFill>
                  <a:schemeClr val="accent2"/>
                </a:solidFill>
              </a:rPr>
              <a:t>buscar</a:t>
            </a:r>
            <a:r>
              <a:rPr lang="en-US" sz="2000">
                <a:solidFill>
                  <a:schemeClr val="accent2"/>
                </a:solidFill>
              </a:rPr>
              <a:t> el elemento a eliminar, una vez encontrado el nodo en la lista, se deben </a:t>
            </a:r>
            <a:r>
              <a:rPr b="1" lang="en-US" sz="2000">
                <a:solidFill>
                  <a:schemeClr val="accent2"/>
                </a:solidFill>
              </a:rPr>
              <a:t>mover las referencias</a:t>
            </a:r>
            <a:r>
              <a:rPr lang="en-US" sz="2000">
                <a:solidFill>
                  <a:schemeClr val="accent2"/>
                </a:solidFill>
              </a:rPr>
              <a:t> de la estructura de tal manera de que el </a:t>
            </a:r>
            <a:r>
              <a:rPr b="1" lang="en-US" sz="2000">
                <a:solidFill>
                  <a:schemeClr val="accent2"/>
                </a:solidFill>
              </a:rPr>
              <a:t>antecesor</a:t>
            </a:r>
            <a:r>
              <a:rPr lang="en-US" sz="2000">
                <a:solidFill>
                  <a:schemeClr val="accent2"/>
                </a:solidFill>
              </a:rPr>
              <a:t> del nodo a eliminar </a:t>
            </a:r>
            <a:r>
              <a:rPr b="1" lang="en-US" sz="2000">
                <a:solidFill>
                  <a:schemeClr val="accent2"/>
                </a:solidFill>
              </a:rPr>
              <a:t>apunte al sucesor del mismo</a:t>
            </a:r>
            <a:r>
              <a:rPr lang="en-US" sz="2000">
                <a:solidFill>
                  <a:schemeClr val="accent2"/>
                </a:solidFill>
              </a:rPr>
              <a:t>.</a:t>
            </a:r>
            <a:endParaRPr sz="2000">
              <a:solidFill>
                <a:schemeClr val="accent2"/>
              </a:solidFill>
            </a:endParaRPr>
          </a:p>
        </p:txBody>
      </p:sp>
      <p:pic>
        <p:nvPicPr>
          <p:cNvPr id="188" name="Google Shape;188;p32"/>
          <p:cNvPicPr preferRelativeResize="0"/>
          <p:nvPr/>
        </p:nvPicPr>
        <p:blipFill>
          <a:blip r:embed="rId3">
            <a:alphaModFix/>
          </a:blip>
          <a:stretch>
            <a:fillRect/>
          </a:stretch>
        </p:blipFill>
        <p:spPr>
          <a:xfrm>
            <a:off x="572275" y="2736475"/>
            <a:ext cx="7999461" cy="2254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circular - Aplicaciones</a:t>
            </a:r>
            <a:endParaRPr/>
          </a:p>
        </p:txBody>
      </p:sp>
      <p:sp>
        <p:nvSpPr>
          <p:cNvPr id="194" name="Google Shape;194;p33"/>
          <p:cNvSpPr txBox="1"/>
          <p:nvPr>
            <p:ph idx="1" type="body"/>
          </p:nvPr>
        </p:nvSpPr>
        <p:spPr>
          <a:xfrm>
            <a:off x="159300" y="923875"/>
            <a:ext cx="8679900" cy="25092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sz="2400">
                <a:solidFill>
                  <a:schemeClr val="accent2"/>
                </a:solidFill>
              </a:rPr>
              <a:t>Una lista de canciones se puede reproducir de manera ordenada o de manera desordenada (aleatoria). Así mismo, se puede repetir la lista de reproducción de manera automática, es decir, el sucesor del último elemento de la lista es el primer elemento de la lista, lo que genera una lista circular.</a:t>
            </a:r>
            <a:endParaRPr sz="24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simple</a:t>
            </a:r>
            <a:r>
              <a:rPr lang="en-US"/>
              <a:t> - Definición</a:t>
            </a:r>
            <a:endParaRPr/>
          </a:p>
        </p:txBody>
      </p:sp>
      <p:sp>
        <p:nvSpPr>
          <p:cNvPr id="72" name="Google Shape;72;p15"/>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400">
                <a:solidFill>
                  <a:schemeClr val="accent2"/>
                </a:solidFill>
              </a:rPr>
              <a:t>Una lista simple (también conocida como </a:t>
            </a:r>
            <a:r>
              <a:rPr b="1" lang="en-US" sz="2400">
                <a:solidFill>
                  <a:schemeClr val="accent2"/>
                </a:solidFill>
              </a:rPr>
              <a:t>lista ligada o lista simplemente ligada</a:t>
            </a:r>
            <a:r>
              <a:rPr lang="en-US" sz="2400">
                <a:solidFill>
                  <a:schemeClr val="accent2"/>
                </a:solidFill>
              </a:rPr>
              <a:t>) está constituida por un conjunto de nodos alineados de manera lineal (uno después de otro) y </a:t>
            </a:r>
            <a:r>
              <a:rPr b="1" lang="en-US" sz="2400">
                <a:solidFill>
                  <a:schemeClr val="accent2"/>
                </a:solidFill>
              </a:rPr>
              <a:t>unidos entre sí por una referencia</a:t>
            </a:r>
            <a:r>
              <a:rPr lang="en-US" sz="2400">
                <a:solidFill>
                  <a:schemeClr val="accent2"/>
                </a:solidFill>
              </a:rPr>
              <a:t>.</a:t>
            </a:r>
            <a:endParaRPr sz="2400">
              <a:solidFill>
                <a:schemeClr val="accent2"/>
              </a:solidFill>
            </a:endParaRPr>
          </a:p>
          <a:p>
            <a:pPr indent="457200" lvl="0" marL="0" rtl="0" algn="just">
              <a:spcBef>
                <a:spcPts val="1600"/>
              </a:spcBef>
              <a:spcAft>
                <a:spcPts val="1600"/>
              </a:spcAft>
              <a:buClr>
                <a:srgbClr val="000000"/>
              </a:buClr>
              <a:buSzPts val="1100"/>
              <a:buFont typeface="Arial"/>
              <a:buNone/>
            </a:pPr>
            <a:r>
              <a:rPr lang="en-US" sz="2400">
                <a:solidFill>
                  <a:schemeClr val="accent2"/>
                </a:solidFill>
              </a:rPr>
              <a:t>A diferencia de un arreglo -el cual también es un conjunto de nodos alineados-, el orden está determinado por una referencia, no por un índice, y el tamaño no es fijo.</a:t>
            </a:r>
            <a:endParaRPr sz="24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3046150" y="3433150"/>
            <a:ext cx="2359500" cy="936300"/>
          </a:xfrm>
          <a:prstGeom prst="rect">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simple - Definición</a:t>
            </a:r>
            <a:endParaRPr/>
          </a:p>
        </p:txBody>
      </p:sp>
      <p:sp>
        <p:nvSpPr>
          <p:cNvPr id="79" name="Google Shape;79;p16"/>
          <p:cNvSpPr txBox="1"/>
          <p:nvPr>
            <p:ph idx="1" type="body"/>
          </p:nvPr>
        </p:nvSpPr>
        <p:spPr>
          <a:xfrm>
            <a:off x="311700" y="1152475"/>
            <a:ext cx="8520600" cy="19560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400">
                <a:solidFill>
                  <a:schemeClr val="accent2"/>
                </a:solidFill>
              </a:rPr>
              <a:t>La </a:t>
            </a:r>
            <a:r>
              <a:rPr b="1" lang="en-US" sz="2400">
                <a:solidFill>
                  <a:schemeClr val="accent2"/>
                </a:solidFill>
              </a:rPr>
              <a:t>unidad básica</a:t>
            </a:r>
            <a:r>
              <a:rPr lang="en-US" sz="2400">
                <a:solidFill>
                  <a:schemeClr val="accent2"/>
                </a:solidFill>
              </a:rPr>
              <a:t> de una lista simple es un </a:t>
            </a:r>
            <a:r>
              <a:rPr b="1" lang="en-US" sz="2400">
                <a:solidFill>
                  <a:schemeClr val="accent2"/>
                </a:solidFill>
              </a:rPr>
              <a:t>elemento o nodo</a:t>
            </a:r>
            <a:r>
              <a:rPr lang="en-US" sz="2400">
                <a:solidFill>
                  <a:schemeClr val="accent2"/>
                </a:solidFill>
              </a:rPr>
              <a:t>. Cada elemento de la lista es un objeto que contiene la </a:t>
            </a:r>
            <a:r>
              <a:rPr b="1" lang="en-US" sz="2400">
                <a:solidFill>
                  <a:schemeClr val="accent2"/>
                </a:solidFill>
              </a:rPr>
              <a:t>información</a:t>
            </a:r>
            <a:r>
              <a:rPr lang="en-US" sz="2400">
                <a:solidFill>
                  <a:schemeClr val="accent2"/>
                </a:solidFill>
              </a:rPr>
              <a:t> que se desea almacenar (</a:t>
            </a:r>
            <a:r>
              <a:rPr b="1" i="1" lang="en-US" sz="2400">
                <a:solidFill>
                  <a:schemeClr val="accent2"/>
                </a:solidFill>
              </a:rPr>
              <a:t>data</a:t>
            </a:r>
            <a:r>
              <a:rPr lang="en-US" sz="2400">
                <a:solidFill>
                  <a:schemeClr val="accent2"/>
                </a:solidFill>
              </a:rPr>
              <a:t>), así como </a:t>
            </a:r>
            <a:r>
              <a:rPr b="1" lang="en-US" sz="2400">
                <a:solidFill>
                  <a:schemeClr val="accent2"/>
                </a:solidFill>
              </a:rPr>
              <a:t>una referencia (</a:t>
            </a:r>
            <a:r>
              <a:rPr b="1" i="1" lang="en-US" sz="2400">
                <a:solidFill>
                  <a:schemeClr val="accent2"/>
                </a:solidFill>
              </a:rPr>
              <a:t>NEXT</a:t>
            </a:r>
            <a:r>
              <a:rPr b="1" lang="en-US" sz="2400">
                <a:solidFill>
                  <a:schemeClr val="accent2"/>
                </a:solidFill>
              </a:rPr>
              <a:t>)</a:t>
            </a:r>
            <a:r>
              <a:rPr lang="en-US" sz="2400">
                <a:solidFill>
                  <a:schemeClr val="accent2"/>
                </a:solidFill>
              </a:rPr>
              <a:t> al siguiente elemento (SUCESOR).</a:t>
            </a:r>
            <a:endParaRPr sz="2400">
              <a:solidFill>
                <a:schemeClr val="accent2"/>
              </a:solidFill>
            </a:endParaRPr>
          </a:p>
        </p:txBody>
      </p:sp>
      <p:sp>
        <p:nvSpPr>
          <p:cNvPr id="80" name="Google Shape;80;p16"/>
          <p:cNvSpPr txBox="1"/>
          <p:nvPr/>
        </p:nvSpPr>
        <p:spPr>
          <a:xfrm>
            <a:off x="3206300" y="3595450"/>
            <a:ext cx="1285800" cy="572700"/>
          </a:xfrm>
          <a:prstGeom prst="rect">
            <a:avLst/>
          </a:prstGeom>
          <a:solidFill>
            <a:schemeClr val="dk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FFFFFF"/>
                </a:solidFill>
                <a:latin typeface="Roboto Mono"/>
                <a:ea typeface="Roboto Mono"/>
                <a:cs typeface="Roboto Mono"/>
                <a:sym typeface="Roboto Mono"/>
              </a:rPr>
              <a:t>DATA</a:t>
            </a:r>
            <a:endParaRPr b="1" sz="1800">
              <a:solidFill>
                <a:srgbClr val="FFFFFF"/>
              </a:solidFill>
              <a:latin typeface="Roboto Mono"/>
              <a:ea typeface="Roboto Mono"/>
              <a:cs typeface="Roboto Mono"/>
              <a:sym typeface="Roboto Mono"/>
            </a:endParaRPr>
          </a:p>
        </p:txBody>
      </p:sp>
      <p:sp>
        <p:nvSpPr>
          <p:cNvPr id="81" name="Google Shape;81;p16"/>
          <p:cNvSpPr txBox="1"/>
          <p:nvPr/>
        </p:nvSpPr>
        <p:spPr>
          <a:xfrm>
            <a:off x="4590750" y="3595450"/>
            <a:ext cx="646500" cy="572700"/>
          </a:xfrm>
          <a:prstGeom prst="rect">
            <a:avLst/>
          </a:prstGeom>
          <a:solidFill>
            <a:schemeClr val="dk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Roboto Mono"/>
              <a:ea typeface="Roboto Mono"/>
              <a:cs typeface="Roboto Mono"/>
              <a:sym typeface="Roboto Mono"/>
            </a:endParaRPr>
          </a:p>
        </p:txBody>
      </p:sp>
      <p:cxnSp>
        <p:nvCxnSpPr>
          <p:cNvPr id="82" name="Google Shape;82;p16"/>
          <p:cNvCxnSpPr/>
          <p:nvPr/>
        </p:nvCxnSpPr>
        <p:spPr>
          <a:xfrm flipH="1" rot="10800000">
            <a:off x="4968725" y="3881875"/>
            <a:ext cx="805500" cy="13200"/>
          </a:xfrm>
          <a:prstGeom prst="straightConnector1">
            <a:avLst/>
          </a:prstGeom>
          <a:noFill/>
          <a:ln cap="flat" cmpd="sng" w="38100">
            <a:solidFill>
              <a:srgbClr val="000000"/>
            </a:solidFill>
            <a:prstDash val="solid"/>
            <a:round/>
            <a:headEnd len="med" w="med" type="none"/>
            <a:tailEnd len="med" w="med" type="triangle"/>
          </a:ln>
        </p:spPr>
      </p:cxnSp>
      <p:sp>
        <p:nvSpPr>
          <p:cNvPr id="83" name="Google Shape;83;p16"/>
          <p:cNvSpPr txBox="1"/>
          <p:nvPr/>
        </p:nvSpPr>
        <p:spPr>
          <a:xfrm>
            <a:off x="2901500" y="4369450"/>
            <a:ext cx="1285800" cy="37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Roboto Mono"/>
                <a:ea typeface="Roboto Mono"/>
                <a:cs typeface="Roboto Mono"/>
                <a:sym typeface="Roboto Mono"/>
              </a:rPr>
              <a:t>NODO</a:t>
            </a:r>
            <a:endParaRPr b="1" sz="24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simple</a:t>
            </a:r>
            <a:r>
              <a:rPr lang="en-US"/>
              <a:t> - Comportamiento</a:t>
            </a:r>
            <a:endParaRPr/>
          </a:p>
        </p:txBody>
      </p:sp>
      <p:sp>
        <p:nvSpPr>
          <p:cNvPr id="89" name="Google Shape;89;p17"/>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sz="2400">
                <a:solidFill>
                  <a:schemeClr val="accent2"/>
                </a:solidFill>
              </a:rPr>
              <a:t>Para poder diseñar un algoritmo que defina el comportamiento de una LISTA LIGADA se deben considerar </a:t>
            </a:r>
            <a:r>
              <a:rPr b="1" lang="en-US" sz="2400">
                <a:solidFill>
                  <a:schemeClr val="accent2"/>
                </a:solidFill>
              </a:rPr>
              <a:t>2 casos</a:t>
            </a:r>
            <a:r>
              <a:rPr lang="en-US" sz="2400">
                <a:solidFill>
                  <a:schemeClr val="accent2"/>
                </a:solidFill>
              </a:rPr>
              <a:t> para cada operación (BUSCAR, INSERTAR y ELIMINAR):</a:t>
            </a:r>
            <a:endParaRPr sz="2400">
              <a:solidFill>
                <a:schemeClr val="accent2"/>
              </a:solidFill>
            </a:endParaRPr>
          </a:p>
          <a:p>
            <a:pPr indent="-381000" lvl="0" marL="457200" rtl="0" algn="just">
              <a:spcBef>
                <a:spcPts val="1600"/>
              </a:spcBef>
              <a:spcAft>
                <a:spcPts val="0"/>
              </a:spcAft>
              <a:buClr>
                <a:schemeClr val="accent2"/>
              </a:buClr>
              <a:buSzPts val="2400"/>
              <a:buChar char="-"/>
            </a:pPr>
            <a:r>
              <a:rPr lang="en-US" sz="2400">
                <a:solidFill>
                  <a:schemeClr val="accent2"/>
                </a:solidFill>
              </a:rPr>
              <a:t>Estructura vacía (caso extremo).</a:t>
            </a:r>
            <a:endParaRPr sz="2400">
              <a:solidFill>
                <a:schemeClr val="accent2"/>
              </a:solidFill>
            </a:endParaRPr>
          </a:p>
          <a:p>
            <a:pPr indent="-381000" lvl="0" marL="457200" rtl="0" algn="just">
              <a:spcBef>
                <a:spcPts val="0"/>
              </a:spcBef>
              <a:spcAft>
                <a:spcPts val="0"/>
              </a:spcAft>
              <a:buClr>
                <a:schemeClr val="accent2"/>
              </a:buClr>
              <a:buSzPts val="2400"/>
              <a:buChar char="-"/>
            </a:pPr>
            <a:r>
              <a:rPr lang="en-US" sz="2400">
                <a:solidFill>
                  <a:schemeClr val="accent2"/>
                </a:solidFill>
              </a:rPr>
              <a:t>Estructura con elemento(s) (caso base).</a:t>
            </a:r>
            <a:endParaRPr sz="24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simple - Buscar</a:t>
            </a:r>
            <a:endParaRPr/>
          </a:p>
        </p:txBody>
      </p:sp>
      <p:sp>
        <p:nvSpPr>
          <p:cNvPr id="95" name="Google Shape;95;p18"/>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US" sz="2400">
                <a:solidFill>
                  <a:schemeClr val="dk1"/>
                </a:solidFill>
              </a:rPr>
              <a:t>	El método debe </a:t>
            </a:r>
            <a:r>
              <a:rPr b="1" lang="en-US" sz="2400">
                <a:solidFill>
                  <a:schemeClr val="dk1"/>
                </a:solidFill>
              </a:rPr>
              <a:t>buscar</a:t>
            </a:r>
            <a:r>
              <a:rPr lang="en-US" sz="2400">
                <a:solidFill>
                  <a:schemeClr val="dk1"/>
                </a:solidFill>
              </a:rPr>
              <a:t> el primer </a:t>
            </a:r>
            <a:r>
              <a:rPr b="1" lang="en-US" sz="2400">
                <a:solidFill>
                  <a:schemeClr val="dk1"/>
                </a:solidFill>
              </a:rPr>
              <a:t>elemento</a:t>
            </a:r>
            <a:r>
              <a:rPr lang="en-US" sz="2400">
                <a:solidFill>
                  <a:schemeClr val="dk1"/>
                </a:solidFill>
              </a:rPr>
              <a:t> que coincida </a:t>
            </a:r>
            <a:r>
              <a:rPr b="1" lang="en-US" sz="2400">
                <a:solidFill>
                  <a:schemeClr val="dk1"/>
                </a:solidFill>
              </a:rPr>
              <a:t>con </a:t>
            </a:r>
            <a:r>
              <a:rPr lang="en-US" sz="2400">
                <a:solidFill>
                  <a:schemeClr val="dk1"/>
                </a:solidFill>
              </a:rPr>
              <a:t>la</a:t>
            </a:r>
            <a:r>
              <a:rPr b="1" lang="en-US" sz="2400">
                <a:solidFill>
                  <a:schemeClr val="dk1"/>
                </a:solidFill>
              </a:rPr>
              <a:t> llave </a:t>
            </a:r>
            <a:r>
              <a:rPr b="1" i="1" lang="en-US" sz="2400">
                <a:solidFill>
                  <a:schemeClr val="dk1"/>
                </a:solidFill>
              </a:rPr>
              <a:t>K</a:t>
            </a:r>
            <a:r>
              <a:rPr lang="en-US" sz="2400">
                <a:solidFill>
                  <a:schemeClr val="dk1"/>
                </a:solidFill>
              </a:rPr>
              <a:t> dentro de la </a:t>
            </a:r>
            <a:r>
              <a:rPr b="1" lang="en-US" sz="2400">
                <a:solidFill>
                  <a:schemeClr val="dk1"/>
                </a:solidFill>
              </a:rPr>
              <a:t>lista </a:t>
            </a:r>
            <a:r>
              <a:rPr b="1" i="1" lang="en-US" sz="2400">
                <a:solidFill>
                  <a:schemeClr val="dk1"/>
                </a:solidFill>
              </a:rPr>
              <a:t>L</a:t>
            </a:r>
            <a:r>
              <a:rPr lang="en-US" sz="2400">
                <a:solidFill>
                  <a:schemeClr val="dk1"/>
                </a:solidFill>
              </a:rPr>
              <a:t>, a través de una </a:t>
            </a:r>
            <a:r>
              <a:rPr b="1" lang="en-US" sz="2400">
                <a:solidFill>
                  <a:schemeClr val="dk1"/>
                </a:solidFill>
              </a:rPr>
              <a:t>búsqueda lineal simple</a:t>
            </a:r>
            <a:r>
              <a:rPr lang="en-US" sz="2400">
                <a:solidFill>
                  <a:schemeClr val="dk1"/>
                </a:solidFill>
              </a:rPr>
              <a:t>, regresando un apuntador a dicho elemento si éste se encuentra en la lista o nulo en caso contrario.</a:t>
            </a:r>
            <a:endParaRPr sz="2400">
              <a:solidFill>
                <a:schemeClr val="dk1"/>
              </a:solidFill>
            </a:endParaRPr>
          </a:p>
          <a:p>
            <a:pPr indent="457200" lvl="0" marL="0" rtl="0" algn="just">
              <a:lnSpc>
                <a:spcPct val="100000"/>
              </a:lnSpc>
              <a:spcBef>
                <a:spcPts val="0"/>
              </a:spcBef>
              <a:spcAft>
                <a:spcPts val="0"/>
              </a:spcAft>
              <a:buNone/>
            </a:pPr>
            <a:r>
              <a:t/>
            </a:r>
            <a:endParaRPr sz="2400">
              <a:solidFill>
                <a:schemeClr val="dk1"/>
              </a:solidFill>
            </a:endParaRPr>
          </a:p>
          <a:p>
            <a:pPr indent="457200" lvl="0" marL="0" rtl="0" algn="just">
              <a:lnSpc>
                <a:spcPct val="100000"/>
              </a:lnSpc>
              <a:spcBef>
                <a:spcPts val="0"/>
              </a:spcBef>
              <a:spcAft>
                <a:spcPts val="0"/>
              </a:spcAft>
              <a:buNone/>
            </a:pPr>
            <a:r>
              <a:rPr lang="en-US" sz="2400">
                <a:solidFill>
                  <a:schemeClr val="dk1"/>
                </a:solidFill>
              </a:rPr>
              <a:t>Una lista simple vacía no contiene elementos, la referencia al inicio de la misma (</a:t>
            </a:r>
            <a:r>
              <a:rPr b="1" i="1" lang="en-US" sz="2400">
                <a:solidFill>
                  <a:schemeClr val="dk1"/>
                </a:solidFill>
              </a:rPr>
              <a:t>HEAD</a:t>
            </a:r>
            <a:r>
              <a:rPr lang="en-US" sz="2400">
                <a:solidFill>
                  <a:schemeClr val="dk1"/>
                </a:solidFill>
              </a:rPr>
              <a:t>) apunta a nulo, por lo tanto, en una </a:t>
            </a:r>
            <a:r>
              <a:rPr b="1" lang="en-US" sz="2400">
                <a:solidFill>
                  <a:schemeClr val="dk1"/>
                </a:solidFill>
              </a:rPr>
              <a:t>lista vacía</a:t>
            </a:r>
            <a:r>
              <a:rPr lang="en-US" sz="2400">
                <a:solidFill>
                  <a:schemeClr val="dk1"/>
                </a:solidFill>
              </a:rPr>
              <a:t> </a:t>
            </a:r>
            <a:r>
              <a:rPr b="1" lang="en-US" sz="2400" u="sng">
                <a:solidFill>
                  <a:schemeClr val="dk1"/>
                </a:solidFill>
              </a:rPr>
              <a:t>no</a:t>
            </a:r>
            <a:r>
              <a:rPr lang="en-US" sz="2400">
                <a:solidFill>
                  <a:schemeClr val="dk1"/>
                </a:solidFill>
              </a:rPr>
              <a:t> es posible </a:t>
            </a:r>
            <a:r>
              <a:rPr b="1" lang="en-US" sz="2400">
                <a:solidFill>
                  <a:schemeClr val="dk1"/>
                </a:solidFill>
              </a:rPr>
              <a:t>buscar</a:t>
            </a:r>
            <a:r>
              <a:rPr lang="en-US" sz="2400">
                <a:solidFill>
                  <a:schemeClr val="dk1"/>
                </a:solidFill>
              </a:rPr>
              <a:t> elementos.</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simple - Buscar</a:t>
            </a:r>
            <a:endParaRPr/>
          </a:p>
        </p:txBody>
      </p:sp>
      <p:sp>
        <p:nvSpPr>
          <p:cNvPr id="101" name="Google Shape;101;p19"/>
          <p:cNvSpPr txBox="1"/>
          <p:nvPr>
            <p:ph idx="1" type="body"/>
          </p:nvPr>
        </p:nvSpPr>
        <p:spPr>
          <a:xfrm>
            <a:off x="311700" y="1152475"/>
            <a:ext cx="8520600" cy="21435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sz="2200">
                <a:solidFill>
                  <a:schemeClr val="dk1"/>
                </a:solidFill>
              </a:rPr>
              <a:t>Una </a:t>
            </a:r>
            <a:r>
              <a:rPr b="1" lang="en-US" sz="2200">
                <a:solidFill>
                  <a:schemeClr val="dk1"/>
                </a:solidFill>
              </a:rPr>
              <a:t>lista simple con elementos</a:t>
            </a:r>
            <a:r>
              <a:rPr lang="en-US" sz="2200">
                <a:solidFill>
                  <a:schemeClr val="dk1"/>
                </a:solidFill>
              </a:rPr>
              <a:t> puede contener de 1 a </a:t>
            </a:r>
            <a:r>
              <a:rPr i="1" lang="en-US" sz="2200">
                <a:solidFill>
                  <a:schemeClr val="dk1"/>
                </a:solidFill>
              </a:rPr>
              <a:t>n</a:t>
            </a:r>
            <a:r>
              <a:rPr lang="en-US" sz="2200">
                <a:solidFill>
                  <a:schemeClr val="dk1"/>
                </a:solidFill>
              </a:rPr>
              <a:t> elementos, en tal caso, la </a:t>
            </a:r>
            <a:r>
              <a:rPr b="1" lang="en-US" sz="2200">
                <a:solidFill>
                  <a:schemeClr val="dk1"/>
                </a:solidFill>
              </a:rPr>
              <a:t>referencia</a:t>
            </a:r>
            <a:r>
              <a:rPr lang="en-US" sz="2200">
                <a:solidFill>
                  <a:schemeClr val="dk1"/>
                </a:solidFill>
              </a:rPr>
              <a:t> al inicio (</a:t>
            </a:r>
            <a:r>
              <a:rPr i="1" lang="en-US" sz="2200">
                <a:solidFill>
                  <a:schemeClr val="dk1"/>
                </a:solidFill>
              </a:rPr>
              <a:t>HEAD</a:t>
            </a:r>
            <a:r>
              <a:rPr lang="en-US" sz="2200">
                <a:solidFill>
                  <a:schemeClr val="dk1"/>
                </a:solidFill>
              </a:rPr>
              <a:t>) </a:t>
            </a:r>
            <a:r>
              <a:rPr b="1" lang="en-US" sz="2200">
                <a:solidFill>
                  <a:schemeClr val="dk1"/>
                </a:solidFill>
              </a:rPr>
              <a:t>apunta al primer elemento</a:t>
            </a:r>
            <a:r>
              <a:rPr lang="en-US" sz="2200">
                <a:solidFill>
                  <a:schemeClr val="dk1"/>
                </a:solidFill>
              </a:rPr>
              <a:t> de la lista. Es posible </a:t>
            </a:r>
            <a:r>
              <a:rPr b="1" lang="en-US" sz="2200">
                <a:solidFill>
                  <a:schemeClr val="dk1"/>
                </a:solidFill>
              </a:rPr>
              <a:t>recorrer</a:t>
            </a:r>
            <a:r>
              <a:rPr lang="en-US" sz="2200">
                <a:solidFill>
                  <a:schemeClr val="dk1"/>
                </a:solidFill>
              </a:rPr>
              <a:t> la lista a través de la referencia (</a:t>
            </a:r>
            <a:r>
              <a:rPr i="1" lang="en-US" sz="2200">
                <a:solidFill>
                  <a:schemeClr val="dk1"/>
                </a:solidFill>
              </a:rPr>
              <a:t>NEXT</a:t>
            </a:r>
            <a:r>
              <a:rPr lang="en-US" sz="2200">
                <a:solidFill>
                  <a:schemeClr val="dk1"/>
                </a:solidFill>
              </a:rPr>
              <a:t>) de cada nodo </a:t>
            </a:r>
            <a:r>
              <a:rPr b="1" lang="en-US" sz="2200">
                <a:solidFill>
                  <a:schemeClr val="dk1"/>
                </a:solidFill>
              </a:rPr>
              <a:t>hasta</a:t>
            </a:r>
            <a:r>
              <a:rPr lang="en-US" sz="2200">
                <a:solidFill>
                  <a:schemeClr val="dk1"/>
                </a:solidFill>
              </a:rPr>
              <a:t> llegar al que apunta a </a:t>
            </a:r>
            <a:r>
              <a:rPr b="1" lang="en-US" sz="2200">
                <a:solidFill>
                  <a:schemeClr val="dk1"/>
                </a:solidFill>
              </a:rPr>
              <a:t>nulo</a:t>
            </a:r>
            <a:r>
              <a:rPr lang="en-US" sz="2200">
                <a:solidFill>
                  <a:schemeClr val="dk1"/>
                </a:solidFill>
              </a:rPr>
              <a:t>, el cuál será el último elemento. Por lo tanto, dentro de una lista simple con elementos es posible buscar una llave </a:t>
            </a:r>
            <a:r>
              <a:rPr i="1" lang="en-US" sz="2200">
                <a:solidFill>
                  <a:schemeClr val="dk1"/>
                </a:solidFill>
              </a:rPr>
              <a:t>K</a:t>
            </a:r>
            <a:r>
              <a:rPr lang="en-US" sz="2200">
                <a:solidFill>
                  <a:schemeClr val="dk1"/>
                </a:solidFill>
              </a:rPr>
              <a:t>.</a:t>
            </a:r>
            <a:endParaRPr sz="2200">
              <a:solidFill>
                <a:schemeClr val="dk1"/>
              </a:solidFill>
            </a:endParaRPr>
          </a:p>
        </p:txBody>
      </p:sp>
      <p:pic>
        <p:nvPicPr>
          <p:cNvPr id="102" name="Google Shape;102;p19"/>
          <p:cNvPicPr preferRelativeResize="0"/>
          <p:nvPr/>
        </p:nvPicPr>
        <p:blipFill>
          <a:blip r:embed="rId3">
            <a:alphaModFix/>
          </a:blip>
          <a:stretch>
            <a:fillRect/>
          </a:stretch>
        </p:blipFill>
        <p:spPr>
          <a:xfrm>
            <a:off x="449437" y="3700974"/>
            <a:ext cx="8245124" cy="89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simple - Insertar</a:t>
            </a:r>
            <a:endParaRPr/>
          </a:p>
        </p:txBody>
      </p:sp>
      <p:sp>
        <p:nvSpPr>
          <p:cNvPr id="108" name="Google Shape;108;p20"/>
          <p:cNvSpPr txBox="1"/>
          <p:nvPr>
            <p:ph idx="1" type="body"/>
          </p:nvPr>
        </p:nvSpPr>
        <p:spPr>
          <a:xfrm>
            <a:off x="311700" y="1152475"/>
            <a:ext cx="8520600" cy="16815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a:solidFill>
                  <a:schemeClr val="dk1"/>
                </a:solidFill>
              </a:rPr>
              <a:t>Dado un </a:t>
            </a:r>
            <a:r>
              <a:rPr b="1" lang="en-US">
                <a:solidFill>
                  <a:schemeClr val="dk1"/>
                </a:solidFill>
              </a:rPr>
              <a:t>nodo </a:t>
            </a:r>
            <a:r>
              <a:rPr b="1" i="1" lang="en-US">
                <a:solidFill>
                  <a:schemeClr val="dk1"/>
                </a:solidFill>
              </a:rPr>
              <a:t>x</a:t>
            </a:r>
            <a:r>
              <a:rPr lang="en-US">
                <a:solidFill>
                  <a:schemeClr val="dk1"/>
                </a:solidFill>
              </a:rPr>
              <a:t> que contenga una </a:t>
            </a:r>
            <a:r>
              <a:rPr b="1" lang="en-US">
                <a:solidFill>
                  <a:schemeClr val="dk1"/>
                </a:solidFill>
              </a:rPr>
              <a:t>llave </a:t>
            </a:r>
            <a:r>
              <a:rPr b="1" i="1" lang="en-US">
                <a:solidFill>
                  <a:schemeClr val="dk1"/>
                </a:solidFill>
              </a:rPr>
              <a:t>K</a:t>
            </a:r>
            <a:r>
              <a:rPr lang="en-US">
                <a:solidFill>
                  <a:schemeClr val="dk1"/>
                </a:solidFill>
              </a:rPr>
              <a:t> previamente establecida, el método </a:t>
            </a:r>
            <a:r>
              <a:rPr b="1" lang="en-US">
                <a:solidFill>
                  <a:schemeClr val="dk1"/>
                </a:solidFill>
              </a:rPr>
              <a:t>INSERTAR</a:t>
            </a:r>
            <a:r>
              <a:rPr lang="en-US">
                <a:solidFill>
                  <a:schemeClr val="dk1"/>
                </a:solidFill>
              </a:rPr>
              <a:t> agrega el </a:t>
            </a:r>
            <a:r>
              <a:rPr b="1" lang="en-US">
                <a:solidFill>
                  <a:schemeClr val="dk1"/>
                </a:solidFill>
              </a:rPr>
              <a:t>elemento </a:t>
            </a:r>
            <a:r>
              <a:rPr b="1" i="1" lang="en-US">
                <a:solidFill>
                  <a:schemeClr val="dk1"/>
                </a:solidFill>
              </a:rPr>
              <a:t>x</a:t>
            </a:r>
            <a:r>
              <a:rPr b="1" lang="en-US">
                <a:solidFill>
                  <a:schemeClr val="dk1"/>
                </a:solidFill>
              </a:rPr>
              <a:t> al inicio de la lista</a:t>
            </a:r>
            <a:r>
              <a:rPr lang="en-US">
                <a:solidFill>
                  <a:schemeClr val="dk1"/>
                </a:solidFill>
              </a:rPr>
              <a:t>.</a:t>
            </a:r>
            <a:endParaRPr>
              <a:solidFill>
                <a:schemeClr val="dk1"/>
              </a:solidFill>
            </a:endParaRPr>
          </a:p>
          <a:p>
            <a:pPr indent="457200" lvl="0" marL="0" rtl="0" algn="just">
              <a:lnSpc>
                <a:spcPct val="100000"/>
              </a:lnSpc>
              <a:spcBef>
                <a:spcPts val="0"/>
              </a:spcBef>
              <a:spcAft>
                <a:spcPts val="0"/>
              </a:spcAft>
              <a:buNone/>
            </a:pPr>
            <a:r>
              <a:rPr lang="en-US">
                <a:solidFill>
                  <a:schemeClr val="dk1"/>
                </a:solidFill>
              </a:rPr>
              <a:t>Es </a:t>
            </a:r>
            <a:r>
              <a:rPr b="1" lang="en-US" u="sng">
                <a:solidFill>
                  <a:schemeClr val="dk1"/>
                </a:solidFill>
              </a:rPr>
              <a:t>posible</a:t>
            </a:r>
            <a:r>
              <a:rPr lang="en-US">
                <a:solidFill>
                  <a:schemeClr val="dk1"/>
                </a:solidFill>
              </a:rPr>
              <a:t> insertar elementos </a:t>
            </a:r>
            <a:r>
              <a:rPr b="1" lang="en-US">
                <a:solidFill>
                  <a:schemeClr val="dk1"/>
                </a:solidFill>
              </a:rPr>
              <a:t>tanto</a:t>
            </a:r>
            <a:r>
              <a:rPr lang="en-US">
                <a:solidFill>
                  <a:schemeClr val="dk1"/>
                </a:solidFill>
              </a:rPr>
              <a:t> en una lista simple </a:t>
            </a:r>
            <a:r>
              <a:rPr b="1" lang="en-US">
                <a:solidFill>
                  <a:schemeClr val="dk1"/>
                </a:solidFill>
              </a:rPr>
              <a:t>vacía</a:t>
            </a:r>
            <a:r>
              <a:rPr lang="en-US">
                <a:solidFill>
                  <a:schemeClr val="dk1"/>
                </a:solidFill>
              </a:rPr>
              <a:t> como en una lista simple </a:t>
            </a:r>
            <a:r>
              <a:rPr b="1" lang="en-US">
                <a:solidFill>
                  <a:schemeClr val="dk1"/>
                </a:solidFill>
              </a:rPr>
              <a:t>con elementos</a:t>
            </a:r>
            <a:r>
              <a:rPr lang="en-US">
                <a:solidFill>
                  <a:schemeClr val="dk1"/>
                </a:solidFill>
              </a:rPr>
              <a:t>. Cuando se inserta un nuevo elemento en una lista simple vacía la referencia al inicio de la lista (</a:t>
            </a:r>
            <a:r>
              <a:rPr b="1" i="1" lang="en-US">
                <a:solidFill>
                  <a:schemeClr val="dk1"/>
                </a:solidFill>
              </a:rPr>
              <a:t>HEAD</a:t>
            </a:r>
            <a:r>
              <a:rPr lang="en-US">
                <a:solidFill>
                  <a:schemeClr val="dk1"/>
                </a:solidFill>
              </a:rPr>
              <a:t>) </a:t>
            </a:r>
            <a:r>
              <a:rPr b="1" lang="en-US">
                <a:solidFill>
                  <a:schemeClr val="dk1"/>
                </a:solidFill>
              </a:rPr>
              <a:t>apunta al nodo insertado</a:t>
            </a:r>
            <a:r>
              <a:rPr lang="en-US">
                <a:solidFill>
                  <a:schemeClr val="dk1"/>
                </a:solidFill>
              </a:rPr>
              <a:t>.</a:t>
            </a:r>
            <a:endParaRPr>
              <a:solidFill>
                <a:schemeClr val="dk1"/>
              </a:solidFill>
            </a:endParaRPr>
          </a:p>
        </p:txBody>
      </p:sp>
      <p:pic>
        <p:nvPicPr>
          <p:cNvPr id="109" name="Google Shape;109;p20"/>
          <p:cNvPicPr preferRelativeResize="0"/>
          <p:nvPr/>
        </p:nvPicPr>
        <p:blipFill>
          <a:blip r:embed="rId3">
            <a:alphaModFix/>
          </a:blip>
          <a:stretch>
            <a:fillRect/>
          </a:stretch>
        </p:blipFill>
        <p:spPr>
          <a:xfrm>
            <a:off x="1650325" y="2833975"/>
            <a:ext cx="5843345" cy="200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simple - Insertar</a:t>
            </a:r>
            <a:endParaRPr/>
          </a:p>
        </p:txBody>
      </p:sp>
      <p:sp>
        <p:nvSpPr>
          <p:cNvPr id="115" name="Google Shape;115;p21"/>
          <p:cNvSpPr txBox="1"/>
          <p:nvPr>
            <p:ph idx="1" type="body"/>
          </p:nvPr>
        </p:nvSpPr>
        <p:spPr>
          <a:xfrm>
            <a:off x="311700" y="1152475"/>
            <a:ext cx="8520600" cy="9948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a:solidFill>
                  <a:schemeClr val="dk1"/>
                </a:solidFill>
              </a:rPr>
              <a:t>Cuando se inserta un nuevo elemento en una lista simple con elementos, la </a:t>
            </a:r>
            <a:r>
              <a:rPr b="1" lang="en-US">
                <a:solidFill>
                  <a:schemeClr val="dk1"/>
                </a:solidFill>
              </a:rPr>
              <a:t>referencia</a:t>
            </a:r>
            <a:r>
              <a:rPr lang="en-US">
                <a:solidFill>
                  <a:schemeClr val="dk1"/>
                </a:solidFill>
              </a:rPr>
              <a:t> del nuevo nodo (</a:t>
            </a:r>
            <a:r>
              <a:rPr b="1" i="1" lang="en-US">
                <a:solidFill>
                  <a:schemeClr val="dk1"/>
                </a:solidFill>
              </a:rPr>
              <a:t>NEXT</a:t>
            </a:r>
            <a:r>
              <a:rPr lang="en-US">
                <a:solidFill>
                  <a:schemeClr val="dk1"/>
                </a:solidFill>
              </a:rPr>
              <a:t>) </a:t>
            </a:r>
            <a:r>
              <a:rPr b="1" lang="en-US">
                <a:solidFill>
                  <a:schemeClr val="dk1"/>
                </a:solidFill>
              </a:rPr>
              <a:t>apuntará</a:t>
            </a:r>
            <a:r>
              <a:rPr lang="en-US">
                <a:solidFill>
                  <a:schemeClr val="dk1"/>
                </a:solidFill>
              </a:rPr>
              <a:t> al mismo nodo </a:t>
            </a:r>
            <a:r>
              <a:rPr b="1" lang="en-US">
                <a:solidFill>
                  <a:schemeClr val="dk1"/>
                </a:solidFill>
              </a:rPr>
              <a:t>al que apunta</a:t>
            </a:r>
            <a:r>
              <a:rPr lang="en-US">
                <a:solidFill>
                  <a:schemeClr val="dk1"/>
                </a:solidFill>
              </a:rPr>
              <a:t> el inicio de la lista (</a:t>
            </a:r>
            <a:r>
              <a:rPr b="1" i="1" lang="en-US">
                <a:solidFill>
                  <a:schemeClr val="dk1"/>
                </a:solidFill>
              </a:rPr>
              <a:t>HEAD</a:t>
            </a:r>
            <a:r>
              <a:rPr lang="en-US">
                <a:solidFill>
                  <a:schemeClr val="dk1"/>
                </a:solidFill>
              </a:rPr>
              <a:t>) </a:t>
            </a:r>
            <a:r>
              <a:rPr b="1" lang="en-US">
                <a:solidFill>
                  <a:schemeClr val="dk1"/>
                </a:solidFill>
              </a:rPr>
              <a:t>y</a:t>
            </a:r>
            <a:r>
              <a:rPr lang="en-US">
                <a:solidFill>
                  <a:schemeClr val="dk1"/>
                </a:solidFill>
              </a:rPr>
              <a:t> ahora </a:t>
            </a:r>
            <a:r>
              <a:rPr b="1" i="1" lang="en-US">
                <a:solidFill>
                  <a:schemeClr val="dk1"/>
                </a:solidFill>
              </a:rPr>
              <a:t>HEAD</a:t>
            </a:r>
            <a:r>
              <a:rPr lang="en-US">
                <a:solidFill>
                  <a:schemeClr val="dk1"/>
                </a:solidFill>
              </a:rPr>
              <a:t> </a:t>
            </a:r>
            <a:r>
              <a:rPr b="1" lang="en-US">
                <a:solidFill>
                  <a:schemeClr val="dk1"/>
                </a:solidFill>
              </a:rPr>
              <a:t>apuntará al nuevo nodo</a:t>
            </a:r>
            <a:r>
              <a:rPr lang="en-US">
                <a:solidFill>
                  <a:schemeClr val="dk1"/>
                </a:solidFill>
              </a:rPr>
              <a:t>.</a:t>
            </a:r>
            <a:endParaRPr>
              <a:solidFill>
                <a:schemeClr val="dk1"/>
              </a:solidFill>
            </a:endParaRPr>
          </a:p>
        </p:txBody>
      </p:sp>
      <p:pic>
        <p:nvPicPr>
          <p:cNvPr id="116" name="Google Shape;116;p21"/>
          <p:cNvPicPr preferRelativeResize="0"/>
          <p:nvPr/>
        </p:nvPicPr>
        <p:blipFill>
          <a:blip r:embed="rId3">
            <a:alphaModFix/>
          </a:blip>
          <a:stretch>
            <a:fillRect/>
          </a:stretch>
        </p:blipFill>
        <p:spPr>
          <a:xfrm>
            <a:off x="1176213" y="2147275"/>
            <a:ext cx="6791574" cy="290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