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3e4a4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243e4a47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f5e363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6f5e363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984f52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39984f52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984f52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39984f52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984f52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39984f52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84be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84be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cP1a8h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flyordie.com/chess/eightquee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uYyp8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G4DpLh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b1q6Ln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gkno/FI_UNAM/blob/master/02_Estructuras_de_datos_y_algoritmos_1/P11/EDyA11_I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sz="4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Estrategias para la construcción de algoritmos</a:t>
            </a: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¿Qué es un Algoritmo?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961275"/>
            <a:ext cx="85206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-US" sz="2000">
                <a:solidFill>
                  <a:schemeClr val="accent2"/>
                </a:solidFill>
              </a:rPr>
              <a:t>Conjunto de pasos ordenados para que un programa, </a:t>
            </a:r>
            <a:r>
              <a:rPr lang="en-US" sz="2000" b="1">
                <a:solidFill>
                  <a:schemeClr val="accent2"/>
                </a:solidFill>
              </a:rPr>
              <a:t>independientemente del lenguaje</a:t>
            </a:r>
            <a:r>
              <a:rPr lang="en-US" sz="2000">
                <a:solidFill>
                  <a:schemeClr val="accent2"/>
                </a:solidFill>
              </a:rPr>
              <a:t>, realice una tarea.</a:t>
            </a:r>
            <a:endParaRPr sz="20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Características: </a:t>
            </a:r>
            <a:r>
              <a:rPr lang="en-US" sz="2000" b="1">
                <a:solidFill>
                  <a:schemeClr val="accent2"/>
                </a:solidFill>
              </a:rPr>
              <a:t>Exactitud</a:t>
            </a:r>
            <a:r>
              <a:rPr lang="en-US" sz="2000">
                <a:solidFill>
                  <a:schemeClr val="accent2"/>
                </a:solidFill>
              </a:rPr>
              <a:t> y </a:t>
            </a:r>
            <a:r>
              <a:rPr lang="en-US" sz="2000" b="1">
                <a:solidFill>
                  <a:schemeClr val="accent2"/>
                </a:solidFill>
              </a:rPr>
              <a:t>eficiencia</a:t>
            </a:r>
            <a:r>
              <a:rPr lang="en-US" sz="2000">
                <a:solidFill>
                  <a:schemeClr val="accent2"/>
                </a:solidFill>
              </a:rPr>
              <a:t> (análisis asintótico).</a:t>
            </a:r>
            <a:endParaRPr sz="20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Ejemplos: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Algoritmos de compresión de audio y video.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Algoritmos de búsqueda de ruta.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Algoritmos de renderizado.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Algoritmos de planificación y optimización.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Estrategia por fuerza bruta / búsqueda exhaustiva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El objetivo de resolver problemas por medio de fuerza bruta, es hacer una búsqueda exhaustivamente de </a:t>
            </a:r>
            <a:r>
              <a:rPr lang="en-US" sz="2400" b="1">
                <a:solidFill>
                  <a:schemeClr val="accent2"/>
                </a:solidFill>
              </a:rPr>
              <a:t>todas las posibilidades</a:t>
            </a:r>
            <a:r>
              <a:rPr lang="en-US" sz="2400">
                <a:solidFill>
                  <a:schemeClr val="accent2"/>
                </a:solidFill>
              </a:rPr>
              <a:t> que nos lleven a la solución.</a:t>
            </a:r>
            <a:endParaRPr sz="2400">
              <a:solidFill>
                <a:schemeClr val="accent2"/>
              </a:solidFill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Ejemplos: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Buscador de contraseñas.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Problema del agente viajero.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 de las ocho reinas.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773" y="2714498"/>
            <a:ext cx="2105250" cy="2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Estrategia ávida / voraz (</a:t>
            </a:r>
            <a:r>
              <a:rPr lang="en-US" i="1"/>
              <a:t>greedy</a:t>
            </a:r>
            <a:r>
              <a:rPr lang="en-US"/>
              <a:t>)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Esta estrategia se diferencia de fuerza bruta porque va tomando una serie de </a:t>
            </a:r>
            <a:r>
              <a:rPr lang="en-US" sz="2000" b="1">
                <a:solidFill>
                  <a:schemeClr val="accent2"/>
                </a:solidFill>
              </a:rPr>
              <a:t>decisiones en un orden específico</a:t>
            </a:r>
            <a:r>
              <a:rPr lang="en-US" sz="2000">
                <a:solidFill>
                  <a:schemeClr val="accent2"/>
                </a:solidFill>
              </a:rPr>
              <a:t>, una vez que se ha ejecutado esa decisión, ya no se vuelve a considerar. En comparación con fuerza bruta, ésta puede ser </a:t>
            </a:r>
            <a:r>
              <a:rPr lang="en-US" sz="2000" b="1">
                <a:solidFill>
                  <a:schemeClr val="accent2"/>
                </a:solidFill>
              </a:rPr>
              <a:t>más rápida</a:t>
            </a:r>
            <a:r>
              <a:rPr lang="en-US" sz="2000">
                <a:solidFill>
                  <a:schemeClr val="accent2"/>
                </a:solidFill>
              </a:rPr>
              <a:t>; aunque una </a:t>
            </a:r>
            <a:r>
              <a:rPr lang="en-US" sz="2000" b="1">
                <a:solidFill>
                  <a:schemeClr val="accent2"/>
                </a:solidFill>
              </a:rPr>
              <a:t>desventaja</a:t>
            </a:r>
            <a:r>
              <a:rPr lang="en-US" sz="2000">
                <a:solidFill>
                  <a:schemeClr val="accent2"/>
                </a:solidFill>
              </a:rPr>
              <a:t> es que la solución que se obtiene </a:t>
            </a:r>
            <a:r>
              <a:rPr lang="en-US" sz="2000" b="1">
                <a:solidFill>
                  <a:schemeClr val="accent2"/>
                </a:solidFill>
              </a:rPr>
              <a:t>no siempre es la más óptima</a:t>
            </a:r>
            <a:r>
              <a:rPr lang="en-US" sz="2000">
                <a:solidFill>
                  <a:schemeClr val="accent2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Ejemplos:</a:t>
            </a:r>
            <a:endParaRPr sz="2000">
              <a:solidFill>
                <a:schemeClr val="accent2"/>
              </a:solidFill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Cambio de monedas.</a:t>
            </a:r>
            <a:endParaRPr sz="2000">
              <a:solidFill>
                <a:schemeClr val="accent2"/>
              </a:solidFill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-US" sz="2000">
                <a:solidFill>
                  <a:schemeClr val="accent2"/>
                </a:solidFill>
              </a:rPr>
              <a:t>Algoritmo de Dijkstra</a:t>
            </a:r>
            <a:endParaRPr sz="20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097" y="3283347"/>
            <a:ext cx="1935050" cy="15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Programación dinámica: Bottom-up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El objetivo de esta estrategia es </a:t>
            </a:r>
            <a:r>
              <a:rPr lang="en-US" sz="2000" b="1">
                <a:solidFill>
                  <a:schemeClr val="accent2"/>
                </a:solidFill>
              </a:rPr>
              <a:t>resolver un problema a partir de subproblemas</a:t>
            </a:r>
            <a:r>
              <a:rPr lang="en-US" sz="2000">
                <a:solidFill>
                  <a:schemeClr val="accent2"/>
                </a:solidFill>
              </a:rPr>
              <a:t> que ya han sido resueltos. La solución final se forma a partir de la combinación de una o más soluciones que se guardan en una tabla, ésta previene que se vuelvan a calcular las soluciones.</a:t>
            </a:r>
            <a:endParaRPr sz="2000">
              <a:solidFill>
                <a:schemeClr val="accent2"/>
              </a:solidFill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Ejemplo: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Serie </a:t>
            </a:r>
            <a:r>
              <a:rPr lang="en-US" sz="1700" i="1" u="sng">
                <a:solidFill>
                  <a:schemeClr val="hlink"/>
                </a:solidFill>
                <a:hlinkClick r:id="rId3"/>
              </a:rPr>
              <a:t>Fibonacci</a:t>
            </a:r>
            <a:r>
              <a:rPr lang="en-US" sz="1700">
                <a:solidFill>
                  <a:schemeClr val="accent2"/>
                </a:solidFill>
              </a:rPr>
              <a:t> (sucesión infinita de números cuyos primeros dos elementos son 0 y 1, los siguientes números son calculados por la suma de los dos anteriores.)</a:t>
            </a:r>
            <a:endParaRPr sz="17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accent2"/>
                </a:solidFill>
              </a:rPr>
              <a:t>f</a:t>
            </a:r>
            <a:r>
              <a:rPr lang="en-US" sz="2400" i="1" baseline="-25000">
                <a:solidFill>
                  <a:schemeClr val="accent2"/>
                </a:solidFill>
              </a:rPr>
              <a:t>0</a:t>
            </a:r>
            <a:r>
              <a:rPr lang="en-US" sz="2000" i="1">
                <a:solidFill>
                  <a:schemeClr val="accent2"/>
                </a:solidFill>
              </a:rPr>
              <a:t> = 0			f</a:t>
            </a:r>
            <a:r>
              <a:rPr lang="en-US" sz="2400" i="1" baseline="-25000">
                <a:solidFill>
                  <a:schemeClr val="accent2"/>
                </a:solidFill>
              </a:rPr>
              <a:t>1</a:t>
            </a:r>
            <a:r>
              <a:rPr lang="en-US" sz="2000" i="1">
                <a:solidFill>
                  <a:schemeClr val="accent2"/>
                </a:solidFill>
              </a:rPr>
              <a:t> = 1			f</a:t>
            </a:r>
            <a:r>
              <a:rPr lang="en-US" sz="2400" i="1" baseline="-25000">
                <a:solidFill>
                  <a:schemeClr val="accent2"/>
                </a:solidFill>
              </a:rPr>
              <a:t>n</a:t>
            </a:r>
            <a:r>
              <a:rPr lang="en-US" sz="2000" i="1">
                <a:solidFill>
                  <a:schemeClr val="accent2"/>
                </a:solidFill>
              </a:rPr>
              <a:t> = f</a:t>
            </a:r>
            <a:r>
              <a:rPr lang="en-US" sz="2400" i="1" baseline="-25000">
                <a:solidFill>
                  <a:schemeClr val="accent2"/>
                </a:solidFill>
              </a:rPr>
              <a:t>n-1</a:t>
            </a:r>
            <a:r>
              <a:rPr lang="en-US" sz="2000" i="1">
                <a:solidFill>
                  <a:schemeClr val="accent2"/>
                </a:solidFill>
              </a:rPr>
              <a:t> + f</a:t>
            </a:r>
            <a:r>
              <a:rPr lang="en-US" sz="2400" i="1" baseline="-25000">
                <a:solidFill>
                  <a:schemeClr val="accent2"/>
                </a:solidFill>
              </a:rPr>
              <a:t>n-2</a:t>
            </a:r>
            <a:r>
              <a:rPr lang="en-US" sz="2000" i="1">
                <a:solidFill>
                  <a:schemeClr val="accent2"/>
                </a:solidFill>
              </a:rPr>
              <a:t>		</a:t>
            </a:r>
            <a:r>
              <a:rPr lang="en-US" i="1">
                <a:solidFill>
                  <a:schemeClr val="accent2"/>
                </a:solidFill>
              </a:rPr>
              <a:t>Para n &gt;= 2</a:t>
            </a:r>
            <a:endParaRPr i="1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</a:rPr>
              <a:t>0, 1, 1, 2, 3, 5, 8, 13, 21, 34, 55, 89, 144, ...</a:t>
            </a:r>
            <a:endParaRPr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Programación dinámica: Top-down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A diferencia de </a:t>
            </a:r>
            <a:r>
              <a:rPr lang="en-US" sz="2000" i="1">
                <a:solidFill>
                  <a:schemeClr val="accent2"/>
                </a:solidFill>
              </a:rPr>
              <a:t>bottom-up</a:t>
            </a:r>
            <a:r>
              <a:rPr lang="en-US" sz="2000">
                <a:solidFill>
                  <a:schemeClr val="accent2"/>
                </a:solidFill>
              </a:rPr>
              <a:t>, aquí se empiezan a hacer los cálculos de </a:t>
            </a:r>
            <a:r>
              <a:rPr lang="en-US" sz="2000" i="1">
                <a:solidFill>
                  <a:schemeClr val="accent2"/>
                </a:solidFill>
              </a:rPr>
              <a:t>n</a:t>
            </a:r>
            <a:r>
              <a:rPr lang="en-US" sz="2000">
                <a:solidFill>
                  <a:schemeClr val="accent2"/>
                </a:solidFill>
              </a:rPr>
              <a:t> hacia abajo. Además, se aplica una técnica llamada “</a:t>
            </a:r>
            <a:r>
              <a:rPr lang="en-US" sz="2000" i="1">
                <a:solidFill>
                  <a:schemeClr val="accent2"/>
                </a:solidFill>
              </a:rPr>
              <a:t>memoization</a:t>
            </a:r>
            <a:r>
              <a:rPr lang="en-US" sz="2000">
                <a:solidFill>
                  <a:schemeClr val="accent2"/>
                </a:solidFill>
              </a:rPr>
              <a:t>” (viene de “memo”) la cual </a:t>
            </a:r>
            <a:r>
              <a:rPr lang="en-US" sz="2000" b="1">
                <a:solidFill>
                  <a:schemeClr val="accent2"/>
                </a:solidFill>
              </a:rPr>
              <a:t>consiste en guardar los resultados previamente calculados</a:t>
            </a:r>
            <a:r>
              <a:rPr lang="en-US" sz="2000">
                <a:solidFill>
                  <a:schemeClr val="accent2"/>
                </a:solidFill>
              </a:rPr>
              <a:t>, de tal manera que no se tengan que repetir operaciones.</a:t>
            </a:r>
            <a:endParaRPr sz="2000">
              <a:solidFill>
                <a:schemeClr val="accent2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Para aplicar la estrategia </a:t>
            </a:r>
            <a:r>
              <a:rPr lang="en-US" sz="2000" i="1" u="sng">
                <a:solidFill>
                  <a:schemeClr val="hlink"/>
                </a:solidFill>
                <a:hlinkClick r:id="rId3"/>
              </a:rPr>
              <a:t>top-down</a:t>
            </a:r>
            <a:r>
              <a:rPr lang="en-US" sz="2000">
                <a:solidFill>
                  <a:schemeClr val="accent2"/>
                </a:solidFill>
              </a:rPr>
              <a:t>, se utiliza un diccionario (memoria) el cual va a almacenar valores previamente calculados. Una vez que se realice el cálculo de algún elemento de la sucesión de </a:t>
            </a:r>
            <a:r>
              <a:rPr lang="en-US" sz="2000" i="1">
                <a:solidFill>
                  <a:schemeClr val="accent2"/>
                </a:solidFill>
              </a:rPr>
              <a:t>Fibonacci</a:t>
            </a:r>
            <a:r>
              <a:rPr lang="en-US" sz="2000">
                <a:solidFill>
                  <a:schemeClr val="accent2"/>
                </a:solidFill>
              </a:rPr>
              <a:t>, éste se va a almacenar ahí.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Github</a:t>
            </a:r>
            <a:endParaRPr sz="2400">
              <a:solidFill>
                <a:schemeClr val="accent2"/>
              </a:solidFill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eegkno/.../EDyA11_I.ipynb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29"/>
                </a:solidFill>
              </a:rPr>
              <a:t>Referencia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Proxima Nova</vt:lpstr>
      <vt:lpstr>Montserrat</vt:lpstr>
      <vt:lpstr>Arial</vt:lpstr>
      <vt:lpstr>Spearmint</vt:lpstr>
      <vt:lpstr>ESTRUCTURA DE DATOS Y ALGORITMOS I</vt:lpstr>
      <vt:lpstr>¿Qué es un Algoritmo?</vt:lpstr>
      <vt:lpstr>Estrategia por fuerza bruta / búsqueda exhaustiva</vt:lpstr>
      <vt:lpstr>Estrategia ávida / voraz (greedy)</vt:lpstr>
      <vt:lpstr>Programación dinámica: Bottom-up</vt:lpstr>
      <vt:lpstr>Programación dinámica: Top-down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 I</dc:title>
  <cp:lastModifiedBy>LEONARDO LEDESMA DOMINGUEZ</cp:lastModifiedBy>
  <cp:revision>1</cp:revision>
  <dcterms:modified xsi:type="dcterms:W3CDTF">2024-05-08T02:52:42Z</dcterms:modified>
</cp:coreProperties>
</file>