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ontserrat" panose="00000500000000000000" pitchFamily="2" charset="0"/>
      <p:regular r:id="rId30"/>
      <p:bold r:id="rId31"/>
      <p:italic r:id="rId32"/>
      <p:boldItalic r:id="rId33"/>
    </p:embeddedFont>
    <p:embeddedFont>
      <p:font typeface="Proxima Nova" panose="020B060402020202020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9d80616e7_1_3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9d80616e7_1_3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9d80616e7_1_3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39d80616e7_1_3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9d80616e7_1_39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39d80616e7_1_3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9d80616e7_1_40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39d80616e7_1_4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9d80616e7_1_4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9d80616e7_1_4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9d80616e7_1_4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39d80616e7_1_4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9d80616e7_1_4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g39d80616e7_1_4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8fd30d22b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58fd30d22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a8e91051b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3a8e91051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a8e91051b_1_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3a8e91051b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f5e3630d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36f5e3630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a8e91051b_1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3a8e91051b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a8e91051b_1_4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g3a8e91051b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a8e91051b_1_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g3a8e91051b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a8e91051b_1_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3a8e91051b_1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a8e91051b_1_7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g3a8e91051b_1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6e9669c70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g56e9669c7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a8e91051b_1_7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g3a8e91051b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9d80616e7_1_4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g39d80616e7_1_4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9d3f13f37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9d3f13f37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9d80616e7_1_2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39d80616e7_1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a8e91051b_1_3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3a8e91051b_1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9d80616e7_1_3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39d80616e7_1_3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9d80616e7_1_3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9d80616e7_1_3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9d80616e7_1_3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9d80616e7_1_3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9d80616e7_1_34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9d80616e7_1_3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1"/>
          <p:cNvSpPr txBox="1">
            <a:spLocks noGrp="1"/>
          </p:cNvSpPr>
          <p:nvPr>
            <p:ph type="title"/>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9pPr>
          </a:lstStyle>
          <a:p>
            <a:endParaRPr/>
          </a:p>
        </p:txBody>
      </p:sp>
      <p:sp>
        <p:nvSpPr>
          <p:cNvPr id="51" name="Google Shape;51;p11"/>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ctr"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
        <p:cNvGrpSpPr/>
        <p:nvPr/>
      </p:nvGrpSpPr>
      <p:grpSpPr>
        <a:xfrm>
          <a:off x="0" y="0"/>
          <a:ext cx="0" cy="0"/>
          <a:chOff x="0" y="0"/>
          <a:chExt cx="0" cy="0"/>
        </a:xfrm>
      </p:grpSpPr>
      <p:sp>
        <p:nvSpPr>
          <p:cNvPr id="20" name="Google Shape;20;p4"/>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 name="Google Shape;21;p4"/>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22" name="Google Shape;22;p4"/>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endParaRPr/>
          </a:p>
        </p:txBody>
      </p:sp>
      <p:sp>
        <p:nvSpPr>
          <p:cNvPr id="23" name="Google Shape;23;p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1pPr>
            <a:lvl2pPr marR="0" lvl="1"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2pPr>
            <a:lvl3pPr marR="0" lvl="2"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3pPr>
            <a:lvl4pPr marR="0" lvl="3"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4pPr>
            <a:lvl5pPr marR="0" lvl="4"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5pPr>
            <a:lvl6pPr marR="0" lvl="5"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6pPr>
            <a:lvl7pPr marR="0" lvl="6"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7pPr>
            <a:lvl8pPr marR="0" lvl="7"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8pPr>
            <a:lvl9pPr marR="0" lvl="8"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9pPr>
          </a:lstStyle>
          <a:p>
            <a:endParaRPr/>
          </a:p>
        </p:txBody>
      </p:sp>
      <p:sp>
        <p:nvSpPr>
          <p:cNvPr id="24" name="Google Shape;24;p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chemeClr val="lt1"/>
              </a:buClr>
              <a:buSzPts val="1800"/>
              <a:buFont typeface="Proxima Nova"/>
              <a:buChar char="●"/>
              <a:defRPr sz="1800" b="0" i="0" u="none" strike="noStrike" cap="none">
                <a:solidFill>
                  <a:schemeClr val="lt1"/>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28" name="Google Shape;28;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1pPr>
            <a:lvl2pPr marL="914400" marR="0" lvl="1"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2pPr>
            <a:lvl3pPr marL="1371600" marR="0" lvl="2"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3pPr>
            <a:lvl4pPr marL="1828800" marR="0" lvl="3"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4pPr>
            <a:lvl5pPr marL="2286000" marR="0" lvl="4"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5pPr>
            <a:lvl6pPr marL="2743200" marR="0" lvl="5"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6pPr>
            <a:lvl7pPr marL="3200400" marR="0" lvl="6"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7pPr>
            <a:lvl8pPr marL="3657600" marR="0" lvl="7"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8pPr>
            <a:lvl9pPr marL="4114800" marR="0" lvl="8" indent="-304800" algn="l" rtl="0">
              <a:lnSpc>
                <a:spcPct val="115000"/>
              </a:lnSpc>
              <a:spcBef>
                <a:spcPts val="1600"/>
              </a:spcBef>
              <a:spcAft>
                <a:spcPts val="160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9pPr>
          </a:lstStyle>
          <a:p>
            <a:endParaRPr/>
          </a:p>
        </p:txBody>
      </p:sp>
      <p:sp>
        <p:nvSpPr>
          <p:cNvPr id="29" name="Google Shape;29;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1pPr>
            <a:lvl2pPr marL="914400" marR="0" lvl="1"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2pPr>
            <a:lvl3pPr marL="1371600" marR="0" lvl="2"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3pPr>
            <a:lvl4pPr marL="1828800" marR="0" lvl="3"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4pPr>
            <a:lvl5pPr marL="2286000" marR="0" lvl="4"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5pPr>
            <a:lvl6pPr marL="2743200" marR="0" lvl="5"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6pPr>
            <a:lvl7pPr marL="3200400" marR="0" lvl="6"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7pPr>
            <a:lvl8pPr marL="3657600" marR="0" lvl="7"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8pPr>
            <a:lvl9pPr marL="4114800" marR="0" lvl="8" indent="-304800" algn="l" rtl="0">
              <a:lnSpc>
                <a:spcPct val="115000"/>
              </a:lnSpc>
              <a:spcBef>
                <a:spcPts val="1600"/>
              </a:spcBef>
              <a:spcAft>
                <a:spcPts val="160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9pPr>
          </a:lstStyle>
          <a:p>
            <a:endParaRPr/>
          </a:p>
        </p:txBody>
      </p:sp>
      <p:sp>
        <p:nvSpPr>
          <p:cNvPr id="30" name="Google Shape;3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1"/>
        <p:cNvGrpSpPr/>
        <p:nvPr/>
      </p:nvGrpSpPr>
      <p:grpSpPr>
        <a:xfrm>
          <a:off x="0" y="0"/>
          <a:ext cx="0" cy="0"/>
          <a:chOff x="0" y="0"/>
          <a:chExt cx="0" cy="0"/>
        </a:xfrm>
      </p:grpSpPr>
      <p:cxnSp>
        <p:nvCxnSpPr>
          <p:cNvPr id="32" name="Google Shape;32;p6"/>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33" name="Google Shape;33;p6"/>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endParaRPr/>
          </a:p>
        </p:txBody>
      </p:sp>
      <p:sp>
        <p:nvSpPr>
          <p:cNvPr id="34" name="Google Shape;3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9pPr>
          </a:lstStyle>
          <a:p>
            <a:endParaRPr/>
          </a:p>
        </p:txBody>
      </p:sp>
      <p:sp>
        <p:nvSpPr>
          <p:cNvPr id="40" name="Google Shape;4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1pPr>
            <a:lvl2pPr marL="914400" marR="0" lvl="1"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2pPr>
            <a:lvl3pPr marL="1371600" marR="0" lvl="2"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3pPr>
            <a:lvl4pPr marL="1828800" marR="0" lvl="3"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4pPr>
            <a:lvl5pPr marL="2286000" marR="0" lvl="4"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5pPr>
            <a:lvl6pPr marL="2743200" marR="0" lvl="5"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6pPr>
            <a:lvl7pPr marL="3200400" marR="0" lvl="6"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7pPr>
            <a:lvl8pPr marL="3657600" marR="0" lvl="7"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8pPr>
            <a:lvl9pPr marL="4114800" marR="0" lvl="8" indent="-304800" algn="l" rtl="0">
              <a:lnSpc>
                <a:spcPct val="115000"/>
              </a:lnSpc>
              <a:spcBef>
                <a:spcPts val="1600"/>
              </a:spcBef>
              <a:spcAft>
                <a:spcPts val="160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Proxima Nova"/>
              <a:buNone/>
            </a:pPr>
            <a:r>
              <a:rPr lang="en-US" sz="4800" b="0" i="0" u="none" strike="noStrike" cap="none">
                <a:solidFill>
                  <a:schemeClr val="lt1"/>
                </a:solidFill>
                <a:latin typeface="Montserrat"/>
                <a:ea typeface="Montserrat"/>
                <a:cs typeface="Montserrat"/>
                <a:sym typeface="Montserrat"/>
              </a:rPr>
              <a:t>ESTRUCTURA DE DATOS Y ALGORITMOS I</a:t>
            </a:r>
            <a:endParaRPr sz="4800" b="0" i="0" u="none" strike="noStrike" cap="none">
              <a:solidFill>
                <a:schemeClr val="lt1"/>
              </a:solidFill>
              <a:latin typeface="Montserrat"/>
              <a:ea typeface="Montserrat"/>
              <a:cs typeface="Montserrat"/>
              <a:sym typeface="Montserrat"/>
            </a:endParaRPr>
          </a:p>
        </p:txBody>
      </p:sp>
      <p:sp>
        <p:nvSpPr>
          <p:cNvPr id="60" name="Google Shape;60;p13"/>
          <p:cNvSpPr txBox="1">
            <a:spLocks noGrp="1"/>
          </p:cNvSpPr>
          <p:nvPr>
            <p:ph type="subTitle" idx="1"/>
          </p:nvPr>
        </p:nvSpPr>
        <p:spPr>
          <a:xfrm>
            <a:off x="349550" y="3182325"/>
            <a:ext cx="8401800" cy="897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lt1"/>
              </a:buClr>
              <a:buSzPts val="2400"/>
              <a:buFont typeface="Proxima Nova"/>
              <a:buNone/>
            </a:pPr>
            <a:r>
              <a:rPr lang="en-US"/>
              <a:t>Estrategias para la construcción de algoritmos</a:t>
            </a:r>
            <a:endParaRPr sz="24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Insertion sort</a:t>
            </a:r>
            <a:endParaRPr/>
          </a:p>
        </p:txBody>
      </p:sp>
      <p:sp>
        <p:nvSpPr>
          <p:cNvPr id="173" name="Google Shape;173;p22"/>
          <p:cNvSpPr/>
          <p:nvPr/>
        </p:nvSpPr>
        <p:spPr>
          <a:xfrm>
            <a:off x="1843188"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2</a:t>
            </a:r>
            <a:endParaRPr sz="2400" b="1"/>
          </a:p>
        </p:txBody>
      </p:sp>
      <p:sp>
        <p:nvSpPr>
          <p:cNvPr id="174" name="Google Shape;174;p22"/>
          <p:cNvSpPr/>
          <p:nvPr/>
        </p:nvSpPr>
        <p:spPr>
          <a:xfrm>
            <a:off x="2521456"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3</a:t>
            </a:r>
            <a:endParaRPr sz="2400" b="1"/>
          </a:p>
        </p:txBody>
      </p:sp>
      <p:sp>
        <p:nvSpPr>
          <p:cNvPr id="175" name="Google Shape;175;p22"/>
          <p:cNvSpPr/>
          <p:nvPr/>
        </p:nvSpPr>
        <p:spPr>
          <a:xfrm>
            <a:off x="3199725"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7</a:t>
            </a:r>
            <a:endParaRPr sz="2400" b="1"/>
          </a:p>
        </p:txBody>
      </p:sp>
      <p:sp>
        <p:nvSpPr>
          <p:cNvPr id="176" name="Google Shape;176;p22"/>
          <p:cNvSpPr/>
          <p:nvPr/>
        </p:nvSpPr>
        <p:spPr>
          <a:xfrm>
            <a:off x="6622519"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13</a:t>
            </a:r>
            <a:endParaRPr sz="2400" b="1"/>
          </a:p>
        </p:txBody>
      </p:sp>
      <p:sp>
        <p:nvSpPr>
          <p:cNvPr id="177" name="Google Shape;177;p22"/>
          <p:cNvSpPr/>
          <p:nvPr/>
        </p:nvSpPr>
        <p:spPr>
          <a:xfrm>
            <a:off x="3877993"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8</a:t>
            </a:r>
            <a:endParaRPr sz="2400" b="1"/>
          </a:p>
        </p:txBody>
      </p:sp>
      <p:sp>
        <p:nvSpPr>
          <p:cNvPr id="178" name="Google Shape;178;p22"/>
          <p:cNvSpPr/>
          <p:nvPr/>
        </p:nvSpPr>
        <p:spPr>
          <a:xfrm>
            <a:off x="4556262"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10</a:t>
            </a:r>
            <a:endParaRPr sz="2400" b="1"/>
          </a:p>
        </p:txBody>
      </p:sp>
      <p:sp>
        <p:nvSpPr>
          <p:cNvPr id="179" name="Google Shape;179;p22"/>
          <p:cNvSpPr/>
          <p:nvPr/>
        </p:nvSpPr>
        <p:spPr>
          <a:xfrm>
            <a:off x="5589390"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u="sng"/>
              <a:t>10</a:t>
            </a:r>
            <a:endParaRPr sz="2400" b="1" u="sng"/>
          </a:p>
        </p:txBody>
      </p:sp>
      <p:sp>
        <p:nvSpPr>
          <p:cNvPr id="180" name="Google Shape;180;p22"/>
          <p:cNvSpPr txBox="1"/>
          <p:nvPr/>
        </p:nvSpPr>
        <p:spPr>
          <a:xfrm>
            <a:off x="1843200" y="1605550"/>
            <a:ext cx="5457600" cy="5727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US" sz="1800">
                <a:solidFill>
                  <a:schemeClr val="accent1"/>
                </a:solidFill>
              </a:rPr>
              <a:t>   0         1        2         3            4          	5           6</a:t>
            </a:r>
            <a:endParaRPr sz="1800">
              <a:solidFill>
                <a:schemeClr val="accent1"/>
              </a:solidFill>
            </a:endParaRPr>
          </a:p>
        </p:txBody>
      </p:sp>
      <p:sp>
        <p:nvSpPr>
          <p:cNvPr id="181" name="Google Shape;181;p22"/>
          <p:cNvSpPr/>
          <p:nvPr/>
        </p:nvSpPr>
        <p:spPr>
          <a:xfrm>
            <a:off x="4733694" y="3299326"/>
            <a:ext cx="678300" cy="775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182" name="Google Shape;182;p22"/>
          <p:cNvSpPr txBox="1"/>
          <p:nvPr/>
        </p:nvSpPr>
        <p:spPr>
          <a:xfrm>
            <a:off x="4733700" y="4074825"/>
            <a:ext cx="678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accent1"/>
                </a:solidFill>
              </a:rPr>
              <a:t>key</a:t>
            </a:r>
            <a:endParaRPr sz="18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Insertion sort</a:t>
            </a:r>
            <a:endParaRPr/>
          </a:p>
        </p:txBody>
      </p:sp>
      <p:sp>
        <p:nvSpPr>
          <p:cNvPr id="188" name="Google Shape;188;p23"/>
          <p:cNvSpPr/>
          <p:nvPr/>
        </p:nvSpPr>
        <p:spPr>
          <a:xfrm>
            <a:off x="1843188"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2</a:t>
            </a:r>
            <a:endParaRPr sz="2400" b="1"/>
          </a:p>
        </p:txBody>
      </p:sp>
      <p:sp>
        <p:nvSpPr>
          <p:cNvPr id="189" name="Google Shape;189;p23"/>
          <p:cNvSpPr/>
          <p:nvPr/>
        </p:nvSpPr>
        <p:spPr>
          <a:xfrm>
            <a:off x="2521456"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3</a:t>
            </a:r>
            <a:endParaRPr sz="2400" b="1"/>
          </a:p>
        </p:txBody>
      </p:sp>
      <p:sp>
        <p:nvSpPr>
          <p:cNvPr id="190" name="Google Shape;190;p23"/>
          <p:cNvSpPr/>
          <p:nvPr/>
        </p:nvSpPr>
        <p:spPr>
          <a:xfrm>
            <a:off x="3199725"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7</a:t>
            </a:r>
            <a:endParaRPr sz="2400" b="1"/>
          </a:p>
        </p:txBody>
      </p:sp>
      <p:sp>
        <p:nvSpPr>
          <p:cNvPr id="191" name="Google Shape;191;p23"/>
          <p:cNvSpPr/>
          <p:nvPr/>
        </p:nvSpPr>
        <p:spPr>
          <a:xfrm>
            <a:off x="6622519"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13</a:t>
            </a:r>
            <a:endParaRPr sz="2400" b="1"/>
          </a:p>
        </p:txBody>
      </p:sp>
      <p:sp>
        <p:nvSpPr>
          <p:cNvPr id="192" name="Google Shape;192;p23"/>
          <p:cNvSpPr/>
          <p:nvPr/>
        </p:nvSpPr>
        <p:spPr>
          <a:xfrm>
            <a:off x="3877993"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8</a:t>
            </a:r>
            <a:endParaRPr sz="2400" b="1"/>
          </a:p>
        </p:txBody>
      </p:sp>
      <p:sp>
        <p:nvSpPr>
          <p:cNvPr id="193" name="Google Shape;193;p23"/>
          <p:cNvSpPr/>
          <p:nvPr/>
        </p:nvSpPr>
        <p:spPr>
          <a:xfrm>
            <a:off x="4556262"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10</a:t>
            </a:r>
            <a:endParaRPr sz="2400" b="1"/>
          </a:p>
        </p:txBody>
      </p:sp>
      <p:sp>
        <p:nvSpPr>
          <p:cNvPr id="194" name="Google Shape;194;p23"/>
          <p:cNvSpPr/>
          <p:nvPr/>
        </p:nvSpPr>
        <p:spPr>
          <a:xfrm>
            <a:off x="5589390"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10</a:t>
            </a:r>
            <a:endParaRPr sz="2400" b="1"/>
          </a:p>
        </p:txBody>
      </p:sp>
      <p:sp>
        <p:nvSpPr>
          <p:cNvPr id="195" name="Google Shape;195;p23"/>
          <p:cNvSpPr txBox="1"/>
          <p:nvPr/>
        </p:nvSpPr>
        <p:spPr>
          <a:xfrm>
            <a:off x="1843200" y="1605550"/>
            <a:ext cx="5457600" cy="5727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US" sz="1800">
                <a:solidFill>
                  <a:schemeClr val="accent1"/>
                </a:solidFill>
              </a:rPr>
              <a:t>   0         1        2         </a:t>
            </a:r>
            <a:r>
              <a:rPr lang="en-US" sz="1800" b="1" u="sng">
                <a:solidFill>
                  <a:schemeClr val="accent1"/>
                </a:solidFill>
              </a:rPr>
              <a:t>3</a:t>
            </a:r>
            <a:r>
              <a:rPr lang="en-US" sz="1800">
                <a:solidFill>
                  <a:schemeClr val="accent1"/>
                </a:solidFill>
              </a:rPr>
              <a:t>            4          	5           6</a:t>
            </a:r>
            <a:endParaRPr sz="1800">
              <a:solidFill>
                <a:schemeClr val="accent1"/>
              </a:solidFill>
            </a:endParaRPr>
          </a:p>
        </p:txBody>
      </p:sp>
      <p:sp>
        <p:nvSpPr>
          <p:cNvPr id="196" name="Google Shape;196;p23"/>
          <p:cNvSpPr/>
          <p:nvPr/>
        </p:nvSpPr>
        <p:spPr>
          <a:xfrm>
            <a:off x="3895494" y="3299326"/>
            <a:ext cx="678300" cy="775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197" name="Google Shape;197;p23"/>
          <p:cNvSpPr txBox="1"/>
          <p:nvPr/>
        </p:nvSpPr>
        <p:spPr>
          <a:xfrm>
            <a:off x="3895500" y="4074825"/>
            <a:ext cx="678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accent1"/>
                </a:solidFill>
              </a:rPr>
              <a:t>key</a:t>
            </a:r>
            <a:endParaRPr sz="1800">
              <a:solidFill>
                <a:schemeClr val="accent1"/>
              </a:solidFill>
            </a:endParaRPr>
          </a:p>
        </p:txBody>
      </p:sp>
      <p:sp>
        <p:nvSpPr>
          <p:cNvPr id="198" name="Google Shape;198;p23"/>
          <p:cNvSpPr txBox="1"/>
          <p:nvPr/>
        </p:nvSpPr>
        <p:spPr>
          <a:xfrm>
            <a:off x="863100" y="3299325"/>
            <a:ext cx="3032400" cy="7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t>¿ 5 &lt; 8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Insertion sort</a:t>
            </a:r>
            <a:endParaRPr/>
          </a:p>
        </p:txBody>
      </p:sp>
      <p:sp>
        <p:nvSpPr>
          <p:cNvPr id="204" name="Google Shape;204;p24"/>
          <p:cNvSpPr/>
          <p:nvPr/>
        </p:nvSpPr>
        <p:spPr>
          <a:xfrm>
            <a:off x="1843188"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2</a:t>
            </a:r>
            <a:endParaRPr sz="2400" b="1"/>
          </a:p>
        </p:txBody>
      </p:sp>
      <p:sp>
        <p:nvSpPr>
          <p:cNvPr id="205" name="Google Shape;205;p24"/>
          <p:cNvSpPr/>
          <p:nvPr/>
        </p:nvSpPr>
        <p:spPr>
          <a:xfrm>
            <a:off x="2521456"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3</a:t>
            </a:r>
            <a:endParaRPr sz="2400" b="1"/>
          </a:p>
        </p:txBody>
      </p:sp>
      <p:sp>
        <p:nvSpPr>
          <p:cNvPr id="206" name="Google Shape;206;p24"/>
          <p:cNvSpPr/>
          <p:nvPr/>
        </p:nvSpPr>
        <p:spPr>
          <a:xfrm>
            <a:off x="3199725"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7</a:t>
            </a:r>
            <a:endParaRPr sz="2400" b="1"/>
          </a:p>
        </p:txBody>
      </p:sp>
      <p:sp>
        <p:nvSpPr>
          <p:cNvPr id="207" name="Google Shape;207;p24"/>
          <p:cNvSpPr/>
          <p:nvPr/>
        </p:nvSpPr>
        <p:spPr>
          <a:xfrm>
            <a:off x="6622519"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13</a:t>
            </a:r>
            <a:endParaRPr sz="2400" b="1"/>
          </a:p>
        </p:txBody>
      </p:sp>
      <p:sp>
        <p:nvSpPr>
          <p:cNvPr id="208" name="Google Shape;208;p24"/>
          <p:cNvSpPr/>
          <p:nvPr/>
        </p:nvSpPr>
        <p:spPr>
          <a:xfrm>
            <a:off x="3877993"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8</a:t>
            </a:r>
            <a:endParaRPr sz="2400" b="1"/>
          </a:p>
        </p:txBody>
      </p:sp>
      <p:sp>
        <p:nvSpPr>
          <p:cNvPr id="209" name="Google Shape;209;p24"/>
          <p:cNvSpPr/>
          <p:nvPr/>
        </p:nvSpPr>
        <p:spPr>
          <a:xfrm>
            <a:off x="4556262"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u="sng"/>
              <a:t>8</a:t>
            </a:r>
            <a:endParaRPr sz="2400" b="1" u="sng"/>
          </a:p>
        </p:txBody>
      </p:sp>
      <p:sp>
        <p:nvSpPr>
          <p:cNvPr id="210" name="Google Shape;210;p24"/>
          <p:cNvSpPr/>
          <p:nvPr/>
        </p:nvSpPr>
        <p:spPr>
          <a:xfrm>
            <a:off x="5589390"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10</a:t>
            </a:r>
            <a:endParaRPr sz="2400" b="1"/>
          </a:p>
        </p:txBody>
      </p:sp>
      <p:sp>
        <p:nvSpPr>
          <p:cNvPr id="211" name="Google Shape;211;p24"/>
          <p:cNvSpPr txBox="1"/>
          <p:nvPr/>
        </p:nvSpPr>
        <p:spPr>
          <a:xfrm>
            <a:off x="1843200" y="1605550"/>
            <a:ext cx="5457600" cy="5727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US" sz="1800">
                <a:solidFill>
                  <a:schemeClr val="accent1"/>
                </a:solidFill>
              </a:rPr>
              <a:t>   0         1        2         3            4          	5           6</a:t>
            </a:r>
            <a:endParaRPr sz="1800">
              <a:solidFill>
                <a:schemeClr val="accent1"/>
              </a:solidFill>
            </a:endParaRPr>
          </a:p>
        </p:txBody>
      </p:sp>
      <p:sp>
        <p:nvSpPr>
          <p:cNvPr id="212" name="Google Shape;212;p24"/>
          <p:cNvSpPr/>
          <p:nvPr/>
        </p:nvSpPr>
        <p:spPr>
          <a:xfrm>
            <a:off x="3877994" y="3271001"/>
            <a:ext cx="678300" cy="775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213" name="Google Shape;213;p24"/>
          <p:cNvSpPr txBox="1"/>
          <p:nvPr/>
        </p:nvSpPr>
        <p:spPr>
          <a:xfrm>
            <a:off x="3878000" y="4046500"/>
            <a:ext cx="678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accent1"/>
                </a:solidFill>
              </a:rPr>
              <a:t>key</a:t>
            </a:r>
            <a:endParaRPr sz="18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Insertion sort</a:t>
            </a:r>
            <a:endParaRPr/>
          </a:p>
        </p:txBody>
      </p:sp>
      <p:sp>
        <p:nvSpPr>
          <p:cNvPr id="219" name="Google Shape;219;p25"/>
          <p:cNvSpPr/>
          <p:nvPr/>
        </p:nvSpPr>
        <p:spPr>
          <a:xfrm>
            <a:off x="1843188"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2</a:t>
            </a:r>
            <a:endParaRPr sz="2400" b="1"/>
          </a:p>
        </p:txBody>
      </p:sp>
      <p:sp>
        <p:nvSpPr>
          <p:cNvPr id="220" name="Google Shape;220;p25"/>
          <p:cNvSpPr/>
          <p:nvPr/>
        </p:nvSpPr>
        <p:spPr>
          <a:xfrm>
            <a:off x="2521456"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3</a:t>
            </a:r>
            <a:endParaRPr sz="2400" b="1"/>
          </a:p>
        </p:txBody>
      </p:sp>
      <p:sp>
        <p:nvSpPr>
          <p:cNvPr id="221" name="Google Shape;221;p25"/>
          <p:cNvSpPr/>
          <p:nvPr/>
        </p:nvSpPr>
        <p:spPr>
          <a:xfrm>
            <a:off x="3199725"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7</a:t>
            </a:r>
            <a:endParaRPr sz="2400" b="1"/>
          </a:p>
        </p:txBody>
      </p:sp>
      <p:sp>
        <p:nvSpPr>
          <p:cNvPr id="222" name="Google Shape;222;p25"/>
          <p:cNvSpPr/>
          <p:nvPr/>
        </p:nvSpPr>
        <p:spPr>
          <a:xfrm>
            <a:off x="6622519"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13</a:t>
            </a:r>
            <a:endParaRPr sz="2400" b="1"/>
          </a:p>
        </p:txBody>
      </p:sp>
      <p:sp>
        <p:nvSpPr>
          <p:cNvPr id="223" name="Google Shape;223;p25"/>
          <p:cNvSpPr/>
          <p:nvPr/>
        </p:nvSpPr>
        <p:spPr>
          <a:xfrm>
            <a:off x="3877993"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8</a:t>
            </a:r>
            <a:endParaRPr sz="2400" b="1"/>
          </a:p>
        </p:txBody>
      </p:sp>
      <p:sp>
        <p:nvSpPr>
          <p:cNvPr id="224" name="Google Shape;224;p25"/>
          <p:cNvSpPr/>
          <p:nvPr/>
        </p:nvSpPr>
        <p:spPr>
          <a:xfrm>
            <a:off x="4556262"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8</a:t>
            </a:r>
            <a:endParaRPr sz="2400" b="1"/>
          </a:p>
        </p:txBody>
      </p:sp>
      <p:sp>
        <p:nvSpPr>
          <p:cNvPr id="225" name="Google Shape;225;p25"/>
          <p:cNvSpPr/>
          <p:nvPr/>
        </p:nvSpPr>
        <p:spPr>
          <a:xfrm>
            <a:off x="5589390"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10</a:t>
            </a:r>
            <a:endParaRPr sz="2400" b="1"/>
          </a:p>
        </p:txBody>
      </p:sp>
      <p:sp>
        <p:nvSpPr>
          <p:cNvPr id="226" name="Google Shape;226;p25"/>
          <p:cNvSpPr txBox="1"/>
          <p:nvPr/>
        </p:nvSpPr>
        <p:spPr>
          <a:xfrm>
            <a:off x="1843200" y="1605550"/>
            <a:ext cx="5457600" cy="5727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US" sz="1800">
                <a:solidFill>
                  <a:schemeClr val="accent1"/>
                </a:solidFill>
              </a:rPr>
              <a:t>   0         1        </a:t>
            </a:r>
            <a:r>
              <a:rPr lang="en-US" sz="1800" b="1" u="sng">
                <a:solidFill>
                  <a:schemeClr val="accent1"/>
                </a:solidFill>
              </a:rPr>
              <a:t>2</a:t>
            </a:r>
            <a:r>
              <a:rPr lang="en-US" sz="1800">
                <a:solidFill>
                  <a:schemeClr val="accent1"/>
                </a:solidFill>
              </a:rPr>
              <a:t>         3            4          	5           6</a:t>
            </a:r>
            <a:endParaRPr sz="1800">
              <a:solidFill>
                <a:schemeClr val="accent1"/>
              </a:solidFill>
            </a:endParaRPr>
          </a:p>
        </p:txBody>
      </p:sp>
      <p:sp>
        <p:nvSpPr>
          <p:cNvPr id="227" name="Google Shape;227;p25"/>
          <p:cNvSpPr/>
          <p:nvPr/>
        </p:nvSpPr>
        <p:spPr>
          <a:xfrm>
            <a:off x="3192194" y="3271001"/>
            <a:ext cx="678300" cy="775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228" name="Google Shape;228;p25"/>
          <p:cNvSpPr txBox="1"/>
          <p:nvPr/>
        </p:nvSpPr>
        <p:spPr>
          <a:xfrm>
            <a:off x="3192200" y="4046500"/>
            <a:ext cx="678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accent1"/>
                </a:solidFill>
              </a:rPr>
              <a:t>key</a:t>
            </a:r>
            <a:endParaRPr sz="1800">
              <a:solidFill>
                <a:schemeClr val="accent1"/>
              </a:solidFill>
            </a:endParaRPr>
          </a:p>
        </p:txBody>
      </p:sp>
      <p:sp>
        <p:nvSpPr>
          <p:cNvPr id="229" name="Google Shape;229;p25"/>
          <p:cNvSpPr txBox="1"/>
          <p:nvPr/>
        </p:nvSpPr>
        <p:spPr>
          <a:xfrm>
            <a:off x="159825" y="3271000"/>
            <a:ext cx="3032400" cy="7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t>¿ 5 &lt; 7 ?</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Insertion sort</a:t>
            </a:r>
            <a:endParaRPr/>
          </a:p>
        </p:txBody>
      </p:sp>
      <p:sp>
        <p:nvSpPr>
          <p:cNvPr id="235" name="Google Shape;235;p26"/>
          <p:cNvSpPr/>
          <p:nvPr/>
        </p:nvSpPr>
        <p:spPr>
          <a:xfrm>
            <a:off x="1843188"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2</a:t>
            </a:r>
            <a:endParaRPr sz="2400" b="1"/>
          </a:p>
        </p:txBody>
      </p:sp>
      <p:sp>
        <p:nvSpPr>
          <p:cNvPr id="236" name="Google Shape;236;p26"/>
          <p:cNvSpPr/>
          <p:nvPr/>
        </p:nvSpPr>
        <p:spPr>
          <a:xfrm>
            <a:off x="2521456"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3</a:t>
            </a:r>
            <a:endParaRPr sz="2400" b="1"/>
          </a:p>
        </p:txBody>
      </p:sp>
      <p:sp>
        <p:nvSpPr>
          <p:cNvPr id="237" name="Google Shape;237;p26"/>
          <p:cNvSpPr/>
          <p:nvPr/>
        </p:nvSpPr>
        <p:spPr>
          <a:xfrm>
            <a:off x="3199725"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7</a:t>
            </a:r>
            <a:endParaRPr sz="2400" b="1"/>
          </a:p>
        </p:txBody>
      </p:sp>
      <p:sp>
        <p:nvSpPr>
          <p:cNvPr id="238" name="Google Shape;238;p26"/>
          <p:cNvSpPr/>
          <p:nvPr/>
        </p:nvSpPr>
        <p:spPr>
          <a:xfrm>
            <a:off x="6622519"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13</a:t>
            </a:r>
            <a:endParaRPr sz="2400" b="1"/>
          </a:p>
        </p:txBody>
      </p:sp>
      <p:sp>
        <p:nvSpPr>
          <p:cNvPr id="239" name="Google Shape;239;p26"/>
          <p:cNvSpPr/>
          <p:nvPr/>
        </p:nvSpPr>
        <p:spPr>
          <a:xfrm>
            <a:off x="3877993"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u="sng"/>
              <a:t>7</a:t>
            </a:r>
            <a:endParaRPr sz="2400" b="1" u="sng"/>
          </a:p>
        </p:txBody>
      </p:sp>
      <p:sp>
        <p:nvSpPr>
          <p:cNvPr id="240" name="Google Shape;240;p26"/>
          <p:cNvSpPr/>
          <p:nvPr/>
        </p:nvSpPr>
        <p:spPr>
          <a:xfrm>
            <a:off x="4556262"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8</a:t>
            </a:r>
            <a:endParaRPr sz="2400" b="1"/>
          </a:p>
        </p:txBody>
      </p:sp>
      <p:sp>
        <p:nvSpPr>
          <p:cNvPr id="241" name="Google Shape;241;p26"/>
          <p:cNvSpPr/>
          <p:nvPr/>
        </p:nvSpPr>
        <p:spPr>
          <a:xfrm>
            <a:off x="5589390"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10</a:t>
            </a:r>
            <a:endParaRPr sz="2400" b="1"/>
          </a:p>
        </p:txBody>
      </p:sp>
      <p:sp>
        <p:nvSpPr>
          <p:cNvPr id="242" name="Google Shape;242;p26"/>
          <p:cNvSpPr txBox="1"/>
          <p:nvPr/>
        </p:nvSpPr>
        <p:spPr>
          <a:xfrm>
            <a:off x="1843200" y="1605550"/>
            <a:ext cx="5457600" cy="5727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US" sz="1800">
                <a:solidFill>
                  <a:schemeClr val="accent1"/>
                </a:solidFill>
              </a:rPr>
              <a:t>   0         1        2         3            4          	5           6</a:t>
            </a:r>
            <a:endParaRPr sz="1800">
              <a:solidFill>
                <a:schemeClr val="accent1"/>
              </a:solidFill>
            </a:endParaRPr>
          </a:p>
        </p:txBody>
      </p:sp>
      <p:sp>
        <p:nvSpPr>
          <p:cNvPr id="243" name="Google Shape;243;p26"/>
          <p:cNvSpPr/>
          <p:nvPr/>
        </p:nvSpPr>
        <p:spPr>
          <a:xfrm>
            <a:off x="3199719" y="3214326"/>
            <a:ext cx="678300" cy="775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244" name="Google Shape;244;p26"/>
          <p:cNvSpPr txBox="1"/>
          <p:nvPr/>
        </p:nvSpPr>
        <p:spPr>
          <a:xfrm>
            <a:off x="3199725" y="3989825"/>
            <a:ext cx="678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accent1"/>
                </a:solidFill>
              </a:rPr>
              <a:t>key</a:t>
            </a:r>
            <a:endParaRPr sz="180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Insertion sort</a:t>
            </a:r>
            <a:endParaRPr/>
          </a:p>
        </p:txBody>
      </p:sp>
      <p:sp>
        <p:nvSpPr>
          <p:cNvPr id="250" name="Google Shape;250;p27"/>
          <p:cNvSpPr/>
          <p:nvPr/>
        </p:nvSpPr>
        <p:spPr>
          <a:xfrm>
            <a:off x="1843188"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2</a:t>
            </a:r>
            <a:endParaRPr sz="2400" b="1"/>
          </a:p>
        </p:txBody>
      </p:sp>
      <p:sp>
        <p:nvSpPr>
          <p:cNvPr id="251" name="Google Shape;251;p27"/>
          <p:cNvSpPr/>
          <p:nvPr/>
        </p:nvSpPr>
        <p:spPr>
          <a:xfrm>
            <a:off x="2521456"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3</a:t>
            </a:r>
            <a:endParaRPr sz="2400" b="1"/>
          </a:p>
        </p:txBody>
      </p:sp>
      <p:sp>
        <p:nvSpPr>
          <p:cNvPr id="252" name="Google Shape;252;p27"/>
          <p:cNvSpPr/>
          <p:nvPr/>
        </p:nvSpPr>
        <p:spPr>
          <a:xfrm>
            <a:off x="3199725"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7</a:t>
            </a:r>
            <a:endParaRPr sz="2400" b="1"/>
          </a:p>
        </p:txBody>
      </p:sp>
      <p:sp>
        <p:nvSpPr>
          <p:cNvPr id="253" name="Google Shape;253;p27"/>
          <p:cNvSpPr/>
          <p:nvPr/>
        </p:nvSpPr>
        <p:spPr>
          <a:xfrm>
            <a:off x="6622519"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13</a:t>
            </a:r>
            <a:endParaRPr sz="2400" b="1"/>
          </a:p>
        </p:txBody>
      </p:sp>
      <p:sp>
        <p:nvSpPr>
          <p:cNvPr id="254" name="Google Shape;254;p27"/>
          <p:cNvSpPr/>
          <p:nvPr/>
        </p:nvSpPr>
        <p:spPr>
          <a:xfrm>
            <a:off x="3877993"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7</a:t>
            </a:r>
            <a:endParaRPr sz="2400" b="1"/>
          </a:p>
        </p:txBody>
      </p:sp>
      <p:sp>
        <p:nvSpPr>
          <p:cNvPr id="255" name="Google Shape;255;p27"/>
          <p:cNvSpPr/>
          <p:nvPr/>
        </p:nvSpPr>
        <p:spPr>
          <a:xfrm>
            <a:off x="4556262"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8</a:t>
            </a:r>
            <a:endParaRPr sz="2400" b="1"/>
          </a:p>
        </p:txBody>
      </p:sp>
      <p:sp>
        <p:nvSpPr>
          <p:cNvPr id="256" name="Google Shape;256;p27"/>
          <p:cNvSpPr/>
          <p:nvPr/>
        </p:nvSpPr>
        <p:spPr>
          <a:xfrm>
            <a:off x="5589390"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10</a:t>
            </a:r>
            <a:endParaRPr sz="2400" b="1"/>
          </a:p>
        </p:txBody>
      </p:sp>
      <p:sp>
        <p:nvSpPr>
          <p:cNvPr id="257" name="Google Shape;257;p27"/>
          <p:cNvSpPr txBox="1"/>
          <p:nvPr/>
        </p:nvSpPr>
        <p:spPr>
          <a:xfrm>
            <a:off x="1843200" y="1605550"/>
            <a:ext cx="5457600" cy="5727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US" sz="1800">
                <a:solidFill>
                  <a:schemeClr val="accent1"/>
                </a:solidFill>
              </a:rPr>
              <a:t>   0         </a:t>
            </a:r>
            <a:r>
              <a:rPr lang="en-US" sz="1800" b="1" u="sng">
                <a:solidFill>
                  <a:schemeClr val="accent1"/>
                </a:solidFill>
              </a:rPr>
              <a:t>1</a:t>
            </a:r>
            <a:r>
              <a:rPr lang="en-US" sz="1800">
                <a:solidFill>
                  <a:schemeClr val="accent1"/>
                </a:solidFill>
              </a:rPr>
              <a:t>        2         3            4          	5           6</a:t>
            </a:r>
            <a:endParaRPr sz="1800">
              <a:solidFill>
                <a:schemeClr val="accent1"/>
              </a:solidFill>
            </a:endParaRPr>
          </a:p>
        </p:txBody>
      </p:sp>
      <p:sp>
        <p:nvSpPr>
          <p:cNvPr id="258" name="Google Shape;258;p27"/>
          <p:cNvSpPr/>
          <p:nvPr/>
        </p:nvSpPr>
        <p:spPr>
          <a:xfrm>
            <a:off x="2513919" y="3214326"/>
            <a:ext cx="678300" cy="775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259" name="Google Shape;259;p27"/>
          <p:cNvSpPr txBox="1"/>
          <p:nvPr/>
        </p:nvSpPr>
        <p:spPr>
          <a:xfrm>
            <a:off x="2513925" y="3989825"/>
            <a:ext cx="678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accent1"/>
                </a:solidFill>
              </a:rPr>
              <a:t>key</a:t>
            </a:r>
            <a:endParaRPr sz="1800">
              <a:solidFill>
                <a:schemeClr val="accent1"/>
              </a:solidFill>
            </a:endParaRPr>
          </a:p>
        </p:txBody>
      </p:sp>
      <p:sp>
        <p:nvSpPr>
          <p:cNvPr id="260" name="Google Shape;260;p27"/>
          <p:cNvSpPr txBox="1"/>
          <p:nvPr/>
        </p:nvSpPr>
        <p:spPr>
          <a:xfrm>
            <a:off x="-518475" y="3214325"/>
            <a:ext cx="3032400" cy="7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t>¿ 5 &lt; 3 ?</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Insertion sort</a:t>
            </a:r>
            <a:endParaRPr/>
          </a:p>
        </p:txBody>
      </p:sp>
      <p:sp>
        <p:nvSpPr>
          <p:cNvPr id="266" name="Google Shape;266;p28"/>
          <p:cNvSpPr/>
          <p:nvPr/>
        </p:nvSpPr>
        <p:spPr>
          <a:xfrm>
            <a:off x="1843188"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2</a:t>
            </a:r>
            <a:endParaRPr sz="2400" b="1"/>
          </a:p>
        </p:txBody>
      </p:sp>
      <p:sp>
        <p:nvSpPr>
          <p:cNvPr id="267" name="Google Shape;267;p28"/>
          <p:cNvSpPr/>
          <p:nvPr/>
        </p:nvSpPr>
        <p:spPr>
          <a:xfrm>
            <a:off x="2521456"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3</a:t>
            </a:r>
            <a:endParaRPr sz="2400" b="1"/>
          </a:p>
        </p:txBody>
      </p:sp>
      <p:sp>
        <p:nvSpPr>
          <p:cNvPr id="268" name="Google Shape;268;p28"/>
          <p:cNvSpPr/>
          <p:nvPr/>
        </p:nvSpPr>
        <p:spPr>
          <a:xfrm>
            <a:off x="3199725"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u="sng"/>
              <a:t>5</a:t>
            </a:r>
            <a:endParaRPr sz="2400" b="1" u="sng"/>
          </a:p>
        </p:txBody>
      </p:sp>
      <p:sp>
        <p:nvSpPr>
          <p:cNvPr id="269" name="Google Shape;269;p28"/>
          <p:cNvSpPr/>
          <p:nvPr/>
        </p:nvSpPr>
        <p:spPr>
          <a:xfrm>
            <a:off x="6622519"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13</a:t>
            </a:r>
            <a:endParaRPr sz="2400" b="1"/>
          </a:p>
        </p:txBody>
      </p:sp>
      <p:sp>
        <p:nvSpPr>
          <p:cNvPr id="270" name="Google Shape;270;p28"/>
          <p:cNvSpPr/>
          <p:nvPr/>
        </p:nvSpPr>
        <p:spPr>
          <a:xfrm>
            <a:off x="3877993"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7</a:t>
            </a:r>
            <a:endParaRPr sz="2400" b="1"/>
          </a:p>
        </p:txBody>
      </p:sp>
      <p:sp>
        <p:nvSpPr>
          <p:cNvPr id="271" name="Google Shape;271;p28"/>
          <p:cNvSpPr/>
          <p:nvPr/>
        </p:nvSpPr>
        <p:spPr>
          <a:xfrm>
            <a:off x="4556262"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8</a:t>
            </a:r>
            <a:endParaRPr sz="2400" b="1"/>
          </a:p>
        </p:txBody>
      </p:sp>
      <p:sp>
        <p:nvSpPr>
          <p:cNvPr id="272" name="Google Shape;272;p28"/>
          <p:cNvSpPr/>
          <p:nvPr/>
        </p:nvSpPr>
        <p:spPr>
          <a:xfrm>
            <a:off x="5589390"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10</a:t>
            </a:r>
            <a:endParaRPr sz="2400" b="1"/>
          </a:p>
        </p:txBody>
      </p:sp>
      <p:sp>
        <p:nvSpPr>
          <p:cNvPr id="273" name="Google Shape;273;p28"/>
          <p:cNvSpPr txBox="1"/>
          <p:nvPr/>
        </p:nvSpPr>
        <p:spPr>
          <a:xfrm>
            <a:off x="1843200" y="1605550"/>
            <a:ext cx="5457600" cy="5727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US" sz="1800">
                <a:solidFill>
                  <a:schemeClr val="accent1"/>
                </a:solidFill>
              </a:rPr>
              <a:t>   0         1        2         3            4          	5           6</a:t>
            </a:r>
            <a:endParaRPr sz="1800">
              <a:solidFill>
                <a:schemeClr val="accent1"/>
              </a:solidFill>
            </a:endParaRPr>
          </a:p>
        </p:txBody>
      </p:sp>
      <p:sp>
        <p:nvSpPr>
          <p:cNvPr id="274" name="Google Shape;274;p28"/>
          <p:cNvSpPr/>
          <p:nvPr/>
        </p:nvSpPr>
        <p:spPr>
          <a:xfrm>
            <a:off x="2513919" y="3214326"/>
            <a:ext cx="678300" cy="775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275" name="Google Shape;275;p28"/>
          <p:cNvSpPr txBox="1"/>
          <p:nvPr/>
        </p:nvSpPr>
        <p:spPr>
          <a:xfrm>
            <a:off x="2513925" y="3989825"/>
            <a:ext cx="678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accent1"/>
                </a:solidFill>
              </a:rPr>
              <a:t>key</a:t>
            </a:r>
            <a:endParaRPr sz="180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9"/>
          <p:cNvSpPr txBox="1">
            <a:spLocks noGrp="1"/>
          </p:cNvSpPr>
          <p:nvPr>
            <p:ph type="title"/>
          </p:nvPr>
        </p:nvSpPr>
        <p:spPr>
          <a:xfrm>
            <a:off x="311700" y="445025"/>
            <a:ext cx="51408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Resumen (</a:t>
            </a:r>
            <a:r>
              <a:rPr lang="en-US" i="1"/>
              <a:t>Insertion sort</a:t>
            </a:r>
            <a:r>
              <a:rPr lang="en-US"/>
              <a:t>):</a:t>
            </a:r>
            <a:endParaRPr/>
          </a:p>
        </p:txBody>
      </p:sp>
      <p:sp>
        <p:nvSpPr>
          <p:cNvPr id="281" name="Google Shape;281;p29"/>
          <p:cNvSpPr txBox="1">
            <a:spLocks noGrp="1"/>
          </p:cNvSpPr>
          <p:nvPr>
            <p:ph type="body" idx="1"/>
          </p:nvPr>
        </p:nvSpPr>
        <p:spPr>
          <a:xfrm>
            <a:off x="387900" y="1076275"/>
            <a:ext cx="3498600" cy="10047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400">
                <a:solidFill>
                  <a:schemeClr val="accent2"/>
                </a:solidFill>
              </a:rPr>
              <a:t>El paso principal en el ordenamiento por inserción es </a:t>
            </a:r>
            <a:r>
              <a:rPr lang="en-US" sz="1400" b="1">
                <a:solidFill>
                  <a:schemeClr val="accent2"/>
                </a:solidFill>
              </a:rPr>
              <a:t>hacer espacio en un arreglo</a:t>
            </a:r>
            <a:r>
              <a:rPr lang="en-US" sz="1400">
                <a:solidFill>
                  <a:schemeClr val="accent2"/>
                </a:solidFill>
              </a:rPr>
              <a:t> para colocar el valor actual, que está almacenado en la variable </a:t>
            </a:r>
            <a:r>
              <a:rPr lang="en-US" sz="1400" b="1" i="1">
                <a:solidFill>
                  <a:schemeClr val="accent2"/>
                </a:solidFill>
              </a:rPr>
              <a:t>key</a:t>
            </a:r>
            <a:r>
              <a:rPr lang="en-US" sz="1400">
                <a:solidFill>
                  <a:schemeClr val="accent2"/>
                </a:solidFill>
              </a:rPr>
              <a:t>.</a:t>
            </a:r>
            <a:endParaRPr sz="1400">
              <a:solidFill>
                <a:schemeClr val="accent2"/>
              </a:solidFill>
            </a:endParaRPr>
          </a:p>
        </p:txBody>
      </p:sp>
      <p:pic>
        <p:nvPicPr>
          <p:cNvPr id="282" name="Google Shape;282;p29"/>
          <p:cNvPicPr preferRelativeResize="0"/>
          <p:nvPr/>
        </p:nvPicPr>
        <p:blipFill>
          <a:blip r:embed="rId3">
            <a:alphaModFix/>
          </a:blip>
          <a:stretch>
            <a:fillRect/>
          </a:stretch>
        </p:blipFill>
        <p:spPr>
          <a:xfrm>
            <a:off x="847925" y="2186399"/>
            <a:ext cx="2578550" cy="2762251"/>
          </a:xfrm>
          <a:prstGeom prst="rect">
            <a:avLst/>
          </a:prstGeom>
          <a:noFill/>
          <a:ln>
            <a:noFill/>
          </a:ln>
        </p:spPr>
      </p:pic>
      <p:sp>
        <p:nvSpPr>
          <p:cNvPr id="283" name="Google Shape;283;p29"/>
          <p:cNvSpPr txBox="1">
            <a:spLocks noGrp="1"/>
          </p:cNvSpPr>
          <p:nvPr>
            <p:ph type="body" idx="1"/>
          </p:nvPr>
        </p:nvSpPr>
        <p:spPr>
          <a:xfrm>
            <a:off x="4131775" y="1076275"/>
            <a:ext cx="4599000" cy="12060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400">
                <a:solidFill>
                  <a:schemeClr val="accent2"/>
                </a:solidFill>
              </a:rPr>
              <a:t>Tiempos de ejecución del ordenamiento por inserción:</a:t>
            </a:r>
            <a:endParaRPr sz="1400">
              <a:solidFill>
                <a:schemeClr val="accent2"/>
              </a:solidFill>
            </a:endParaRPr>
          </a:p>
          <a:p>
            <a:pPr marL="457200" lvl="0" indent="-317500" algn="just" rtl="0">
              <a:lnSpc>
                <a:spcPct val="100000"/>
              </a:lnSpc>
              <a:spcBef>
                <a:spcPts val="0"/>
              </a:spcBef>
              <a:spcAft>
                <a:spcPts val="0"/>
              </a:spcAft>
              <a:buClr>
                <a:schemeClr val="accent2"/>
              </a:buClr>
              <a:buSzPts val="1400"/>
              <a:buChar char="-"/>
            </a:pPr>
            <a:r>
              <a:rPr lang="en-US" sz="1400">
                <a:solidFill>
                  <a:schemeClr val="accent2"/>
                </a:solidFill>
              </a:rPr>
              <a:t>El peor caso: Θ(</a:t>
            </a:r>
            <a:r>
              <a:rPr lang="en-US" sz="1400" i="1">
                <a:solidFill>
                  <a:schemeClr val="accent2"/>
                </a:solidFill>
              </a:rPr>
              <a:t>n</a:t>
            </a:r>
            <a:r>
              <a:rPr lang="en-US" sz="1400" baseline="30000">
                <a:solidFill>
                  <a:schemeClr val="accent2"/>
                </a:solidFill>
              </a:rPr>
              <a:t>2</a:t>
            </a:r>
            <a:r>
              <a:rPr lang="en-US" sz="1400">
                <a:solidFill>
                  <a:schemeClr val="accent2"/>
                </a:solidFill>
              </a:rPr>
              <a:t>).</a:t>
            </a:r>
            <a:endParaRPr sz="1400">
              <a:solidFill>
                <a:schemeClr val="accent2"/>
              </a:solidFill>
            </a:endParaRPr>
          </a:p>
          <a:p>
            <a:pPr marL="457200" lvl="0" indent="-317500" algn="just" rtl="0">
              <a:lnSpc>
                <a:spcPct val="100000"/>
              </a:lnSpc>
              <a:spcBef>
                <a:spcPts val="0"/>
              </a:spcBef>
              <a:spcAft>
                <a:spcPts val="0"/>
              </a:spcAft>
              <a:buClr>
                <a:schemeClr val="accent2"/>
              </a:buClr>
              <a:buSzPts val="1400"/>
              <a:buChar char="-"/>
            </a:pPr>
            <a:r>
              <a:rPr lang="en-US" sz="1400">
                <a:solidFill>
                  <a:schemeClr val="accent2"/>
                </a:solidFill>
              </a:rPr>
              <a:t>El mejor caso: Θ(</a:t>
            </a:r>
            <a:r>
              <a:rPr lang="en-US" sz="1400" i="1">
                <a:solidFill>
                  <a:schemeClr val="accent2"/>
                </a:solidFill>
              </a:rPr>
              <a:t>n</a:t>
            </a:r>
            <a:r>
              <a:rPr lang="en-US" sz="1400">
                <a:solidFill>
                  <a:schemeClr val="accent2"/>
                </a:solidFill>
              </a:rPr>
              <a:t>).</a:t>
            </a:r>
            <a:endParaRPr sz="1400">
              <a:solidFill>
                <a:schemeClr val="accent2"/>
              </a:solidFill>
            </a:endParaRPr>
          </a:p>
          <a:p>
            <a:pPr marL="457200" lvl="0" indent="-317500" algn="just" rtl="0">
              <a:lnSpc>
                <a:spcPct val="100000"/>
              </a:lnSpc>
              <a:spcBef>
                <a:spcPts val="0"/>
              </a:spcBef>
              <a:spcAft>
                <a:spcPts val="0"/>
              </a:spcAft>
              <a:buClr>
                <a:schemeClr val="accent2"/>
              </a:buClr>
              <a:buSzPts val="1400"/>
              <a:buChar char="-"/>
            </a:pPr>
            <a:r>
              <a:rPr lang="en-US" sz="1400" b="1">
                <a:solidFill>
                  <a:schemeClr val="accent2"/>
                </a:solidFill>
              </a:rPr>
              <a:t>El caso promedio para un arreglo aleatorio: Θ(</a:t>
            </a:r>
            <a:r>
              <a:rPr lang="en-US" sz="1400" b="1" i="1">
                <a:solidFill>
                  <a:schemeClr val="accent2"/>
                </a:solidFill>
              </a:rPr>
              <a:t>n</a:t>
            </a:r>
            <a:r>
              <a:rPr lang="en-US" sz="1400" b="1" baseline="30000">
                <a:solidFill>
                  <a:schemeClr val="accent2"/>
                </a:solidFill>
              </a:rPr>
              <a:t>2</a:t>
            </a:r>
            <a:r>
              <a:rPr lang="en-US" sz="1400" b="1">
                <a:solidFill>
                  <a:schemeClr val="accent2"/>
                </a:solidFill>
              </a:rPr>
              <a:t>).</a:t>
            </a:r>
            <a:endParaRPr sz="1400" b="1">
              <a:solidFill>
                <a:schemeClr val="accent2"/>
              </a:solidFill>
            </a:endParaRPr>
          </a:p>
          <a:p>
            <a:pPr marL="457200" lvl="0" indent="-317500" algn="just" rtl="0">
              <a:lnSpc>
                <a:spcPct val="100000"/>
              </a:lnSpc>
              <a:spcBef>
                <a:spcPts val="0"/>
              </a:spcBef>
              <a:spcAft>
                <a:spcPts val="0"/>
              </a:spcAft>
              <a:buClr>
                <a:schemeClr val="accent2"/>
              </a:buClr>
              <a:buSzPts val="1400"/>
              <a:buChar char="-"/>
            </a:pPr>
            <a:r>
              <a:rPr lang="en-US" sz="1400">
                <a:solidFill>
                  <a:schemeClr val="accent2"/>
                </a:solidFill>
              </a:rPr>
              <a:t>El caso "casi ordenado": Θ(</a:t>
            </a:r>
            <a:r>
              <a:rPr lang="en-US" sz="1400" i="1">
                <a:solidFill>
                  <a:schemeClr val="accent2"/>
                </a:solidFill>
              </a:rPr>
              <a:t>n</a:t>
            </a:r>
            <a:r>
              <a:rPr lang="en-US" sz="1400">
                <a:solidFill>
                  <a:schemeClr val="accent2"/>
                </a:solidFill>
              </a:rPr>
              <a:t>).</a:t>
            </a:r>
            <a:endParaRPr sz="1400">
              <a:solidFill>
                <a:schemeClr val="accent2"/>
              </a:solidFill>
            </a:endParaRPr>
          </a:p>
        </p:txBody>
      </p:sp>
      <p:sp>
        <p:nvSpPr>
          <p:cNvPr id="284" name="Google Shape;284;p29"/>
          <p:cNvSpPr txBox="1">
            <a:spLocks noGrp="1"/>
          </p:cNvSpPr>
          <p:nvPr>
            <p:ph type="body" idx="1"/>
          </p:nvPr>
        </p:nvSpPr>
        <p:spPr>
          <a:xfrm>
            <a:off x="4131775" y="2307400"/>
            <a:ext cx="4599000" cy="26775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300">
                <a:solidFill>
                  <a:schemeClr val="accent2"/>
                </a:solidFill>
              </a:rPr>
              <a:t>Pseudocódigo:</a:t>
            </a:r>
            <a:endParaRPr sz="1300">
              <a:solidFill>
                <a:schemeClr val="accent2"/>
              </a:solidFill>
              <a:latin typeface="Roboto"/>
              <a:ea typeface="Roboto"/>
              <a:cs typeface="Roboto"/>
              <a:sym typeface="Roboto"/>
            </a:endParaRPr>
          </a:p>
          <a:p>
            <a:pPr marL="457200" lvl="0" indent="-311150" algn="just" rtl="0">
              <a:lnSpc>
                <a:spcPct val="100000"/>
              </a:lnSpc>
              <a:spcBef>
                <a:spcPts val="0"/>
              </a:spcBef>
              <a:spcAft>
                <a:spcPts val="0"/>
              </a:spcAft>
              <a:buClr>
                <a:schemeClr val="accent2"/>
              </a:buClr>
              <a:buSzPts val="1300"/>
              <a:buFont typeface="Roboto"/>
              <a:buAutoNum type="arabicPeriod"/>
            </a:pPr>
            <a:r>
              <a:rPr lang="en-US" sz="1300">
                <a:solidFill>
                  <a:schemeClr val="accent2"/>
                </a:solidFill>
                <a:latin typeface="Roboto"/>
                <a:ea typeface="Roboto"/>
                <a:cs typeface="Roboto"/>
                <a:sym typeface="Roboto"/>
              </a:rPr>
              <a:t>Llama </a:t>
            </a:r>
            <a:r>
              <a:rPr lang="en-US" sz="1300" i="1">
                <a:solidFill>
                  <a:schemeClr val="accent2"/>
                </a:solidFill>
                <a:latin typeface="Roboto"/>
                <a:ea typeface="Roboto"/>
                <a:cs typeface="Roboto"/>
                <a:sym typeface="Roboto"/>
              </a:rPr>
              <a:t>insert</a:t>
            </a:r>
            <a:r>
              <a:rPr lang="en-US" sz="1300">
                <a:solidFill>
                  <a:schemeClr val="accent2"/>
                </a:solidFill>
                <a:latin typeface="Roboto"/>
                <a:ea typeface="Roboto"/>
                <a:cs typeface="Roboto"/>
                <a:sym typeface="Roboto"/>
              </a:rPr>
              <a:t> para insertar el elemento que comienza en el índice 1 en el índice 0 del subarreglo ordenado.</a:t>
            </a:r>
            <a:endParaRPr sz="1300">
              <a:solidFill>
                <a:schemeClr val="accent2"/>
              </a:solidFill>
              <a:latin typeface="Roboto"/>
              <a:ea typeface="Roboto"/>
              <a:cs typeface="Roboto"/>
              <a:sym typeface="Roboto"/>
            </a:endParaRPr>
          </a:p>
          <a:p>
            <a:pPr marL="457200" lvl="0" indent="-311150" algn="just" rtl="0">
              <a:lnSpc>
                <a:spcPct val="100000"/>
              </a:lnSpc>
              <a:spcBef>
                <a:spcPts val="0"/>
              </a:spcBef>
              <a:spcAft>
                <a:spcPts val="0"/>
              </a:spcAft>
              <a:buClr>
                <a:schemeClr val="accent2"/>
              </a:buClr>
              <a:buSzPts val="1300"/>
              <a:buFont typeface="Roboto"/>
              <a:buAutoNum type="arabicPeriod"/>
            </a:pPr>
            <a:r>
              <a:rPr lang="en-US" sz="1300">
                <a:solidFill>
                  <a:schemeClr val="accent2"/>
                </a:solidFill>
                <a:latin typeface="Roboto"/>
                <a:ea typeface="Roboto"/>
                <a:cs typeface="Roboto"/>
                <a:sym typeface="Roboto"/>
              </a:rPr>
              <a:t>Llama </a:t>
            </a:r>
            <a:r>
              <a:rPr lang="en-US" sz="1300" i="1">
                <a:solidFill>
                  <a:schemeClr val="accent2"/>
                </a:solidFill>
                <a:latin typeface="Roboto"/>
                <a:ea typeface="Roboto"/>
                <a:cs typeface="Roboto"/>
                <a:sym typeface="Roboto"/>
              </a:rPr>
              <a:t>insert</a:t>
            </a:r>
            <a:r>
              <a:rPr lang="en-US" sz="1300">
                <a:solidFill>
                  <a:schemeClr val="accent2"/>
                </a:solidFill>
                <a:latin typeface="Roboto"/>
                <a:ea typeface="Roboto"/>
                <a:cs typeface="Roboto"/>
                <a:sym typeface="Roboto"/>
              </a:rPr>
              <a:t> para insertar el elemento que comienza en el índice 2 en los índices del 0 al 1 del subarreglo ordenado .</a:t>
            </a:r>
            <a:endParaRPr sz="1300">
              <a:solidFill>
                <a:schemeClr val="accent2"/>
              </a:solidFill>
              <a:latin typeface="Roboto"/>
              <a:ea typeface="Roboto"/>
              <a:cs typeface="Roboto"/>
              <a:sym typeface="Roboto"/>
            </a:endParaRPr>
          </a:p>
          <a:p>
            <a:pPr marL="457200" lvl="0" indent="-311150" algn="just" rtl="0">
              <a:lnSpc>
                <a:spcPct val="100000"/>
              </a:lnSpc>
              <a:spcBef>
                <a:spcPts val="0"/>
              </a:spcBef>
              <a:spcAft>
                <a:spcPts val="0"/>
              </a:spcAft>
              <a:buClr>
                <a:schemeClr val="accent2"/>
              </a:buClr>
              <a:buSzPts val="1300"/>
              <a:buFont typeface="Roboto"/>
              <a:buAutoNum type="arabicPeriod"/>
            </a:pPr>
            <a:r>
              <a:rPr lang="en-US" sz="1300">
                <a:solidFill>
                  <a:schemeClr val="accent2"/>
                </a:solidFill>
                <a:latin typeface="Roboto"/>
                <a:ea typeface="Roboto"/>
                <a:cs typeface="Roboto"/>
                <a:sym typeface="Roboto"/>
              </a:rPr>
              <a:t>Llama </a:t>
            </a:r>
            <a:r>
              <a:rPr lang="en-US" sz="1300" i="1">
                <a:solidFill>
                  <a:schemeClr val="accent2"/>
                </a:solidFill>
                <a:latin typeface="Roboto"/>
                <a:ea typeface="Roboto"/>
                <a:cs typeface="Roboto"/>
                <a:sym typeface="Roboto"/>
              </a:rPr>
              <a:t>insert</a:t>
            </a:r>
            <a:r>
              <a:rPr lang="en-US" sz="1300">
                <a:solidFill>
                  <a:schemeClr val="accent2"/>
                </a:solidFill>
                <a:latin typeface="Roboto"/>
                <a:ea typeface="Roboto"/>
                <a:cs typeface="Roboto"/>
                <a:sym typeface="Roboto"/>
              </a:rPr>
              <a:t> para insertar el elemento que comienza en el índice 3 en los índices del 0 al 2 del subarreglo ordenado .</a:t>
            </a:r>
            <a:endParaRPr sz="1300">
              <a:solidFill>
                <a:schemeClr val="accent2"/>
              </a:solidFill>
              <a:latin typeface="Roboto"/>
              <a:ea typeface="Roboto"/>
              <a:cs typeface="Roboto"/>
              <a:sym typeface="Roboto"/>
            </a:endParaRPr>
          </a:p>
          <a:p>
            <a:pPr marL="457200" lvl="0" indent="-311150" algn="just" rtl="0">
              <a:lnSpc>
                <a:spcPct val="100000"/>
              </a:lnSpc>
              <a:spcBef>
                <a:spcPts val="0"/>
              </a:spcBef>
              <a:spcAft>
                <a:spcPts val="0"/>
              </a:spcAft>
              <a:buClr>
                <a:schemeClr val="accent2"/>
              </a:buClr>
              <a:buSzPts val="1300"/>
              <a:buFont typeface="Roboto"/>
              <a:buAutoNum type="arabicPeriod"/>
            </a:pPr>
            <a:r>
              <a:rPr lang="en-US" sz="1300">
                <a:solidFill>
                  <a:schemeClr val="accent2"/>
                </a:solidFill>
                <a:latin typeface="Roboto"/>
                <a:ea typeface="Roboto"/>
                <a:cs typeface="Roboto"/>
                <a:sym typeface="Roboto"/>
              </a:rPr>
              <a:t>…</a:t>
            </a:r>
            <a:endParaRPr sz="1300">
              <a:solidFill>
                <a:schemeClr val="accent2"/>
              </a:solidFill>
              <a:latin typeface="Roboto"/>
              <a:ea typeface="Roboto"/>
              <a:cs typeface="Roboto"/>
              <a:sym typeface="Roboto"/>
            </a:endParaRPr>
          </a:p>
          <a:p>
            <a:pPr marL="457200" lvl="0" indent="-311150" algn="just" rtl="0">
              <a:lnSpc>
                <a:spcPct val="100000"/>
              </a:lnSpc>
              <a:spcBef>
                <a:spcPts val="0"/>
              </a:spcBef>
              <a:spcAft>
                <a:spcPts val="0"/>
              </a:spcAft>
              <a:buClr>
                <a:schemeClr val="accent2"/>
              </a:buClr>
              <a:buSzPts val="1300"/>
              <a:buFont typeface="Roboto"/>
              <a:buAutoNum type="arabicPeriod"/>
            </a:pPr>
            <a:r>
              <a:rPr lang="en-US" sz="1300">
                <a:solidFill>
                  <a:schemeClr val="accent2"/>
                </a:solidFill>
                <a:latin typeface="Roboto"/>
                <a:ea typeface="Roboto"/>
                <a:cs typeface="Roboto"/>
                <a:sym typeface="Roboto"/>
              </a:rPr>
              <a:t>Por último, llama </a:t>
            </a:r>
            <a:r>
              <a:rPr lang="en-US" sz="1300" i="1">
                <a:solidFill>
                  <a:schemeClr val="accent2"/>
                </a:solidFill>
                <a:latin typeface="Roboto"/>
                <a:ea typeface="Roboto"/>
                <a:cs typeface="Roboto"/>
                <a:sym typeface="Roboto"/>
              </a:rPr>
              <a:t>insert</a:t>
            </a:r>
            <a:r>
              <a:rPr lang="en-US" sz="1300">
                <a:solidFill>
                  <a:schemeClr val="accent2"/>
                </a:solidFill>
                <a:latin typeface="Roboto"/>
                <a:ea typeface="Roboto"/>
                <a:cs typeface="Roboto"/>
                <a:sym typeface="Roboto"/>
              </a:rPr>
              <a:t> para insertar el elemento que comienza en el índice </a:t>
            </a:r>
            <a:r>
              <a:rPr lang="en-US" sz="1300" i="1">
                <a:solidFill>
                  <a:schemeClr val="accent2"/>
                </a:solidFill>
                <a:latin typeface="Roboto"/>
                <a:ea typeface="Roboto"/>
                <a:cs typeface="Roboto"/>
                <a:sym typeface="Roboto"/>
              </a:rPr>
              <a:t>n</a:t>
            </a:r>
            <a:r>
              <a:rPr lang="en-US" sz="1300">
                <a:solidFill>
                  <a:schemeClr val="accent2"/>
                </a:solidFill>
                <a:latin typeface="Roboto"/>
                <a:ea typeface="Roboto"/>
                <a:cs typeface="Roboto"/>
                <a:sym typeface="Roboto"/>
              </a:rPr>
              <a:t>-1 en los índices del 0 al </a:t>
            </a:r>
            <a:r>
              <a:rPr lang="en-US" sz="1300" i="1">
                <a:solidFill>
                  <a:schemeClr val="accent2"/>
                </a:solidFill>
                <a:latin typeface="Roboto"/>
                <a:ea typeface="Roboto"/>
                <a:cs typeface="Roboto"/>
                <a:sym typeface="Roboto"/>
              </a:rPr>
              <a:t>n</a:t>
            </a:r>
            <a:r>
              <a:rPr lang="en-US" sz="1300">
                <a:solidFill>
                  <a:schemeClr val="accent2"/>
                </a:solidFill>
                <a:latin typeface="Roboto"/>
                <a:ea typeface="Roboto"/>
                <a:cs typeface="Roboto"/>
                <a:sym typeface="Roboto"/>
              </a:rPr>
              <a:t>-2 del subarreglo ordenado.</a:t>
            </a:r>
            <a:endParaRPr sz="1300">
              <a:solidFill>
                <a:schemeClr val="accen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Divide y vencerás</a:t>
            </a:r>
            <a:endParaRPr/>
          </a:p>
        </p:txBody>
      </p:sp>
      <p:sp>
        <p:nvSpPr>
          <p:cNvPr id="290" name="Google Shape;290;p30"/>
          <p:cNvSpPr txBox="1">
            <a:spLocks noGrp="1"/>
          </p:cNvSpPr>
          <p:nvPr>
            <p:ph type="body" idx="1"/>
          </p:nvPr>
        </p:nvSpPr>
        <p:spPr>
          <a:xfrm>
            <a:off x="311700" y="1152475"/>
            <a:ext cx="8520600" cy="3778800"/>
          </a:xfrm>
          <a:prstGeom prst="rect">
            <a:avLst/>
          </a:prstGeom>
          <a:noFill/>
          <a:ln>
            <a:noFill/>
          </a:ln>
        </p:spPr>
        <p:txBody>
          <a:bodyPr spcFirstLastPara="1" wrap="square" lIns="91425" tIns="91425" rIns="91425" bIns="91425" anchor="t" anchorCtr="0">
            <a:noAutofit/>
          </a:bodyPr>
          <a:lstStyle/>
          <a:p>
            <a:pPr marL="0" lvl="0" indent="457200" algn="just" rtl="0">
              <a:spcBef>
                <a:spcPts val="1600"/>
              </a:spcBef>
              <a:spcAft>
                <a:spcPts val="1600"/>
              </a:spcAft>
              <a:buNone/>
            </a:pPr>
            <a:r>
              <a:rPr lang="en-US" sz="2400">
                <a:solidFill>
                  <a:schemeClr val="accent2"/>
                </a:solidFill>
              </a:rPr>
              <a:t>Este paradigma </a:t>
            </a:r>
            <a:r>
              <a:rPr lang="en-US" sz="2400" b="1">
                <a:solidFill>
                  <a:schemeClr val="accent2"/>
                </a:solidFill>
              </a:rPr>
              <a:t>separa</a:t>
            </a:r>
            <a:r>
              <a:rPr lang="en-US" sz="2400">
                <a:solidFill>
                  <a:schemeClr val="accent2"/>
                </a:solidFill>
              </a:rPr>
              <a:t> un problema en subproblemas que se parecen al problema original. Por último, </a:t>
            </a:r>
            <a:r>
              <a:rPr lang="en-US" sz="2400" b="1">
                <a:solidFill>
                  <a:schemeClr val="accent2"/>
                </a:solidFill>
              </a:rPr>
              <a:t>combina</a:t>
            </a:r>
            <a:r>
              <a:rPr lang="en-US" sz="2400">
                <a:solidFill>
                  <a:schemeClr val="accent2"/>
                </a:solidFill>
              </a:rPr>
              <a:t> las soluciones de los subproblemas para resolver el problema original. Cada subproblema debe ser más pequeño que el problema original, y debe haber un </a:t>
            </a:r>
            <a:r>
              <a:rPr lang="en-US" sz="2400" b="1">
                <a:solidFill>
                  <a:schemeClr val="accent2"/>
                </a:solidFill>
              </a:rPr>
              <a:t>caso base</a:t>
            </a:r>
            <a:r>
              <a:rPr lang="en-US" sz="2400">
                <a:solidFill>
                  <a:schemeClr val="accent2"/>
                </a:solidFill>
              </a:rPr>
              <a:t> para los subproblemas.</a:t>
            </a:r>
            <a:endParaRPr sz="2400">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Divide y vencerás</a:t>
            </a:r>
            <a:endParaRPr/>
          </a:p>
        </p:txBody>
      </p:sp>
      <p:sp>
        <p:nvSpPr>
          <p:cNvPr id="296" name="Google Shape;296;p31"/>
          <p:cNvSpPr txBox="1">
            <a:spLocks noGrp="1"/>
          </p:cNvSpPr>
          <p:nvPr>
            <p:ph type="body" idx="1"/>
          </p:nvPr>
        </p:nvSpPr>
        <p:spPr>
          <a:xfrm>
            <a:off x="311700" y="1152475"/>
            <a:ext cx="8520600" cy="3778800"/>
          </a:xfrm>
          <a:prstGeom prst="rect">
            <a:avLst/>
          </a:prstGeom>
          <a:noFill/>
          <a:ln>
            <a:noFill/>
          </a:ln>
        </p:spPr>
        <p:txBody>
          <a:bodyPr spcFirstLastPara="1" wrap="square" lIns="91425" tIns="91425" rIns="91425" bIns="91425" anchor="t" anchorCtr="0">
            <a:noAutofit/>
          </a:bodyPr>
          <a:lstStyle/>
          <a:p>
            <a:pPr marL="457200" lvl="0" indent="-381000" algn="just" rtl="0">
              <a:spcBef>
                <a:spcPts val="1600"/>
              </a:spcBef>
              <a:spcAft>
                <a:spcPts val="0"/>
              </a:spcAft>
              <a:buClr>
                <a:schemeClr val="accent2"/>
              </a:buClr>
              <a:buSzPts val="2400"/>
              <a:buAutoNum type="arabicPeriod"/>
            </a:pPr>
            <a:r>
              <a:rPr lang="en-US" sz="2400" b="1">
                <a:solidFill>
                  <a:schemeClr val="accent2"/>
                </a:solidFill>
              </a:rPr>
              <a:t>Divide</a:t>
            </a:r>
            <a:r>
              <a:rPr lang="en-US" sz="2400">
                <a:solidFill>
                  <a:schemeClr val="accent2"/>
                </a:solidFill>
              </a:rPr>
              <a:t> el problema en un número de subproblemas que son instancias más pequeñas del mismo problema.</a:t>
            </a:r>
            <a:endParaRPr sz="2400">
              <a:solidFill>
                <a:schemeClr val="accent2"/>
              </a:solidFill>
            </a:endParaRPr>
          </a:p>
          <a:p>
            <a:pPr marL="457200" lvl="0" indent="-381000" algn="just" rtl="0">
              <a:spcBef>
                <a:spcPts val="0"/>
              </a:spcBef>
              <a:spcAft>
                <a:spcPts val="0"/>
              </a:spcAft>
              <a:buClr>
                <a:schemeClr val="accent2"/>
              </a:buClr>
              <a:buSzPts val="2400"/>
              <a:buAutoNum type="arabicPeriod"/>
            </a:pPr>
            <a:r>
              <a:rPr lang="en-US" sz="2400" b="1">
                <a:solidFill>
                  <a:schemeClr val="accent2"/>
                </a:solidFill>
              </a:rPr>
              <a:t>Vence (Conquista)</a:t>
            </a:r>
            <a:r>
              <a:rPr lang="en-US" sz="2400">
                <a:solidFill>
                  <a:schemeClr val="accent2"/>
                </a:solidFill>
              </a:rPr>
              <a:t> los subproblemas al resolverlos de manera recursiva. Si son los suficientemente pequeños, resuelve los subproblemas como casos base.</a:t>
            </a:r>
            <a:endParaRPr sz="2400">
              <a:solidFill>
                <a:schemeClr val="accent2"/>
              </a:solidFill>
            </a:endParaRPr>
          </a:p>
          <a:p>
            <a:pPr marL="457200" lvl="0" indent="-381000" algn="just" rtl="0">
              <a:spcBef>
                <a:spcPts val="0"/>
              </a:spcBef>
              <a:spcAft>
                <a:spcPts val="0"/>
              </a:spcAft>
              <a:buClr>
                <a:schemeClr val="accent2"/>
              </a:buClr>
              <a:buSzPts val="2400"/>
              <a:buAutoNum type="arabicPeriod"/>
            </a:pPr>
            <a:r>
              <a:rPr lang="en-US" sz="2400" b="1">
                <a:solidFill>
                  <a:schemeClr val="accent2"/>
                </a:solidFill>
              </a:rPr>
              <a:t>Combina</a:t>
            </a:r>
            <a:r>
              <a:rPr lang="en-US" sz="2400">
                <a:solidFill>
                  <a:schemeClr val="accent2"/>
                </a:solidFill>
              </a:rPr>
              <a:t> las soluciones de los subproblemas en la solución para el problema original.</a:t>
            </a:r>
            <a:endParaRPr sz="24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Enfoques (estrategias) de diseño de algoritmos</a:t>
            </a:r>
            <a:endParaRPr/>
          </a:p>
          <a:p>
            <a:pPr marL="0" marR="0" lvl="0" indent="0" algn="l" rtl="0">
              <a:lnSpc>
                <a:spcPct val="100000"/>
              </a:lnSpc>
              <a:spcBef>
                <a:spcPts val="0"/>
              </a:spcBef>
              <a:spcAft>
                <a:spcPts val="0"/>
              </a:spcAft>
              <a:buClr>
                <a:schemeClr val="dk1"/>
              </a:buClr>
              <a:buSzPts val="2800"/>
              <a:buFont typeface="Proxima Nova"/>
              <a:buNone/>
            </a:pPr>
            <a:endParaRPr/>
          </a:p>
        </p:txBody>
      </p:sp>
      <p:sp>
        <p:nvSpPr>
          <p:cNvPr id="67" name="Google Shape;67;p14"/>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2400">
                <a:solidFill>
                  <a:schemeClr val="accent2"/>
                </a:solidFill>
              </a:rPr>
              <a:t>Hay básicamente dos enfoques para el diseño de algoritmos:</a:t>
            </a:r>
            <a:endParaRPr sz="2400">
              <a:solidFill>
                <a:schemeClr val="accent2"/>
              </a:solidFill>
            </a:endParaRPr>
          </a:p>
          <a:p>
            <a:pPr marL="0" lvl="0" indent="0" algn="just" rtl="0">
              <a:lnSpc>
                <a:spcPct val="100000"/>
              </a:lnSpc>
              <a:spcBef>
                <a:spcPts val="0"/>
              </a:spcBef>
              <a:spcAft>
                <a:spcPts val="0"/>
              </a:spcAft>
              <a:buNone/>
            </a:pPr>
            <a:endParaRPr sz="2400">
              <a:solidFill>
                <a:schemeClr val="accent2"/>
              </a:solidFill>
            </a:endParaRPr>
          </a:p>
          <a:p>
            <a:pPr marL="0" lvl="0" indent="0" algn="just" rtl="0">
              <a:lnSpc>
                <a:spcPct val="100000"/>
              </a:lnSpc>
              <a:spcBef>
                <a:spcPts val="0"/>
              </a:spcBef>
              <a:spcAft>
                <a:spcPts val="0"/>
              </a:spcAft>
              <a:buNone/>
            </a:pPr>
            <a:r>
              <a:rPr lang="en-US" sz="2400" b="1">
                <a:solidFill>
                  <a:schemeClr val="accent2"/>
                </a:solidFill>
              </a:rPr>
              <a:t>1. Incremental</a:t>
            </a:r>
            <a:endParaRPr sz="2400" b="1">
              <a:solidFill>
                <a:schemeClr val="accent2"/>
              </a:solidFill>
            </a:endParaRPr>
          </a:p>
          <a:p>
            <a:pPr marL="457200" lvl="0" indent="457200" algn="just" rtl="0">
              <a:lnSpc>
                <a:spcPct val="100000"/>
              </a:lnSpc>
              <a:spcBef>
                <a:spcPts val="0"/>
              </a:spcBef>
              <a:spcAft>
                <a:spcPts val="0"/>
              </a:spcAft>
              <a:buNone/>
            </a:pPr>
            <a:r>
              <a:rPr lang="en-US" sz="1800">
                <a:solidFill>
                  <a:schemeClr val="accent2"/>
                </a:solidFill>
              </a:rPr>
              <a:t>Es una estrategia que consiste en implementar y probar que sea correcto de manera paulatina, ya que en cada iteración se va agregando información hasta completar la tarea.</a:t>
            </a:r>
            <a:endParaRPr sz="1800">
              <a:solidFill>
                <a:schemeClr val="accent2"/>
              </a:solidFill>
            </a:endParaRPr>
          </a:p>
          <a:p>
            <a:pPr marL="0" lvl="0" indent="0" algn="just" rtl="0">
              <a:lnSpc>
                <a:spcPct val="100000"/>
              </a:lnSpc>
              <a:spcBef>
                <a:spcPts val="0"/>
              </a:spcBef>
              <a:spcAft>
                <a:spcPts val="0"/>
              </a:spcAft>
              <a:buNone/>
            </a:pPr>
            <a:endParaRPr>
              <a:solidFill>
                <a:schemeClr val="accent2"/>
              </a:solidFill>
            </a:endParaRPr>
          </a:p>
          <a:p>
            <a:pPr marL="0" lvl="0" indent="0" algn="just" rtl="0">
              <a:lnSpc>
                <a:spcPct val="100000"/>
              </a:lnSpc>
              <a:spcBef>
                <a:spcPts val="0"/>
              </a:spcBef>
              <a:spcAft>
                <a:spcPts val="0"/>
              </a:spcAft>
              <a:buNone/>
            </a:pPr>
            <a:r>
              <a:rPr lang="en-US" sz="2400" b="1">
                <a:solidFill>
                  <a:schemeClr val="accent2"/>
                </a:solidFill>
              </a:rPr>
              <a:t>2. Divide y vencerás</a:t>
            </a:r>
            <a:endParaRPr sz="240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Divide y vencerás</a:t>
            </a:r>
            <a:endParaRPr/>
          </a:p>
        </p:txBody>
      </p:sp>
      <p:sp>
        <p:nvSpPr>
          <p:cNvPr id="302" name="Google Shape;302;p32"/>
          <p:cNvSpPr/>
          <p:nvPr/>
        </p:nvSpPr>
        <p:spPr>
          <a:xfrm>
            <a:off x="3616950" y="1149550"/>
            <a:ext cx="1910100" cy="3870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Proxima Nova"/>
                <a:ea typeface="Proxima Nova"/>
                <a:cs typeface="Proxima Nova"/>
                <a:sym typeface="Proxima Nova"/>
              </a:rPr>
              <a:t>problema</a:t>
            </a:r>
            <a:endParaRPr sz="1800" b="1">
              <a:latin typeface="Proxima Nova"/>
              <a:ea typeface="Proxima Nova"/>
              <a:cs typeface="Proxima Nova"/>
              <a:sym typeface="Proxima Nova"/>
            </a:endParaRPr>
          </a:p>
        </p:txBody>
      </p:sp>
      <p:sp>
        <p:nvSpPr>
          <p:cNvPr id="303" name="Google Shape;303;p32"/>
          <p:cNvSpPr/>
          <p:nvPr/>
        </p:nvSpPr>
        <p:spPr>
          <a:xfrm>
            <a:off x="5527050" y="1909800"/>
            <a:ext cx="1910100" cy="3870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Proxima Nova"/>
                <a:ea typeface="Proxima Nova"/>
                <a:cs typeface="Proxima Nova"/>
                <a:sym typeface="Proxima Nova"/>
              </a:rPr>
              <a:t>subproblema</a:t>
            </a:r>
            <a:endParaRPr sz="1800" b="1">
              <a:latin typeface="Proxima Nova"/>
              <a:ea typeface="Proxima Nova"/>
              <a:cs typeface="Proxima Nova"/>
              <a:sym typeface="Proxima Nova"/>
            </a:endParaRPr>
          </a:p>
        </p:txBody>
      </p:sp>
      <p:sp>
        <p:nvSpPr>
          <p:cNvPr id="304" name="Google Shape;304;p32"/>
          <p:cNvSpPr/>
          <p:nvPr/>
        </p:nvSpPr>
        <p:spPr>
          <a:xfrm>
            <a:off x="1706850" y="1909800"/>
            <a:ext cx="1910100" cy="3870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Proxima Nova"/>
                <a:ea typeface="Proxima Nova"/>
                <a:cs typeface="Proxima Nova"/>
                <a:sym typeface="Proxima Nova"/>
              </a:rPr>
              <a:t>sub-problema</a:t>
            </a:r>
            <a:endParaRPr sz="1800" b="1">
              <a:latin typeface="Proxima Nova"/>
              <a:ea typeface="Proxima Nova"/>
              <a:cs typeface="Proxima Nova"/>
              <a:sym typeface="Proxima Nova"/>
            </a:endParaRPr>
          </a:p>
        </p:txBody>
      </p:sp>
      <p:sp>
        <p:nvSpPr>
          <p:cNvPr id="305" name="Google Shape;305;p32"/>
          <p:cNvSpPr/>
          <p:nvPr/>
        </p:nvSpPr>
        <p:spPr>
          <a:xfrm>
            <a:off x="5527050" y="2964950"/>
            <a:ext cx="1910100" cy="8475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Proxima Nova"/>
                <a:ea typeface="Proxima Nova"/>
                <a:cs typeface="Proxima Nova"/>
                <a:sym typeface="Proxima Nova"/>
              </a:rPr>
              <a:t>solución al subproblema</a:t>
            </a:r>
            <a:endParaRPr sz="1800" b="1">
              <a:latin typeface="Proxima Nova"/>
              <a:ea typeface="Proxima Nova"/>
              <a:cs typeface="Proxima Nova"/>
              <a:sym typeface="Proxima Nova"/>
            </a:endParaRPr>
          </a:p>
        </p:txBody>
      </p:sp>
      <p:cxnSp>
        <p:nvCxnSpPr>
          <p:cNvPr id="306" name="Google Shape;306;p32"/>
          <p:cNvCxnSpPr>
            <a:stCxn id="302" idx="3"/>
            <a:endCxn id="303" idx="0"/>
          </p:cNvCxnSpPr>
          <p:nvPr/>
        </p:nvCxnSpPr>
        <p:spPr>
          <a:xfrm>
            <a:off x="5527050" y="1343050"/>
            <a:ext cx="955200" cy="566700"/>
          </a:xfrm>
          <a:prstGeom prst="straightConnector1">
            <a:avLst/>
          </a:prstGeom>
          <a:noFill/>
          <a:ln w="28575" cap="flat" cmpd="sng">
            <a:solidFill>
              <a:srgbClr val="000000"/>
            </a:solidFill>
            <a:prstDash val="solid"/>
            <a:round/>
            <a:headEnd type="none" w="med" len="med"/>
            <a:tailEnd type="triangle" w="med" len="med"/>
          </a:ln>
        </p:spPr>
      </p:cxnSp>
      <p:sp>
        <p:nvSpPr>
          <p:cNvPr id="307" name="Google Shape;307;p32"/>
          <p:cNvSpPr/>
          <p:nvPr/>
        </p:nvSpPr>
        <p:spPr>
          <a:xfrm>
            <a:off x="1706850" y="2956100"/>
            <a:ext cx="1910100" cy="8475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Proxima Nova"/>
                <a:ea typeface="Proxima Nova"/>
                <a:cs typeface="Proxima Nova"/>
                <a:sym typeface="Proxima Nova"/>
              </a:rPr>
              <a:t>solución al subproblema</a:t>
            </a:r>
            <a:endParaRPr sz="1800" b="1">
              <a:latin typeface="Proxima Nova"/>
              <a:ea typeface="Proxima Nova"/>
              <a:cs typeface="Proxima Nova"/>
              <a:sym typeface="Proxima Nova"/>
            </a:endParaRPr>
          </a:p>
        </p:txBody>
      </p:sp>
      <p:sp>
        <p:nvSpPr>
          <p:cNvPr id="308" name="Google Shape;308;p32"/>
          <p:cNvSpPr/>
          <p:nvPr/>
        </p:nvSpPr>
        <p:spPr>
          <a:xfrm>
            <a:off x="3616950" y="4023400"/>
            <a:ext cx="1910100" cy="8475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Proxima Nova"/>
                <a:ea typeface="Proxima Nova"/>
                <a:cs typeface="Proxima Nova"/>
                <a:sym typeface="Proxima Nova"/>
              </a:rPr>
              <a:t>solución al problema</a:t>
            </a:r>
            <a:endParaRPr sz="1800" b="1">
              <a:latin typeface="Proxima Nova"/>
              <a:ea typeface="Proxima Nova"/>
              <a:cs typeface="Proxima Nova"/>
              <a:sym typeface="Proxima Nova"/>
            </a:endParaRPr>
          </a:p>
        </p:txBody>
      </p:sp>
      <p:cxnSp>
        <p:nvCxnSpPr>
          <p:cNvPr id="309" name="Google Shape;309;p32"/>
          <p:cNvCxnSpPr>
            <a:stCxn id="302" idx="1"/>
            <a:endCxn id="304" idx="0"/>
          </p:cNvCxnSpPr>
          <p:nvPr/>
        </p:nvCxnSpPr>
        <p:spPr>
          <a:xfrm flipH="1">
            <a:off x="2662050" y="1343050"/>
            <a:ext cx="954900" cy="566700"/>
          </a:xfrm>
          <a:prstGeom prst="straightConnector1">
            <a:avLst/>
          </a:prstGeom>
          <a:noFill/>
          <a:ln w="28575" cap="flat" cmpd="sng">
            <a:solidFill>
              <a:srgbClr val="000000"/>
            </a:solidFill>
            <a:prstDash val="solid"/>
            <a:round/>
            <a:headEnd type="none" w="med" len="med"/>
            <a:tailEnd type="triangle" w="med" len="med"/>
          </a:ln>
        </p:spPr>
      </p:cxnSp>
      <p:cxnSp>
        <p:nvCxnSpPr>
          <p:cNvPr id="310" name="Google Shape;310;p32"/>
          <p:cNvCxnSpPr>
            <a:stCxn id="303" idx="2"/>
            <a:endCxn id="305" idx="0"/>
          </p:cNvCxnSpPr>
          <p:nvPr/>
        </p:nvCxnSpPr>
        <p:spPr>
          <a:xfrm>
            <a:off x="6482100" y="2296800"/>
            <a:ext cx="0" cy="668100"/>
          </a:xfrm>
          <a:prstGeom prst="straightConnector1">
            <a:avLst/>
          </a:prstGeom>
          <a:noFill/>
          <a:ln w="28575" cap="flat" cmpd="sng">
            <a:solidFill>
              <a:srgbClr val="000000"/>
            </a:solidFill>
            <a:prstDash val="solid"/>
            <a:round/>
            <a:headEnd type="none" w="med" len="med"/>
            <a:tailEnd type="triangle" w="med" len="med"/>
          </a:ln>
        </p:spPr>
      </p:cxnSp>
      <p:cxnSp>
        <p:nvCxnSpPr>
          <p:cNvPr id="311" name="Google Shape;311;p32"/>
          <p:cNvCxnSpPr>
            <a:stCxn id="304" idx="2"/>
            <a:endCxn id="307" idx="0"/>
          </p:cNvCxnSpPr>
          <p:nvPr/>
        </p:nvCxnSpPr>
        <p:spPr>
          <a:xfrm>
            <a:off x="2661900" y="2296800"/>
            <a:ext cx="0" cy="659400"/>
          </a:xfrm>
          <a:prstGeom prst="straightConnector1">
            <a:avLst/>
          </a:prstGeom>
          <a:noFill/>
          <a:ln w="28575" cap="flat" cmpd="sng">
            <a:solidFill>
              <a:srgbClr val="000000"/>
            </a:solidFill>
            <a:prstDash val="solid"/>
            <a:round/>
            <a:headEnd type="none" w="med" len="med"/>
            <a:tailEnd type="triangle" w="med" len="med"/>
          </a:ln>
        </p:spPr>
      </p:cxnSp>
      <p:cxnSp>
        <p:nvCxnSpPr>
          <p:cNvPr id="312" name="Google Shape;312;p32"/>
          <p:cNvCxnSpPr>
            <a:stCxn id="305" idx="2"/>
            <a:endCxn id="308" idx="3"/>
          </p:cNvCxnSpPr>
          <p:nvPr/>
        </p:nvCxnSpPr>
        <p:spPr>
          <a:xfrm flipH="1">
            <a:off x="5527200" y="3812450"/>
            <a:ext cx="954900" cy="634800"/>
          </a:xfrm>
          <a:prstGeom prst="straightConnector1">
            <a:avLst/>
          </a:prstGeom>
          <a:noFill/>
          <a:ln w="28575" cap="flat" cmpd="sng">
            <a:solidFill>
              <a:srgbClr val="000000"/>
            </a:solidFill>
            <a:prstDash val="solid"/>
            <a:round/>
            <a:headEnd type="none" w="med" len="med"/>
            <a:tailEnd type="triangle" w="med" len="med"/>
          </a:ln>
        </p:spPr>
      </p:cxnSp>
      <p:cxnSp>
        <p:nvCxnSpPr>
          <p:cNvPr id="313" name="Google Shape;313;p32"/>
          <p:cNvCxnSpPr>
            <a:stCxn id="307" idx="2"/>
            <a:endCxn id="308" idx="1"/>
          </p:cNvCxnSpPr>
          <p:nvPr/>
        </p:nvCxnSpPr>
        <p:spPr>
          <a:xfrm>
            <a:off x="2661900" y="3803600"/>
            <a:ext cx="955200" cy="643500"/>
          </a:xfrm>
          <a:prstGeom prst="straightConnector1">
            <a:avLst/>
          </a:prstGeom>
          <a:noFill/>
          <a:ln w="28575" cap="flat" cmpd="sng">
            <a:solidFill>
              <a:srgbClr val="000000"/>
            </a:solidFill>
            <a:prstDash val="solid"/>
            <a:round/>
            <a:headEnd type="none" w="med" len="med"/>
            <a:tailEnd type="triangle" w="med" len="med"/>
          </a:ln>
        </p:spPr>
      </p:cxnSp>
      <p:sp>
        <p:nvSpPr>
          <p:cNvPr id="314" name="Google Shape;314;p32"/>
          <p:cNvSpPr txBox="1"/>
          <p:nvPr/>
        </p:nvSpPr>
        <p:spPr>
          <a:xfrm>
            <a:off x="4082150" y="1589350"/>
            <a:ext cx="1019400" cy="43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Proxima Nova"/>
                <a:ea typeface="Proxima Nova"/>
                <a:cs typeface="Proxima Nova"/>
                <a:sym typeface="Proxima Nova"/>
              </a:rPr>
              <a:t>divide</a:t>
            </a:r>
            <a:endParaRPr>
              <a:latin typeface="Proxima Nova"/>
              <a:ea typeface="Proxima Nova"/>
              <a:cs typeface="Proxima Nova"/>
              <a:sym typeface="Proxima Nova"/>
            </a:endParaRPr>
          </a:p>
        </p:txBody>
      </p:sp>
      <p:sp>
        <p:nvSpPr>
          <p:cNvPr id="315" name="Google Shape;315;p32"/>
          <p:cNvSpPr txBox="1"/>
          <p:nvPr/>
        </p:nvSpPr>
        <p:spPr>
          <a:xfrm>
            <a:off x="831275" y="2406750"/>
            <a:ext cx="1019400" cy="43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Proxima Nova"/>
                <a:ea typeface="Proxima Nova"/>
                <a:cs typeface="Proxima Nova"/>
                <a:sym typeface="Proxima Nova"/>
              </a:rPr>
              <a:t>conquista</a:t>
            </a:r>
            <a:endParaRPr>
              <a:latin typeface="Proxima Nova"/>
              <a:ea typeface="Proxima Nova"/>
              <a:cs typeface="Proxima Nova"/>
              <a:sym typeface="Proxima Nova"/>
            </a:endParaRPr>
          </a:p>
        </p:txBody>
      </p:sp>
      <p:sp>
        <p:nvSpPr>
          <p:cNvPr id="316" name="Google Shape;316;p32"/>
          <p:cNvSpPr txBox="1"/>
          <p:nvPr/>
        </p:nvSpPr>
        <p:spPr>
          <a:xfrm>
            <a:off x="2775050" y="2406700"/>
            <a:ext cx="1287300" cy="43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Proxima Nova"/>
                <a:ea typeface="Proxima Nova"/>
                <a:cs typeface="Proxima Nova"/>
                <a:sym typeface="Proxima Nova"/>
              </a:rPr>
              <a:t>resuelve el subproblema</a:t>
            </a:r>
            <a:endParaRPr>
              <a:latin typeface="Proxima Nova"/>
              <a:ea typeface="Proxima Nova"/>
              <a:cs typeface="Proxima Nova"/>
              <a:sym typeface="Proxima Nova"/>
            </a:endParaRPr>
          </a:p>
        </p:txBody>
      </p:sp>
      <p:sp>
        <p:nvSpPr>
          <p:cNvPr id="317" name="Google Shape;317;p32"/>
          <p:cNvSpPr txBox="1"/>
          <p:nvPr/>
        </p:nvSpPr>
        <p:spPr>
          <a:xfrm>
            <a:off x="4062225" y="3521400"/>
            <a:ext cx="1019400" cy="43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Proxima Nova"/>
                <a:ea typeface="Proxima Nova"/>
                <a:cs typeface="Proxima Nova"/>
                <a:sym typeface="Proxima Nova"/>
              </a:rPr>
              <a:t>combina</a:t>
            </a:r>
            <a:endParaRPr>
              <a:latin typeface="Proxima Nova"/>
              <a:ea typeface="Proxima Nova"/>
              <a:cs typeface="Proxima Nova"/>
              <a:sym typeface="Proxima Nova"/>
            </a:endParaRPr>
          </a:p>
        </p:txBody>
      </p:sp>
      <p:sp>
        <p:nvSpPr>
          <p:cNvPr id="318" name="Google Shape;318;p32"/>
          <p:cNvSpPr txBox="1"/>
          <p:nvPr/>
        </p:nvSpPr>
        <p:spPr>
          <a:xfrm>
            <a:off x="6616100" y="2411125"/>
            <a:ext cx="1287300" cy="43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Proxima Nova"/>
                <a:ea typeface="Proxima Nova"/>
                <a:cs typeface="Proxima Nova"/>
                <a:sym typeface="Proxima Nova"/>
              </a:rPr>
              <a:t>resuelve el subproblema</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Quicksort - Definición</a:t>
            </a:r>
            <a:endParaRPr/>
          </a:p>
        </p:txBody>
      </p:sp>
      <p:sp>
        <p:nvSpPr>
          <p:cNvPr id="324" name="Google Shape;324;p33"/>
          <p:cNvSpPr txBox="1">
            <a:spLocks noGrp="1"/>
          </p:cNvSpPr>
          <p:nvPr>
            <p:ph type="body" idx="1"/>
          </p:nvPr>
        </p:nvSpPr>
        <p:spPr>
          <a:xfrm>
            <a:off x="311700" y="1152475"/>
            <a:ext cx="8520600" cy="3778800"/>
          </a:xfrm>
          <a:prstGeom prst="rect">
            <a:avLst/>
          </a:prstGeom>
          <a:noFill/>
          <a:ln>
            <a:noFill/>
          </a:ln>
        </p:spPr>
        <p:txBody>
          <a:bodyPr spcFirstLastPara="1" wrap="square" lIns="91425" tIns="91425" rIns="91425" bIns="91425" anchor="t" anchorCtr="0">
            <a:noAutofit/>
          </a:bodyPr>
          <a:lstStyle/>
          <a:p>
            <a:pPr marL="0" lvl="0" indent="457200" algn="just" rtl="0">
              <a:spcBef>
                <a:spcPts val="1600"/>
              </a:spcBef>
              <a:spcAft>
                <a:spcPts val="1600"/>
              </a:spcAft>
              <a:buNone/>
            </a:pPr>
            <a:r>
              <a:rPr lang="en-US" sz="2400">
                <a:solidFill>
                  <a:schemeClr val="accent2"/>
                </a:solidFill>
              </a:rPr>
              <a:t>En </a:t>
            </a:r>
            <a:r>
              <a:rPr lang="en-US" sz="2400" i="1">
                <a:solidFill>
                  <a:schemeClr val="accent2"/>
                </a:solidFill>
              </a:rPr>
              <a:t>Quicksort</a:t>
            </a:r>
            <a:r>
              <a:rPr lang="en-US" sz="2400">
                <a:solidFill>
                  <a:schemeClr val="accent2"/>
                </a:solidFill>
              </a:rPr>
              <a:t> se divide en dos el arreglo que va a ser ordenado y se llama </a:t>
            </a:r>
            <a:r>
              <a:rPr lang="en-US" sz="2400" b="1">
                <a:solidFill>
                  <a:schemeClr val="accent2"/>
                </a:solidFill>
              </a:rPr>
              <a:t>recursivamente</a:t>
            </a:r>
            <a:r>
              <a:rPr lang="en-US" sz="2400">
                <a:solidFill>
                  <a:schemeClr val="accent2"/>
                </a:solidFill>
              </a:rPr>
              <a:t> para ordenar las divisiones. La parte más importante en </a:t>
            </a:r>
            <a:r>
              <a:rPr lang="en-US" sz="2400" i="1">
                <a:solidFill>
                  <a:schemeClr val="accent2"/>
                </a:solidFill>
              </a:rPr>
              <a:t>Quicksort</a:t>
            </a:r>
            <a:r>
              <a:rPr lang="en-US" sz="2400">
                <a:solidFill>
                  <a:schemeClr val="accent2"/>
                </a:solidFill>
              </a:rPr>
              <a:t> es la partición de los datos. Lo primero que se necesita es escoger un valor de </a:t>
            </a:r>
            <a:r>
              <a:rPr lang="en-US" sz="2400" b="1">
                <a:solidFill>
                  <a:schemeClr val="accent2"/>
                </a:solidFill>
              </a:rPr>
              <a:t>pivote</a:t>
            </a:r>
            <a:r>
              <a:rPr lang="en-US" sz="2400">
                <a:solidFill>
                  <a:schemeClr val="accent2"/>
                </a:solidFill>
              </a:rPr>
              <a:t> el cual está encargado de ayudar con la partición de los datos. El objetivo de dividir los datos es mover los que se encuentran en una posición incorrecta con respecto al pivote.</a:t>
            </a:r>
            <a:endParaRPr sz="2400">
              <a:solidFill>
                <a:schemeClr val="accen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Quicksort - Divide y vencerás</a:t>
            </a:r>
            <a:endParaRPr/>
          </a:p>
        </p:txBody>
      </p:sp>
      <p:sp>
        <p:nvSpPr>
          <p:cNvPr id="330" name="Google Shape;330;p34"/>
          <p:cNvSpPr txBox="1">
            <a:spLocks noGrp="1"/>
          </p:cNvSpPr>
          <p:nvPr>
            <p:ph type="body" idx="1"/>
          </p:nvPr>
        </p:nvSpPr>
        <p:spPr>
          <a:xfrm>
            <a:off x="311700" y="1152475"/>
            <a:ext cx="8520600" cy="3778800"/>
          </a:xfrm>
          <a:prstGeom prst="rect">
            <a:avLst/>
          </a:prstGeom>
          <a:noFill/>
          <a:ln>
            <a:noFill/>
          </a:ln>
        </p:spPr>
        <p:txBody>
          <a:bodyPr spcFirstLastPara="1" wrap="square" lIns="91425" tIns="91425" rIns="91425" bIns="91425" anchor="t" anchorCtr="0">
            <a:noAutofit/>
          </a:bodyPr>
          <a:lstStyle/>
          <a:p>
            <a:pPr marL="0" lvl="0" indent="0" algn="just" rtl="0">
              <a:spcBef>
                <a:spcPts val="1600"/>
              </a:spcBef>
              <a:spcAft>
                <a:spcPts val="0"/>
              </a:spcAft>
              <a:buNone/>
            </a:pPr>
            <a:r>
              <a:rPr lang="en-US">
                <a:solidFill>
                  <a:schemeClr val="accent2"/>
                </a:solidFill>
              </a:rPr>
              <a:t>1.	</a:t>
            </a:r>
            <a:r>
              <a:rPr lang="en-US" b="1">
                <a:solidFill>
                  <a:schemeClr val="accent2"/>
                </a:solidFill>
              </a:rPr>
              <a:t>Divide</a:t>
            </a:r>
            <a:r>
              <a:rPr lang="en-US">
                <a:solidFill>
                  <a:schemeClr val="accent2"/>
                </a:solidFill>
              </a:rPr>
              <a:t> al escoger cualquier elemento en el subarreglo </a:t>
            </a:r>
            <a:r>
              <a:rPr lang="en-US">
                <a:solidFill>
                  <a:schemeClr val="accent2"/>
                </a:solidFill>
                <a:latin typeface="Courier New"/>
                <a:ea typeface="Courier New"/>
                <a:cs typeface="Courier New"/>
                <a:sym typeface="Courier New"/>
              </a:rPr>
              <a:t>array[p..r]</a:t>
            </a:r>
            <a:r>
              <a:rPr lang="en-US">
                <a:solidFill>
                  <a:schemeClr val="accent2"/>
                </a:solidFill>
              </a:rPr>
              <a:t>. Llama a este elemento el </a:t>
            </a:r>
            <a:r>
              <a:rPr lang="en-US" b="1">
                <a:solidFill>
                  <a:schemeClr val="accent2"/>
                </a:solidFill>
              </a:rPr>
              <a:t>pivote</a:t>
            </a:r>
            <a:r>
              <a:rPr lang="en-US">
                <a:solidFill>
                  <a:schemeClr val="accent2"/>
                </a:solidFill>
              </a:rPr>
              <a:t>. Reacomoda los elementos en </a:t>
            </a:r>
            <a:r>
              <a:rPr lang="en-US">
                <a:solidFill>
                  <a:schemeClr val="accent2"/>
                </a:solidFill>
                <a:latin typeface="Courier New"/>
                <a:ea typeface="Courier New"/>
                <a:cs typeface="Courier New"/>
                <a:sym typeface="Courier New"/>
              </a:rPr>
              <a:t>array[p..r]</a:t>
            </a:r>
            <a:r>
              <a:rPr lang="en-US">
                <a:solidFill>
                  <a:schemeClr val="accent2"/>
                </a:solidFill>
              </a:rPr>
              <a:t> de modo que todos los demás elementos en </a:t>
            </a:r>
            <a:r>
              <a:rPr lang="en-US">
                <a:solidFill>
                  <a:schemeClr val="accent2"/>
                </a:solidFill>
                <a:latin typeface="Courier New"/>
                <a:ea typeface="Courier New"/>
                <a:cs typeface="Courier New"/>
                <a:sym typeface="Courier New"/>
              </a:rPr>
              <a:t>array[p..r]</a:t>
            </a:r>
            <a:r>
              <a:rPr lang="en-US">
                <a:solidFill>
                  <a:schemeClr val="accent2"/>
                </a:solidFill>
              </a:rPr>
              <a:t> que sean menores o iguales que el pivote estén a su izquierda y todos los demás elementos en </a:t>
            </a:r>
            <a:r>
              <a:rPr lang="en-US">
                <a:solidFill>
                  <a:schemeClr val="accent2"/>
                </a:solidFill>
                <a:latin typeface="Courier New"/>
                <a:ea typeface="Courier New"/>
                <a:cs typeface="Courier New"/>
                <a:sym typeface="Courier New"/>
              </a:rPr>
              <a:t>array[p..r]</a:t>
            </a:r>
            <a:r>
              <a:rPr lang="en-US">
                <a:solidFill>
                  <a:schemeClr val="accent2"/>
                </a:solidFill>
              </a:rPr>
              <a:t> estén a la derecha del pivote. A este procedimiento lo llamamos </a:t>
            </a:r>
            <a:r>
              <a:rPr lang="en-US" b="1">
                <a:solidFill>
                  <a:schemeClr val="accent2"/>
                </a:solidFill>
              </a:rPr>
              <a:t>hacer una partición (</a:t>
            </a:r>
            <a:r>
              <a:rPr lang="en-US" b="1" i="1">
                <a:solidFill>
                  <a:schemeClr val="accent2"/>
                </a:solidFill>
              </a:rPr>
              <a:t>partitioning</a:t>
            </a:r>
            <a:r>
              <a:rPr lang="en-US" b="1">
                <a:solidFill>
                  <a:schemeClr val="accent2"/>
                </a:solidFill>
              </a:rPr>
              <a:t>)</a:t>
            </a:r>
            <a:r>
              <a:rPr lang="en-US">
                <a:solidFill>
                  <a:schemeClr val="accent2"/>
                </a:solidFill>
              </a:rPr>
              <a:t>. En este punto, no importa qué orden tengan los elementos a la izquierda del pivote entre sí, y lo mismo ocurre para los elementos a la derecha del pivote. Sólo nos importa que cada elemento esté en algún lugar del lado correcto del pivote.</a:t>
            </a:r>
            <a:endParaRPr>
              <a:solidFill>
                <a:schemeClr val="accent2"/>
              </a:solidFill>
            </a:endParaRPr>
          </a:p>
          <a:p>
            <a:pPr marL="0" lvl="0" indent="0" algn="just" rtl="0">
              <a:spcBef>
                <a:spcPts val="1600"/>
              </a:spcBef>
              <a:spcAft>
                <a:spcPts val="1600"/>
              </a:spcAft>
              <a:buNone/>
            </a:pPr>
            <a:r>
              <a:rPr lang="en-US">
                <a:solidFill>
                  <a:schemeClr val="accent2"/>
                </a:solidFill>
              </a:rPr>
              <a:t>Nota: Inicialmente el subarreglo es </a:t>
            </a:r>
            <a:r>
              <a:rPr lang="en-US">
                <a:solidFill>
                  <a:schemeClr val="accent2"/>
                </a:solidFill>
                <a:latin typeface="Courier New"/>
                <a:ea typeface="Courier New"/>
                <a:cs typeface="Courier New"/>
                <a:sym typeface="Courier New"/>
              </a:rPr>
              <a:t>array[0..n-1]</a:t>
            </a:r>
            <a:r>
              <a:rPr lang="en-US">
                <a:solidFill>
                  <a:schemeClr val="accent2"/>
                </a:solidFill>
              </a:rPr>
              <a:t>.</a:t>
            </a:r>
            <a:endParaRPr>
              <a:solidFill>
                <a:schemeClr val="accen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Quicksort - Divide y vencerás</a:t>
            </a:r>
            <a:endParaRPr/>
          </a:p>
        </p:txBody>
      </p:sp>
      <p:sp>
        <p:nvSpPr>
          <p:cNvPr id="336" name="Google Shape;336;p35"/>
          <p:cNvSpPr txBox="1">
            <a:spLocks noGrp="1"/>
          </p:cNvSpPr>
          <p:nvPr>
            <p:ph type="body" idx="1"/>
          </p:nvPr>
        </p:nvSpPr>
        <p:spPr>
          <a:xfrm>
            <a:off x="311700" y="1152475"/>
            <a:ext cx="8520600" cy="3778800"/>
          </a:xfrm>
          <a:prstGeom prst="rect">
            <a:avLst/>
          </a:prstGeom>
          <a:noFill/>
          <a:ln>
            <a:noFill/>
          </a:ln>
        </p:spPr>
        <p:txBody>
          <a:bodyPr spcFirstLastPara="1" wrap="square" lIns="91425" tIns="91425" rIns="91425" bIns="91425" anchor="t" anchorCtr="0">
            <a:noAutofit/>
          </a:bodyPr>
          <a:lstStyle/>
          <a:p>
            <a:pPr marL="0" lvl="0" indent="0" algn="just" rtl="0">
              <a:spcBef>
                <a:spcPts val="1600"/>
              </a:spcBef>
              <a:spcAft>
                <a:spcPts val="1600"/>
              </a:spcAft>
              <a:buNone/>
            </a:pPr>
            <a:r>
              <a:rPr lang="en-US">
                <a:solidFill>
                  <a:schemeClr val="accent2"/>
                </a:solidFill>
              </a:rPr>
              <a:t>2.	</a:t>
            </a:r>
            <a:r>
              <a:rPr lang="en-US" b="1">
                <a:solidFill>
                  <a:schemeClr val="accent2"/>
                </a:solidFill>
              </a:rPr>
              <a:t>Vence (conquista)</a:t>
            </a:r>
            <a:r>
              <a:rPr lang="en-US">
                <a:solidFill>
                  <a:schemeClr val="accent2"/>
                </a:solidFill>
              </a:rPr>
              <a:t> al ordenar de manera </a:t>
            </a:r>
            <a:r>
              <a:rPr lang="en-US" u="sng">
                <a:solidFill>
                  <a:schemeClr val="accent2"/>
                </a:solidFill>
              </a:rPr>
              <a:t>recursiva</a:t>
            </a:r>
            <a:r>
              <a:rPr lang="en-US">
                <a:solidFill>
                  <a:schemeClr val="accent2"/>
                </a:solidFill>
              </a:rPr>
              <a:t> los subarreglos </a:t>
            </a:r>
            <a:r>
              <a:rPr lang="en-US">
                <a:solidFill>
                  <a:schemeClr val="accent2"/>
                </a:solidFill>
                <a:latin typeface="Courier New"/>
                <a:ea typeface="Courier New"/>
                <a:cs typeface="Courier New"/>
                <a:sym typeface="Courier New"/>
              </a:rPr>
              <a:t>array[p..q-1]</a:t>
            </a:r>
            <a:r>
              <a:rPr lang="en-US">
                <a:solidFill>
                  <a:schemeClr val="accent2"/>
                </a:solidFill>
              </a:rPr>
              <a:t> (todos los elementos a la izquierda del pivote, los cuales deben ser menores o iguales que el pivote) y </a:t>
            </a:r>
            <a:r>
              <a:rPr lang="en-US">
                <a:solidFill>
                  <a:schemeClr val="accent2"/>
                </a:solidFill>
                <a:latin typeface="Courier New"/>
                <a:ea typeface="Courier New"/>
                <a:cs typeface="Courier New"/>
                <a:sym typeface="Courier New"/>
              </a:rPr>
              <a:t>array[q+1..r]</a:t>
            </a:r>
            <a:r>
              <a:rPr lang="en-US">
                <a:solidFill>
                  <a:schemeClr val="accent2"/>
                </a:solidFill>
              </a:rPr>
              <a:t> (todos los elementos a la derecha del pivote, los cuales deben ser mayores que el pivote).</a:t>
            </a:r>
            <a:endParaRPr>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Quicksort - Divide y vencerás</a:t>
            </a:r>
            <a:endParaRPr/>
          </a:p>
        </p:txBody>
      </p:sp>
      <p:sp>
        <p:nvSpPr>
          <p:cNvPr id="342" name="Google Shape;342;p36"/>
          <p:cNvSpPr txBox="1">
            <a:spLocks noGrp="1"/>
          </p:cNvSpPr>
          <p:nvPr>
            <p:ph type="body" idx="1"/>
          </p:nvPr>
        </p:nvSpPr>
        <p:spPr>
          <a:xfrm>
            <a:off x="311700" y="1152475"/>
            <a:ext cx="8520600" cy="3778800"/>
          </a:xfrm>
          <a:prstGeom prst="rect">
            <a:avLst/>
          </a:prstGeom>
          <a:noFill/>
          <a:ln>
            <a:noFill/>
          </a:ln>
        </p:spPr>
        <p:txBody>
          <a:bodyPr spcFirstLastPara="1" wrap="square" lIns="91425" tIns="91425" rIns="91425" bIns="91425" anchor="t" anchorCtr="0">
            <a:noAutofit/>
          </a:bodyPr>
          <a:lstStyle/>
          <a:p>
            <a:pPr marL="0" lvl="0" indent="0" algn="just" rtl="0">
              <a:spcBef>
                <a:spcPts val="1600"/>
              </a:spcBef>
              <a:spcAft>
                <a:spcPts val="0"/>
              </a:spcAft>
              <a:buNone/>
            </a:pPr>
            <a:r>
              <a:rPr lang="en-US">
                <a:solidFill>
                  <a:schemeClr val="accent2"/>
                </a:solidFill>
              </a:rPr>
              <a:t>3.	</a:t>
            </a:r>
            <a:r>
              <a:rPr lang="en-US" b="1">
                <a:solidFill>
                  <a:schemeClr val="accent2"/>
                </a:solidFill>
              </a:rPr>
              <a:t>Combina</a:t>
            </a:r>
            <a:r>
              <a:rPr lang="en-US">
                <a:solidFill>
                  <a:schemeClr val="accent2"/>
                </a:solidFill>
              </a:rPr>
              <a:t> al hacer nada. Una vez que el paso de conquistar ordena de manera recursiva, ya terminamos. ¿Por qué? Todos los elementos a la izquierda del pivote, en </a:t>
            </a:r>
            <a:r>
              <a:rPr lang="en-US">
                <a:solidFill>
                  <a:schemeClr val="accent2"/>
                </a:solidFill>
                <a:latin typeface="Courier New"/>
                <a:ea typeface="Courier New"/>
                <a:cs typeface="Courier New"/>
                <a:sym typeface="Courier New"/>
              </a:rPr>
              <a:t>array[p..q-1]</a:t>
            </a:r>
            <a:r>
              <a:rPr lang="en-US">
                <a:solidFill>
                  <a:schemeClr val="accent2"/>
                </a:solidFill>
              </a:rPr>
              <a:t>, son menores o iguales que el pivote y están ordenados, y todos los elementos a la derecha del pivote, en </a:t>
            </a:r>
            <a:r>
              <a:rPr lang="en-US">
                <a:solidFill>
                  <a:schemeClr val="accent2"/>
                </a:solidFill>
                <a:latin typeface="Courier New"/>
                <a:ea typeface="Courier New"/>
                <a:cs typeface="Courier New"/>
                <a:sym typeface="Courier New"/>
              </a:rPr>
              <a:t>array[q+1..r]</a:t>
            </a:r>
            <a:r>
              <a:rPr lang="en-US">
                <a:solidFill>
                  <a:schemeClr val="accent2"/>
                </a:solidFill>
              </a:rPr>
              <a:t>, son mayores que el pivote y están ordenados.</a:t>
            </a:r>
            <a:endParaRPr>
              <a:solidFill>
                <a:schemeClr val="accent2"/>
              </a:solidFill>
            </a:endParaRPr>
          </a:p>
          <a:p>
            <a:pPr marL="0" lvl="0" indent="0" algn="just" rtl="0">
              <a:spcBef>
                <a:spcPts val="1600"/>
              </a:spcBef>
              <a:spcAft>
                <a:spcPts val="0"/>
              </a:spcAft>
              <a:buNone/>
            </a:pPr>
            <a:endParaRPr>
              <a:solidFill>
                <a:schemeClr val="accent2"/>
              </a:solidFill>
            </a:endParaRPr>
          </a:p>
          <a:p>
            <a:pPr marL="0" lvl="0" indent="0" algn="just" rtl="0">
              <a:spcBef>
                <a:spcPts val="1600"/>
              </a:spcBef>
              <a:spcAft>
                <a:spcPts val="0"/>
              </a:spcAft>
              <a:buNone/>
            </a:pPr>
            <a:endParaRPr>
              <a:solidFill>
                <a:schemeClr val="accent2"/>
              </a:solidFill>
            </a:endParaRPr>
          </a:p>
          <a:p>
            <a:pPr marL="0" lvl="0" indent="0" algn="just" rtl="0">
              <a:spcBef>
                <a:spcPts val="1600"/>
              </a:spcBef>
              <a:spcAft>
                <a:spcPts val="1600"/>
              </a:spcAft>
              <a:buNone/>
            </a:pPr>
            <a:r>
              <a:rPr lang="en-US">
                <a:solidFill>
                  <a:schemeClr val="accent2"/>
                </a:solidFill>
              </a:rPr>
              <a:t>Nota: Los </a:t>
            </a:r>
            <a:r>
              <a:rPr lang="en-US" b="1">
                <a:solidFill>
                  <a:schemeClr val="accent2"/>
                </a:solidFill>
              </a:rPr>
              <a:t>casos base</a:t>
            </a:r>
            <a:r>
              <a:rPr lang="en-US">
                <a:solidFill>
                  <a:schemeClr val="accent2"/>
                </a:solidFill>
              </a:rPr>
              <a:t> son subarreglos con menos de dos elementos.</a:t>
            </a:r>
            <a:endParaRPr>
              <a:solidFill>
                <a:schemeClr val="accen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7"/>
          <p:cNvSpPr txBox="1">
            <a:spLocks noGrp="1"/>
          </p:cNvSpPr>
          <p:nvPr>
            <p:ph type="title"/>
          </p:nvPr>
        </p:nvSpPr>
        <p:spPr>
          <a:xfrm>
            <a:off x="311700" y="445025"/>
            <a:ext cx="51408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Resumen (</a:t>
            </a:r>
            <a:r>
              <a:rPr lang="en-US" i="1"/>
              <a:t>Quick sort</a:t>
            </a:r>
            <a:r>
              <a:rPr lang="en-US"/>
              <a:t>):</a:t>
            </a:r>
            <a:endParaRPr/>
          </a:p>
        </p:txBody>
      </p:sp>
      <p:sp>
        <p:nvSpPr>
          <p:cNvPr id="348" name="Google Shape;348;p37"/>
          <p:cNvSpPr txBox="1">
            <a:spLocks noGrp="1"/>
          </p:cNvSpPr>
          <p:nvPr>
            <p:ph type="body" idx="1"/>
          </p:nvPr>
        </p:nvSpPr>
        <p:spPr>
          <a:xfrm>
            <a:off x="387900" y="1076275"/>
            <a:ext cx="4488900" cy="22005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700">
                <a:solidFill>
                  <a:schemeClr val="accent2"/>
                </a:solidFill>
              </a:rPr>
              <a:t>El verdadero trabajo del ordenamiento rápido ocurre durante el paso de dividir, que hace la partición del subarreglo alrededor de un pivote del subarreglo. Aunque podemos elegir cualquier elemento en el subarreglo como el pivote, es fácil de implementar hacer la partición si elegimos el elemento que está en alguno de los extremos.</a:t>
            </a:r>
            <a:endParaRPr sz="1700">
              <a:solidFill>
                <a:schemeClr val="accent2"/>
              </a:solidFill>
            </a:endParaRPr>
          </a:p>
        </p:txBody>
      </p:sp>
      <p:sp>
        <p:nvSpPr>
          <p:cNvPr id="349" name="Google Shape;349;p37"/>
          <p:cNvSpPr txBox="1">
            <a:spLocks noGrp="1"/>
          </p:cNvSpPr>
          <p:nvPr>
            <p:ph type="body" idx="1"/>
          </p:nvPr>
        </p:nvSpPr>
        <p:spPr>
          <a:xfrm>
            <a:off x="277800" y="3574175"/>
            <a:ext cx="4599000" cy="12060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400">
                <a:solidFill>
                  <a:schemeClr val="accent2"/>
                </a:solidFill>
              </a:rPr>
              <a:t>Tiempos de ejecución:</a:t>
            </a:r>
            <a:endParaRPr sz="1400">
              <a:solidFill>
                <a:schemeClr val="accent2"/>
              </a:solidFill>
            </a:endParaRPr>
          </a:p>
          <a:p>
            <a:pPr marL="457200" lvl="0" indent="-317500" algn="just" rtl="0">
              <a:lnSpc>
                <a:spcPct val="100000"/>
              </a:lnSpc>
              <a:spcBef>
                <a:spcPts val="0"/>
              </a:spcBef>
              <a:spcAft>
                <a:spcPts val="0"/>
              </a:spcAft>
              <a:buClr>
                <a:schemeClr val="accent2"/>
              </a:buClr>
              <a:buSzPts val="1400"/>
              <a:buChar char="-"/>
            </a:pPr>
            <a:r>
              <a:rPr lang="en-US" sz="1400">
                <a:solidFill>
                  <a:schemeClr val="accent2"/>
                </a:solidFill>
              </a:rPr>
              <a:t>El peor caso: Θ(</a:t>
            </a:r>
            <a:r>
              <a:rPr lang="en-US" sz="1400" i="1">
                <a:solidFill>
                  <a:schemeClr val="accent2"/>
                </a:solidFill>
              </a:rPr>
              <a:t>n</a:t>
            </a:r>
            <a:r>
              <a:rPr lang="en-US" sz="1400" baseline="30000">
                <a:solidFill>
                  <a:schemeClr val="accent2"/>
                </a:solidFill>
              </a:rPr>
              <a:t>2</a:t>
            </a:r>
            <a:r>
              <a:rPr lang="en-US" sz="1400">
                <a:solidFill>
                  <a:schemeClr val="accent2"/>
                </a:solidFill>
              </a:rPr>
              <a:t>).</a:t>
            </a:r>
            <a:endParaRPr sz="1400">
              <a:solidFill>
                <a:schemeClr val="accent2"/>
              </a:solidFill>
            </a:endParaRPr>
          </a:p>
          <a:p>
            <a:pPr marL="457200" lvl="0" indent="-317500" algn="just" rtl="0">
              <a:lnSpc>
                <a:spcPct val="100000"/>
              </a:lnSpc>
              <a:spcBef>
                <a:spcPts val="0"/>
              </a:spcBef>
              <a:spcAft>
                <a:spcPts val="0"/>
              </a:spcAft>
              <a:buClr>
                <a:schemeClr val="accent2"/>
              </a:buClr>
              <a:buSzPts val="1400"/>
              <a:buChar char="-"/>
            </a:pPr>
            <a:r>
              <a:rPr lang="en-US" sz="1400">
                <a:solidFill>
                  <a:schemeClr val="accent2"/>
                </a:solidFill>
              </a:rPr>
              <a:t>El mejor caso: Θ(</a:t>
            </a:r>
            <a:r>
              <a:rPr lang="en-US" sz="1400" i="1">
                <a:solidFill>
                  <a:schemeClr val="accent2"/>
                </a:solidFill>
              </a:rPr>
              <a:t>nlog</a:t>
            </a:r>
            <a:r>
              <a:rPr lang="en-US" sz="1400" i="1" baseline="-25000">
                <a:solidFill>
                  <a:schemeClr val="accent2"/>
                </a:solidFill>
              </a:rPr>
              <a:t>2</a:t>
            </a:r>
            <a:r>
              <a:rPr lang="en-US" sz="1400" i="1">
                <a:solidFill>
                  <a:schemeClr val="accent2"/>
                </a:solidFill>
              </a:rPr>
              <a:t>n</a:t>
            </a:r>
            <a:r>
              <a:rPr lang="en-US" sz="1400">
                <a:solidFill>
                  <a:schemeClr val="accent2"/>
                </a:solidFill>
              </a:rPr>
              <a:t>).</a:t>
            </a:r>
            <a:endParaRPr sz="1400">
              <a:solidFill>
                <a:schemeClr val="accent2"/>
              </a:solidFill>
            </a:endParaRPr>
          </a:p>
          <a:p>
            <a:pPr marL="457200" lvl="0" indent="-317500" algn="just" rtl="0">
              <a:lnSpc>
                <a:spcPct val="100000"/>
              </a:lnSpc>
              <a:spcBef>
                <a:spcPts val="0"/>
              </a:spcBef>
              <a:spcAft>
                <a:spcPts val="0"/>
              </a:spcAft>
              <a:buClr>
                <a:schemeClr val="accent2"/>
              </a:buClr>
              <a:buSzPts val="1400"/>
              <a:buChar char="-"/>
            </a:pPr>
            <a:r>
              <a:rPr lang="en-US" sz="1400" b="1">
                <a:solidFill>
                  <a:schemeClr val="accent2"/>
                </a:solidFill>
              </a:rPr>
              <a:t>El caso promedio para un arreglo aleatorio: O(</a:t>
            </a:r>
            <a:r>
              <a:rPr lang="en-US" sz="1400" b="1" i="1">
                <a:solidFill>
                  <a:schemeClr val="accent2"/>
                </a:solidFill>
              </a:rPr>
              <a:t>nlog</a:t>
            </a:r>
            <a:r>
              <a:rPr lang="en-US" sz="1400" b="1" i="1" baseline="-25000">
                <a:solidFill>
                  <a:schemeClr val="accent2"/>
                </a:solidFill>
              </a:rPr>
              <a:t>2</a:t>
            </a:r>
            <a:r>
              <a:rPr lang="en-US" sz="1400" b="1" i="1">
                <a:solidFill>
                  <a:schemeClr val="accent2"/>
                </a:solidFill>
              </a:rPr>
              <a:t>n</a:t>
            </a:r>
            <a:r>
              <a:rPr lang="en-US" sz="1400" b="1">
                <a:solidFill>
                  <a:schemeClr val="accent2"/>
                </a:solidFill>
              </a:rPr>
              <a:t>).</a:t>
            </a:r>
            <a:endParaRPr sz="1400" b="1">
              <a:solidFill>
                <a:schemeClr val="accent2"/>
              </a:solidFill>
            </a:endParaRPr>
          </a:p>
        </p:txBody>
      </p:sp>
      <p:pic>
        <p:nvPicPr>
          <p:cNvPr id="350" name="Google Shape;350;p37"/>
          <p:cNvPicPr preferRelativeResize="0"/>
          <p:nvPr/>
        </p:nvPicPr>
        <p:blipFill>
          <a:blip r:embed="rId3">
            <a:alphaModFix/>
          </a:blip>
          <a:stretch>
            <a:fillRect/>
          </a:stretch>
        </p:blipFill>
        <p:spPr>
          <a:xfrm>
            <a:off x="5349750" y="528925"/>
            <a:ext cx="3386701" cy="425125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Quicksort - Ejercicio</a:t>
            </a:r>
            <a:endParaRPr/>
          </a:p>
        </p:txBody>
      </p:sp>
      <p:sp>
        <p:nvSpPr>
          <p:cNvPr id="356" name="Google Shape;356;p38"/>
          <p:cNvSpPr/>
          <p:nvPr/>
        </p:nvSpPr>
        <p:spPr>
          <a:xfrm>
            <a:off x="1180638" y="223857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9</a:t>
            </a:r>
            <a:endParaRPr sz="2400" b="1"/>
          </a:p>
        </p:txBody>
      </p:sp>
      <p:sp>
        <p:nvSpPr>
          <p:cNvPr id="357" name="Google Shape;357;p38"/>
          <p:cNvSpPr/>
          <p:nvPr/>
        </p:nvSpPr>
        <p:spPr>
          <a:xfrm>
            <a:off x="1858906" y="223857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7</a:t>
            </a:r>
            <a:endParaRPr sz="2400" b="1"/>
          </a:p>
        </p:txBody>
      </p:sp>
      <p:sp>
        <p:nvSpPr>
          <p:cNvPr id="358" name="Google Shape;358;p38"/>
          <p:cNvSpPr/>
          <p:nvPr/>
        </p:nvSpPr>
        <p:spPr>
          <a:xfrm>
            <a:off x="2537175" y="223857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359" name="Google Shape;359;p38"/>
          <p:cNvSpPr/>
          <p:nvPr/>
        </p:nvSpPr>
        <p:spPr>
          <a:xfrm>
            <a:off x="6606744" y="223857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10</a:t>
            </a:r>
            <a:endParaRPr sz="2400" b="1"/>
          </a:p>
        </p:txBody>
      </p:sp>
      <p:sp>
        <p:nvSpPr>
          <p:cNvPr id="360" name="Google Shape;360;p38"/>
          <p:cNvSpPr/>
          <p:nvPr/>
        </p:nvSpPr>
        <p:spPr>
          <a:xfrm>
            <a:off x="3215443" y="223857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11</a:t>
            </a:r>
            <a:endParaRPr sz="2400" b="1"/>
          </a:p>
        </p:txBody>
      </p:sp>
      <p:sp>
        <p:nvSpPr>
          <p:cNvPr id="361" name="Google Shape;361;p38"/>
          <p:cNvSpPr txBox="1"/>
          <p:nvPr/>
        </p:nvSpPr>
        <p:spPr>
          <a:xfrm>
            <a:off x="1180650" y="1632400"/>
            <a:ext cx="6698100" cy="5727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US" sz="1800">
                <a:solidFill>
                  <a:schemeClr val="accent1"/>
                </a:solidFill>
              </a:rPr>
              <a:t>   0         1        2         3	  4         5        6         7         8         9</a:t>
            </a:r>
            <a:endParaRPr sz="1800">
              <a:solidFill>
                <a:schemeClr val="accent1"/>
              </a:solidFill>
            </a:endParaRPr>
          </a:p>
        </p:txBody>
      </p:sp>
      <p:sp>
        <p:nvSpPr>
          <p:cNvPr id="362" name="Google Shape;362;p38"/>
          <p:cNvSpPr/>
          <p:nvPr/>
        </p:nvSpPr>
        <p:spPr>
          <a:xfrm>
            <a:off x="3893688" y="223857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12</a:t>
            </a:r>
            <a:endParaRPr sz="2400" b="1"/>
          </a:p>
        </p:txBody>
      </p:sp>
      <p:sp>
        <p:nvSpPr>
          <p:cNvPr id="363" name="Google Shape;363;p38"/>
          <p:cNvSpPr/>
          <p:nvPr/>
        </p:nvSpPr>
        <p:spPr>
          <a:xfrm>
            <a:off x="4571956" y="223857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2</a:t>
            </a:r>
            <a:endParaRPr sz="2400" b="1"/>
          </a:p>
        </p:txBody>
      </p:sp>
      <p:sp>
        <p:nvSpPr>
          <p:cNvPr id="364" name="Google Shape;364;p38"/>
          <p:cNvSpPr/>
          <p:nvPr/>
        </p:nvSpPr>
        <p:spPr>
          <a:xfrm>
            <a:off x="5250225" y="223857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14</a:t>
            </a:r>
            <a:endParaRPr sz="2400" b="1"/>
          </a:p>
        </p:txBody>
      </p:sp>
      <p:sp>
        <p:nvSpPr>
          <p:cNvPr id="365" name="Google Shape;365;p38"/>
          <p:cNvSpPr/>
          <p:nvPr/>
        </p:nvSpPr>
        <p:spPr>
          <a:xfrm>
            <a:off x="5928493" y="223857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3</a:t>
            </a:r>
            <a:endParaRPr sz="2400" b="1"/>
          </a:p>
        </p:txBody>
      </p:sp>
      <p:sp>
        <p:nvSpPr>
          <p:cNvPr id="366" name="Google Shape;366;p38"/>
          <p:cNvSpPr txBox="1"/>
          <p:nvPr/>
        </p:nvSpPr>
        <p:spPr>
          <a:xfrm>
            <a:off x="1271800" y="3113375"/>
            <a:ext cx="5016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accent1"/>
                </a:solidFill>
              </a:rPr>
              <a:t>p</a:t>
            </a:r>
            <a:endParaRPr sz="2400">
              <a:solidFill>
                <a:schemeClr val="accent1"/>
              </a:solidFill>
            </a:endParaRPr>
          </a:p>
        </p:txBody>
      </p:sp>
      <p:sp>
        <p:nvSpPr>
          <p:cNvPr id="367" name="Google Shape;367;p38"/>
          <p:cNvSpPr txBox="1"/>
          <p:nvPr/>
        </p:nvSpPr>
        <p:spPr>
          <a:xfrm>
            <a:off x="7380900" y="3070650"/>
            <a:ext cx="5016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accent1"/>
                </a:solidFill>
              </a:rPr>
              <a:t>r</a:t>
            </a:r>
            <a:endParaRPr sz="2400">
              <a:solidFill>
                <a:schemeClr val="accent1"/>
              </a:solidFill>
            </a:endParaRPr>
          </a:p>
        </p:txBody>
      </p:sp>
      <p:sp>
        <p:nvSpPr>
          <p:cNvPr id="368" name="Google Shape;368;p38"/>
          <p:cNvSpPr/>
          <p:nvPr/>
        </p:nvSpPr>
        <p:spPr>
          <a:xfrm>
            <a:off x="7285044" y="223857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6</a:t>
            </a:r>
            <a:endParaRPr sz="24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Referencia</a:t>
            </a:r>
            <a:endParaRPr/>
          </a:p>
        </p:txBody>
      </p:sp>
      <p:sp>
        <p:nvSpPr>
          <p:cNvPr id="374" name="Google Shape;374;p39"/>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457200" lvl="0" indent="-381000" algn="just" rtl="0">
              <a:spcBef>
                <a:spcPts val="1600"/>
              </a:spcBef>
              <a:spcAft>
                <a:spcPts val="0"/>
              </a:spcAft>
              <a:buClr>
                <a:schemeClr val="accent2"/>
              </a:buClr>
              <a:buSzPts val="2400"/>
              <a:buChar char="-"/>
            </a:pPr>
            <a:r>
              <a:rPr lang="en-US" sz="2400">
                <a:solidFill>
                  <a:schemeClr val="accent2"/>
                </a:solidFill>
              </a:rPr>
              <a:t>Khan Academy</a:t>
            </a:r>
            <a:endParaRPr sz="2400">
              <a:solidFill>
                <a:schemeClr val="accent2"/>
              </a:solidFill>
            </a:endParaRPr>
          </a:p>
          <a:p>
            <a:pPr marL="914400" lvl="1" indent="-381000" algn="just" rtl="0">
              <a:spcBef>
                <a:spcPts val="0"/>
              </a:spcBef>
              <a:spcAft>
                <a:spcPts val="0"/>
              </a:spcAft>
              <a:buClr>
                <a:schemeClr val="accent2"/>
              </a:buClr>
              <a:buSzPts val="2400"/>
              <a:buChar char="-"/>
            </a:pPr>
            <a:r>
              <a:rPr lang="en-US" sz="2400">
                <a:solidFill>
                  <a:schemeClr val="accent2"/>
                </a:solidFill>
              </a:rPr>
              <a:t>https://es.khanacademy.org/</a:t>
            </a:r>
            <a:endParaRPr sz="2400">
              <a:solidFill>
                <a:schemeClr val="accent2"/>
              </a:solidFill>
            </a:endParaRPr>
          </a:p>
          <a:p>
            <a:pPr marL="0" lvl="0" indent="0" algn="just" rtl="0">
              <a:spcBef>
                <a:spcPts val="1600"/>
              </a:spcBef>
              <a:spcAft>
                <a:spcPts val="0"/>
              </a:spcAft>
              <a:buNone/>
            </a:pPr>
            <a:endParaRPr sz="2400">
              <a:solidFill>
                <a:schemeClr val="accent2"/>
              </a:solidFill>
            </a:endParaRPr>
          </a:p>
          <a:p>
            <a:pPr marL="0" lvl="0" indent="0" algn="just" rtl="0">
              <a:spcBef>
                <a:spcPts val="1600"/>
              </a:spcBef>
              <a:spcAft>
                <a:spcPts val="1600"/>
              </a:spcAft>
              <a:buNone/>
            </a:pPr>
            <a:endParaRPr sz="24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Incremental - Insertion sort</a:t>
            </a:r>
            <a:endParaRPr/>
          </a:p>
        </p:txBody>
      </p:sp>
      <p:sp>
        <p:nvSpPr>
          <p:cNvPr id="73" name="Google Shape;73;p15"/>
          <p:cNvSpPr txBox="1">
            <a:spLocks noGrp="1"/>
          </p:cNvSpPr>
          <p:nvPr>
            <p:ph type="body" idx="1"/>
          </p:nvPr>
        </p:nvSpPr>
        <p:spPr>
          <a:xfrm>
            <a:off x="311700" y="1152475"/>
            <a:ext cx="4856700" cy="3778800"/>
          </a:xfrm>
          <a:prstGeom prst="rect">
            <a:avLst/>
          </a:prstGeom>
          <a:noFill/>
          <a:ln>
            <a:noFill/>
          </a:ln>
        </p:spPr>
        <p:txBody>
          <a:bodyPr spcFirstLastPara="1" wrap="square" lIns="91425" tIns="91425" rIns="91425" bIns="91425" anchor="t" anchorCtr="0">
            <a:noAutofit/>
          </a:bodyPr>
          <a:lstStyle/>
          <a:p>
            <a:pPr marL="0" lvl="0" indent="0" algn="just" rtl="0">
              <a:spcBef>
                <a:spcPts val="1600"/>
              </a:spcBef>
              <a:spcAft>
                <a:spcPts val="0"/>
              </a:spcAft>
              <a:buNone/>
            </a:pPr>
            <a:r>
              <a:rPr lang="en-US" sz="2400">
                <a:solidFill>
                  <a:schemeClr val="accent2"/>
                </a:solidFill>
              </a:rPr>
              <a:t>“Un juego de cartas”</a:t>
            </a:r>
            <a:endParaRPr sz="2400">
              <a:solidFill>
                <a:schemeClr val="accent2"/>
              </a:solidFill>
            </a:endParaRPr>
          </a:p>
          <a:p>
            <a:pPr marL="457200" lvl="0" indent="-381000" algn="just" rtl="0">
              <a:spcBef>
                <a:spcPts val="1600"/>
              </a:spcBef>
              <a:spcAft>
                <a:spcPts val="0"/>
              </a:spcAft>
              <a:buClr>
                <a:schemeClr val="accent2"/>
              </a:buClr>
              <a:buSzPts val="2400"/>
              <a:buChar char="-"/>
            </a:pPr>
            <a:r>
              <a:rPr lang="en-US" sz="2400">
                <a:solidFill>
                  <a:schemeClr val="accent2"/>
                </a:solidFill>
              </a:rPr>
              <a:t>Tener cartas en tu mano y tenerlas ordenadas.</a:t>
            </a:r>
            <a:endParaRPr sz="2400">
              <a:solidFill>
                <a:schemeClr val="accent2"/>
              </a:solidFill>
            </a:endParaRPr>
          </a:p>
          <a:p>
            <a:pPr marL="457200" lvl="0" indent="-381000" algn="just" rtl="0">
              <a:spcBef>
                <a:spcPts val="0"/>
              </a:spcBef>
              <a:spcAft>
                <a:spcPts val="0"/>
              </a:spcAft>
              <a:buClr>
                <a:schemeClr val="accent2"/>
              </a:buClr>
              <a:buSzPts val="2400"/>
              <a:buChar char="-"/>
            </a:pPr>
            <a:r>
              <a:rPr lang="en-US" sz="2400">
                <a:solidFill>
                  <a:schemeClr val="accent2"/>
                </a:solidFill>
              </a:rPr>
              <a:t>Tomar una nueva carta del mazo.</a:t>
            </a:r>
            <a:endParaRPr sz="2400">
              <a:solidFill>
                <a:schemeClr val="accent2"/>
              </a:solidFill>
            </a:endParaRPr>
          </a:p>
          <a:p>
            <a:pPr marL="457200" lvl="0" indent="-381000" algn="just" rtl="0">
              <a:spcBef>
                <a:spcPts val="0"/>
              </a:spcBef>
              <a:spcAft>
                <a:spcPts val="0"/>
              </a:spcAft>
              <a:buClr>
                <a:schemeClr val="accent2"/>
              </a:buClr>
              <a:buSzPts val="2400"/>
              <a:buChar char="-"/>
            </a:pPr>
            <a:r>
              <a:rPr lang="en-US" sz="2400">
                <a:solidFill>
                  <a:schemeClr val="accent2"/>
                </a:solidFill>
              </a:rPr>
              <a:t>Colocar en el sitio correcto para que siga ordenada.</a:t>
            </a:r>
            <a:endParaRPr sz="2400">
              <a:solidFill>
                <a:schemeClr val="accent2"/>
              </a:solidFill>
            </a:endParaRPr>
          </a:p>
        </p:txBody>
      </p:sp>
      <p:pic>
        <p:nvPicPr>
          <p:cNvPr id="74" name="Google Shape;74;p15"/>
          <p:cNvPicPr preferRelativeResize="0"/>
          <p:nvPr/>
        </p:nvPicPr>
        <p:blipFill>
          <a:blip r:embed="rId3">
            <a:alphaModFix/>
          </a:blip>
          <a:stretch>
            <a:fillRect/>
          </a:stretch>
        </p:blipFill>
        <p:spPr>
          <a:xfrm>
            <a:off x="5529900" y="1727500"/>
            <a:ext cx="3089400" cy="272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Insertion sort</a:t>
            </a:r>
            <a:endParaRPr/>
          </a:p>
        </p:txBody>
      </p:sp>
      <p:sp>
        <p:nvSpPr>
          <p:cNvPr id="80" name="Google Shape;80;p16"/>
          <p:cNvSpPr txBox="1">
            <a:spLocks noGrp="1"/>
          </p:cNvSpPr>
          <p:nvPr>
            <p:ph type="body" idx="1"/>
          </p:nvPr>
        </p:nvSpPr>
        <p:spPr>
          <a:xfrm>
            <a:off x="311700" y="1152475"/>
            <a:ext cx="8459100" cy="1525500"/>
          </a:xfrm>
          <a:prstGeom prst="rect">
            <a:avLst/>
          </a:prstGeom>
          <a:noFill/>
          <a:ln>
            <a:noFill/>
          </a:ln>
        </p:spPr>
        <p:txBody>
          <a:bodyPr spcFirstLastPara="1" wrap="square" lIns="91425" tIns="91425" rIns="91425" bIns="91425" anchor="t" anchorCtr="0">
            <a:noAutofit/>
          </a:bodyPr>
          <a:lstStyle/>
          <a:p>
            <a:pPr marL="0" lvl="0" indent="0" algn="just" rtl="0">
              <a:spcBef>
                <a:spcPts val="1600"/>
              </a:spcBef>
              <a:spcAft>
                <a:spcPts val="1600"/>
              </a:spcAft>
              <a:buNone/>
            </a:pPr>
            <a:r>
              <a:rPr lang="en-US" sz="2400">
                <a:solidFill>
                  <a:schemeClr val="accent2"/>
                </a:solidFill>
              </a:rPr>
              <a:t>En términos de arreglos, supongamos que el subarreglo con índices del 0 al 5 ya está ordenado, y queremos insertar el elemento que por ahora está en el índice 6:</a:t>
            </a:r>
            <a:endParaRPr sz="2400">
              <a:solidFill>
                <a:schemeClr val="accent2"/>
              </a:solidFill>
            </a:endParaRPr>
          </a:p>
        </p:txBody>
      </p:sp>
      <p:sp>
        <p:nvSpPr>
          <p:cNvPr id="81" name="Google Shape;81;p16"/>
          <p:cNvSpPr txBox="1">
            <a:spLocks noGrp="1"/>
          </p:cNvSpPr>
          <p:nvPr>
            <p:ph type="body" idx="1"/>
          </p:nvPr>
        </p:nvSpPr>
        <p:spPr>
          <a:xfrm>
            <a:off x="342450" y="3403825"/>
            <a:ext cx="8459100" cy="693000"/>
          </a:xfrm>
          <a:prstGeom prst="rect">
            <a:avLst/>
          </a:prstGeom>
          <a:noFill/>
          <a:ln>
            <a:noFill/>
          </a:ln>
        </p:spPr>
        <p:txBody>
          <a:bodyPr spcFirstLastPara="1" wrap="square" lIns="91425" tIns="91425" rIns="91425" bIns="91425" anchor="t" anchorCtr="0">
            <a:noAutofit/>
          </a:bodyPr>
          <a:lstStyle/>
          <a:p>
            <a:pPr marL="0" lvl="0" indent="0" algn="just" rtl="0">
              <a:spcBef>
                <a:spcPts val="1600"/>
              </a:spcBef>
              <a:spcAft>
                <a:spcPts val="1600"/>
              </a:spcAft>
              <a:buNone/>
            </a:pPr>
            <a:r>
              <a:rPr lang="en-US" sz="2400">
                <a:solidFill>
                  <a:schemeClr val="accent2"/>
                </a:solidFill>
              </a:rPr>
              <a:t>Cómo se debe ver el subarreglo cuando hayamos terminado:</a:t>
            </a:r>
            <a:endParaRPr sz="2400">
              <a:solidFill>
                <a:schemeClr val="accent2"/>
              </a:solidFill>
            </a:endParaRPr>
          </a:p>
        </p:txBody>
      </p:sp>
      <p:sp>
        <p:nvSpPr>
          <p:cNvPr id="82" name="Google Shape;82;p16"/>
          <p:cNvSpPr/>
          <p:nvPr/>
        </p:nvSpPr>
        <p:spPr>
          <a:xfrm>
            <a:off x="3374700" y="3061300"/>
            <a:ext cx="297600" cy="3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2</a:t>
            </a:r>
            <a:endParaRPr/>
          </a:p>
        </p:txBody>
      </p:sp>
      <p:sp>
        <p:nvSpPr>
          <p:cNvPr id="83" name="Google Shape;83;p16"/>
          <p:cNvSpPr/>
          <p:nvPr/>
        </p:nvSpPr>
        <p:spPr>
          <a:xfrm>
            <a:off x="3672300" y="3061300"/>
            <a:ext cx="297600" cy="3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3</a:t>
            </a:r>
            <a:endParaRPr/>
          </a:p>
        </p:txBody>
      </p:sp>
      <p:sp>
        <p:nvSpPr>
          <p:cNvPr id="84" name="Google Shape;84;p16"/>
          <p:cNvSpPr/>
          <p:nvPr/>
        </p:nvSpPr>
        <p:spPr>
          <a:xfrm>
            <a:off x="3969900" y="3061300"/>
            <a:ext cx="297600" cy="3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7</a:t>
            </a:r>
            <a:endParaRPr/>
          </a:p>
        </p:txBody>
      </p:sp>
      <p:sp>
        <p:nvSpPr>
          <p:cNvPr id="85" name="Google Shape;85;p16"/>
          <p:cNvSpPr/>
          <p:nvPr/>
        </p:nvSpPr>
        <p:spPr>
          <a:xfrm>
            <a:off x="5471700" y="3061300"/>
            <a:ext cx="297600" cy="340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5</a:t>
            </a:r>
            <a:endParaRPr/>
          </a:p>
        </p:txBody>
      </p:sp>
      <p:sp>
        <p:nvSpPr>
          <p:cNvPr id="86" name="Google Shape;86;p16"/>
          <p:cNvSpPr/>
          <p:nvPr/>
        </p:nvSpPr>
        <p:spPr>
          <a:xfrm>
            <a:off x="4267500" y="3061300"/>
            <a:ext cx="297600" cy="3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
        <p:nvSpPr>
          <p:cNvPr id="87" name="Google Shape;87;p16"/>
          <p:cNvSpPr/>
          <p:nvPr/>
        </p:nvSpPr>
        <p:spPr>
          <a:xfrm>
            <a:off x="4565100" y="3061300"/>
            <a:ext cx="453300" cy="3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10</a:t>
            </a:r>
            <a:endParaRPr/>
          </a:p>
        </p:txBody>
      </p:sp>
      <p:sp>
        <p:nvSpPr>
          <p:cNvPr id="88" name="Google Shape;88;p16"/>
          <p:cNvSpPr/>
          <p:nvPr/>
        </p:nvSpPr>
        <p:spPr>
          <a:xfrm>
            <a:off x="5018400" y="3061300"/>
            <a:ext cx="453300" cy="3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13</a:t>
            </a:r>
            <a:endParaRPr/>
          </a:p>
        </p:txBody>
      </p:sp>
      <p:sp>
        <p:nvSpPr>
          <p:cNvPr id="89" name="Google Shape;89;p16"/>
          <p:cNvSpPr txBox="1"/>
          <p:nvPr/>
        </p:nvSpPr>
        <p:spPr>
          <a:xfrm>
            <a:off x="3374700" y="2706350"/>
            <a:ext cx="2394600" cy="340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a:t>0    1    2    3      4       5     6</a:t>
            </a:r>
            <a:endParaRPr/>
          </a:p>
        </p:txBody>
      </p:sp>
      <p:sp>
        <p:nvSpPr>
          <p:cNvPr id="90" name="Google Shape;90;p16"/>
          <p:cNvSpPr/>
          <p:nvPr/>
        </p:nvSpPr>
        <p:spPr>
          <a:xfrm>
            <a:off x="3343950" y="4549200"/>
            <a:ext cx="297600" cy="3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2</a:t>
            </a:r>
            <a:endParaRPr/>
          </a:p>
        </p:txBody>
      </p:sp>
      <p:sp>
        <p:nvSpPr>
          <p:cNvPr id="91" name="Google Shape;91;p16"/>
          <p:cNvSpPr/>
          <p:nvPr/>
        </p:nvSpPr>
        <p:spPr>
          <a:xfrm>
            <a:off x="3641550" y="4549200"/>
            <a:ext cx="297600" cy="3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3</a:t>
            </a:r>
            <a:endParaRPr/>
          </a:p>
        </p:txBody>
      </p:sp>
      <p:sp>
        <p:nvSpPr>
          <p:cNvPr id="92" name="Google Shape;92;p16"/>
          <p:cNvSpPr/>
          <p:nvPr/>
        </p:nvSpPr>
        <p:spPr>
          <a:xfrm>
            <a:off x="4236750" y="4549200"/>
            <a:ext cx="297600" cy="3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7</a:t>
            </a:r>
            <a:endParaRPr/>
          </a:p>
        </p:txBody>
      </p:sp>
      <p:sp>
        <p:nvSpPr>
          <p:cNvPr id="93" name="Google Shape;93;p16"/>
          <p:cNvSpPr/>
          <p:nvPr/>
        </p:nvSpPr>
        <p:spPr>
          <a:xfrm>
            <a:off x="3939150" y="4549200"/>
            <a:ext cx="297600" cy="3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5</a:t>
            </a:r>
            <a:endParaRPr/>
          </a:p>
        </p:txBody>
      </p:sp>
      <p:sp>
        <p:nvSpPr>
          <p:cNvPr id="94" name="Google Shape;94;p16"/>
          <p:cNvSpPr/>
          <p:nvPr/>
        </p:nvSpPr>
        <p:spPr>
          <a:xfrm>
            <a:off x="4534350" y="4549200"/>
            <a:ext cx="297600" cy="3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
        <p:nvSpPr>
          <p:cNvPr id="95" name="Google Shape;95;p16"/>
          <p:cNvSpPr/>
          <p:nvPr/>
        </p:nvSpPr>
        <p:spPr>
          <a:xfrm>
            <a:off x="4831950" y="4549200"/>
            <a:ext cx="453300" cy="3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10</a:t>
            </a:r>
            <a:endParaRPr/>
          </a:p>
        </p:txBody>
      </p:sp>
      <p:sp>
        <p:nvSpPr>
          <p:cNvPr id="96" name="Google Shape;96;p16"/>
          <p:cNvSpPr/>
          <p:nvPr/>
        </p:nvSpPr>
        <p:spPr>
          <a:xfrm>
            <a:off x="5285250" y="4549200"/>
            <a:ext cx="453300" cy="3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13</a:t>
            </a:r>
            <a:endParaRPr/>
          </a:p>
        </p:txBody>
      </p:sp>
      <p:sp>
        <p:nvSpPr>
          <p:cNvPr id="97" name="Google Shape;97;p16"/>
          <p:cNvSpPr txBox="1"/>
          <p:nvPr/>
        </p:nvSpPr>
        <p:spPr>
          <a:xfrm>
            <a:off x="3343950" y="4194250"/>
            <a:ext cx="2394600" cy="340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a:t>0    1    2    3    4      5       6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Insertion sort</a:t>
            </a:r>
            <a:endParaRPr/>
          </a:p>
        </p:txBody>
      </p:sp>
      <p:sp>
        <p:nvSpPr>
          <p:cNvPr id="103" name="Google Shape;103;p17"/>
          <p:cNvSpPr txBox="1">
            <a:spLocks noGrp="1"/>
          </p:cNvSpPr>
          <p:nvPr>
            <p:ph type="body" idx="1"/>
          </p:nvPr>
        </p:nvSpPr>
        <p:spPr>
          <a:xfrm>
            <a:off x="311700" y="1000075"/>
            <a:ext cx="8459100" cy="3750300"/>
          </a:xfrm>
          <a:prstGeom prst="rect">
            <a:avLst/>
          </a:prstGeom>
          <a:noFill/>
          <a:ln>
            <a:noFill/>
          </a:ln>
        </p:spPr>
        <p:txBody>
          <a:bodyPr spcFirstLastPara="1" wrap="square" lIns="91425" tIns="91425" rIns="91425" bIns="91425" anchor="t" anchorCtr="0">
            <a:noAutofit/>
          </a:bodyPr>
          <a:lstStyle/>
          <a:p>
            <a:pPr marL="0" lvl="0" indent="457200" algn="just" rtl="0">
              <a:spcBef>
                <a:spcPts val="1600"/>
              </a:spcBef>
              <a:spcAft>
                <a:spcPts val="1600"/>
              </a:spcAft>
              <a:buNone/>
            </a:pPr>
            <a:r>
              <a:rPr lang="en-US">
                <a:solidFill>
                  <a:schemeClr val="accent2"/>
                </a:solidFill>
              </a:rPr>
              <a:t>Para insertar el elemento que está en la posición 6 en el subarreglo a su izquierda, lo comparamos repetidamente con los elementos a su izquierda, moviéndonos de derecha a izquierda. Llamemos al elemento en la posición 6 la </a:t>
            </a:r>
            <a:r>
              <a:rPr lang="en-US" b="1">
                <a:solidFill>
                  <a:schemeClr val="accent2"/>
                </a:solidFill>
              </a:rPr>
              <a:t>llave (</a:t>
            </a:r>
            <a:r>
              <a:rPr lang="en-US" b="1" i="1">
                <a:solidFill>
                  <a:schemeClr val="accent2"/>
                </a:solidFill>
              </a:rPr>
              <a:t>key</a:t>
            </a:r>
            <a:r>
              <a:rPr lang="en-US" b="1">
                <a:solidFill>
                  <a:schemeClr val="accent2"/>
                </a:solidFill>
              </a:rPr>
              <a:t>)</a:t>
            </a:r>
            <a:r>
              <a:rPr lang="en-US">
                <a:solidFill>
                  <a:schemeClr val="accent2"/>
                </a:solidFill>
              </a:rPr>
              <a:t>. Cada vez que veamos que la </a:t>
            </a:r>
            <a:r>
              <a:rPr lang="en-US" b="1">
                <a:solidFill>
                  <a:schemeClr val="accent2"/>
                </a:solidFill>
              </a:rPr>
              <a:t>llave es menor</a:t>
            </a:r>
            <a:r>
              <a:rPr lang="en-US">
                <a:solidFill>
                  <a:schemeClr val="accent2"/>
                </a:solidFill>
              </a:rPr>
              <a:t> que un elemento a su izquierda, </a:t>
            </a:r>
            <a:r>
              <a:rPr lang="en-US" b="1">
                <a:solidFill>
                  <a:schemeClr val="accent2"/>
                </a:solidFill>
              </a:rPr>
              <a:t>desplazamos ese elemento una posición a la derecha</a:t>
            </a:r>
            <a:r>
              <a:rPr lang="en-US">
                <a:solidFill>
                  <a:schemeClr val="accent2"/>
                </a:solidFill>
              </a:rPr>
              <a:t>, ya que sabemos que la llave tendrá que quedar a la izquierda de ese elemento. Se necesita hacer dos cosas para lograr que esta idea funcione: una operación que desplaza un elemento una posición hacia la derecha, y necesitamos almacenar el valor de la llave en un sitio separado (de manera que el elemento que queda inmediatamente a su izquierda no la reemplace).</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Insertion sort</a:t>
            </a:r>
            <a:endParaRPr/>
          </a:p>
        </p:txBody>
      </p:sp>
      <p:sp>
        <p:nvSpPr>
          <p:cNvPr id="109" name="Google Shape;109;p18"/>
          <p:cNvSpPr/>
          <p:nvPr/>
        </p:nvSpPr>
        <p:spPr>
          <a:xfrm>
            <a:off x="1843188"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2</a:t>
            </a:r>
            <a:endParaRPr sz="2400" b="1"/>
          </a:p>
        </p:txBody>
      </p:sp>
      <p:sp>
        <p:nvSpPr>
          <p:cNvPr id="110" name="Google Shape;110;p18"/>
          <p:cNvSpPr/>
          <p:nvPr/>
        </p:nvSpPr>
        <p:spPr>
          <a:xfrm>
            <a:off x="2521456"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3</a:t>
            </a:r>
            <a:endParaRPr sz="2400" b="1"/>
          </a:p>
        </p:txBody>
      </p:sp>
      <p:sp>
        <p:nvSpPr>
          <p:cNvPr id="111" name="Google Shape;111;p18"/>
          <p:cNvSpPr/>
          <p:nvPr/>
        </p:nvSpPr>
        <p:spPr>
          <a:xfrm>
            <a:off x="3199725"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7</a:t>
            </a:r>
            <a:endParaRPr sz="2400" b="1"/>
          </a:p>
        </p:txBody>
      </p:sp>
      <p:sp>
        <p:nvSpPr>
          <p:cNvPr id="112" name="Google Shape;112;p18"/>
          <p:cNvSpPr/>
          <p:nvPr/>
        </p:nvSpPr>
        <p:spPr>
          <a:xfrm>
            <a:off x="6622519" y="2211726"/>
            <a:ext cx="678300" cy="775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113" name="Google Shape;113;p18"/>
          <p:cNvSpPr/>
          <p:nvPr/>
        </p:nvSpPr>
        <p:spPr>
          <a:xfrm>
            <a:off x="3877993"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8</a:t>
            </a:r>
            <a:endParaRPr sz="2400" b="1"/>
          </a:p>
        </p:txBody>
      </p:sp>
      <p:sp>
        <p:nvSpPr>
          <p:cNvPr id="114" name="Google Shape;114;p18"/>
          <p:cNvSpPr/>
          <p:nvPr/>
        </p:nvSpPr>
        <p:spPr>
          <a:xfrm>
            <a:off x="4556262"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10</a:t>
            </a:r>
            <a:endParaRPr sz="2400" b="1"/>
          </a:p>
        </p:txBody>
      </p:sp>
      <p:sp>
        <p:nvSpPr>
          <p:cNvPr id="115" name="Google Shape;115;p18"/>
          <p:cNvSpPr/>
          <p:nvPr/>
        </p:nvSpPr>
        <p:spPr>
          <a:xfrm>
            <a:off x="5589390"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13</a:t>
            </a:r>
            <a:endParaRPr sz="2400" b="1"/>
          </a:p>
        </p:txBody>
      </p:sp>
      <p:sp>
        <p:nvSpPr>
          <p:cNvPr id="116" name="Google Shape;116;p18"/>
          <p:cNvSpPr txBox="1"/>
          <p:nvPr/>
        </p:nvSpPr>
        <p:spPr>
          <a:xfrm>
            <a:off x="1843200" y="1605550"/>
            <a:ext cx="5457600" cy="5727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US" sz="1800">
                <a:solidFill>
                  <a:schemeClr val="accent1"/>
                </a:solidFill>
              </a:rPr>
              <a:t>   0         1        2         3            4          	5           6</a:t>
            </a:r>
            <a:endParaRPr sz="1800">
              <a:solidFill>
                <a:schemeClr val="accent1"/>
              </a:solidFill>
            </a:endParaRPr>
          </a:p>
        </p:txBody>
      </p:sp>
      <p:sp>
        <p:nvSpPr>
          <p:cNvPr id="117" name="Google Shape;117;p18"/>
          <p:cNvSpPr/>
          <p:nvPr/>
        </p:nvSpPr>
        <p:spPr>
          <a:xfrm>
            <a:off x="6622519" y="3341826"/>
            <a:ext cx="678300" cy="775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118" name="Google Shape;118;p18"/>
          <p:cNvSpPr txBox="1"/>
          <p:nvPr/>
        </p:nvSpPr>
        <p:spPr>
          <a:xfrm>
            <a:off x="6622525" y="4117325"/>
            <a:ext cx="678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accent1"/>
                </a:solidFill>
              </a:rPr>
              <a:t>key</a:t>
            </a:r>
            <a:endParaRPr sz="1800">
              <a:solidFill>
                <a:schemeClr val="accent1"/>
              </a:solidFill>
            </a:endParaRPr>
          </a:p>
        </p:txBody>
      </p:sp>
      <p:sp>
        <p:nvSpPr>
          <p:cNvPr id="119" name="Google Shape;119;p18"/>
          <p:cNvSpPr/>
          <p:nvPr/>
        </p:nvSpPr>
        <p:spPr>
          <a:xfrm>
            <a:off x="2068725" y="1161900"/>
            <a:ext cx="4151700" cy="572700"/>
          </a:xfrm>
          <a:prstGeom prst="curvedDownArrow">
            <a:avLst>
              <a:gd name="adj1" fmla="val 25000"/>
              <a:gd name="adj2" fmla="val 50000"/>
              <a:gd name="adj3" fmla="val 25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txBox="1"/>
          <p:nvPr/>
        </p:nvSpPr>
        <p:spPr>
          <a:xfrm>
            <a:off x="3018075" y="1308725"/>
            <a:ext cx="2210400" cy="45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Sub-lista ordenada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Insertion sort</a:t>
            </a:r>
            <a:endParaRPr/>
          </a:p>
        </p:txBody>
      </p:sp>
      <p:sp>
        <p:nvSpPr>
          <p:cNvPr id="126" name="Google Shape;126;p19"/>
          <p:cNvSpPr/>
          <p:nvPr/>
        </p:nvSpPr>
        <p:spPr>
          <a:xfrm>
            <a:off x="1843188"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2</a:t>
            </a:r>
            <a:endParaRPr sz="2400" b="1"/>
          </a:p>
        </p:txBody>
      </p:sp>
      <p:sp>
        <p:nvSpPr>
          <p:cNvPr id="127" name="Google Shape;127;p19"/>
          <p:cNvSpPr/>
          <p:nvPr/>
        </p:nvSpPr>
        <p:spPr>
          <a:xfrm>
            <a:off x="2521456"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3</a:t>
            </a:r>
            <a:endParaRPr sz="2400" b="1"/>
          </a:p>
        </p:txBody>
      </p:sp>
      <p:sp>
        <p:nvSpPr>
          <p:cNvPr id="128" name="Google Shape;128;p19"/>
          <p:cNvSpPr/>
          <p:nvPr/>
        </p:nvSpPr>
        <p:spPr>
          <a:xfrm>
            <a:off x="3199725"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7</a:t>
            </a:r>
            <a:endParaRPr sz="2400" b="1"/>
          </a:p>
        </p:txBody>
      </p:sp>
      <p:sp>
        <p:nvSpPr>
          <p:cNvPr id="129" name="Google Shape;129;p19"/>
          <p:cNvSpPr/>
          <p:nvPr/>
        </p:nvSpPr>
        <p:spPr>
          <a:xfrm>
            <a:off x="6622519"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130" name="Google Shape;130;p19"/>
          <p:cNvSpPr/>
          <p:nvPr/>
        </p:nvSpPr>
        <p:spPr>
          <a:xfrm>
            <a:off x="3877993"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8</a:t>
            </a:r>
            <a:endParaRPr sz="2400" b="1"/>
          </a:p>
        </p:txBody>
      </p:sp>
      <p:sp>
        <p:nvSpPr>
          <p:cNvPr id="131" name="Google Shape;131;p19"/>
          <p:cNvSpPr/>
          <p:nvPr/>
        </p:nvSpPr>
        <p:spPr>
          <a:xfrm>
            <a:off x="4556262"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10</a:t>
            </a:r>
            <a:endParaRPr sz="2400" b="1"/>
          </a:p>
        </p:txBody>
      </p:sp>
      <p:sp>
        <p:nvSpPr>
          <p:cNvPr id="132" name="Google Shape;132;p19"/>
          <p:cNvSpPr/>
          <p:nvPr/>
        </p:nvSpPr>
        <p:spPr>
          <a:xfrm>
            <a:off x="5589390"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13</a:t>
            </a:r>
            <a:endParaRPr sz="2400" b="1"/>
          </a:p>
        </p:txBody>
      </p:sp>
      <p:sp>
        <p:nvSpPr>
          <p:cNvPr id="133" name="Google Shape;133;p19"/>
          <p:cNvSpPr txBox="1"/>
          <p:nvPr/>
        </p:nvSpPr>
        <p:spPr>
          <a:xfrm>
            <a:off x="1843200" y="1605550"/>
            <a:ext cx="5457600" cy="5727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US" sz="1800">
                <a:solidFill>
                  <a:schemeClr val="accent1"/>
                </a:solidFill>
              </a:rPr>
              <a:t>   0         1        2         3            4          	</a:t>
            </a:r>
            <a:r>
              <a:rPr lang="en-US" sz="1800" b="1" u="sng"/>
              <a:t>5</a:t>
            </a:r>
            <a:r>
              <a:rPr lang="en-US" sz="1800"/>
              <a:t> </a:t>
            </a:r>
            <a:r>
              <a:rPr lang="en-US" sz="1800">
                <a:solidFill>
                  <a:schemeClr val="accent1"/>
                </a:solidFill>
              </a:rPr>
              <a:t>          6</a:t>
            </a:r>
            <a:endParaRPr sz="1800">
              <a:solidFill>
                <a:schemeClr val="accent1"/>
              </a:solidFill>
            </a:endParaRPr>
          </a:p>
        </p:txBody>
      </p:sp>
      <p:sp>
        <p:nvSpPr>
          <p:cNvPr id="134" name="Google Shape;134;p19"/>
          <p:cNvSpPr/>
          <p:nvPr/>
        </p:nvSpPr>
        <p:spPr>
          <a:xfrm>
            <a:off x="5791819" y="3313476"/>
            <a:ext cx="678300" cy="775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135" name="Google Shape;135;p19"/>
          <p:cNvSpPr txBox="1"/>
          <p:nvPr/>
        </p:nvSpPr>
        <p:spPr>
          <a:xfrm>
            <a:off x="5791825" y="4088975"/>
            <a:ext cx="678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accent1"/>
                </a:solidFill>
              </a:rPr>
              <a:t>key</a:t>
            </a:r>
            <a:endParaRPr sz="1800">
              <a:solidFill>
                <a:schemeClr val="accent1"/>
              </a:solidFill>
            </a:endParaRPr>
          </a:p>
        </p:txBody>
      </p:sp>
      <p:sp>
        <p:nvSpPr>
          <p:cNvPr id="136" name="Google Shape;136;p19"/>
          <p:cNvSpPr txBox="1"/>
          <p:nvPr/>
        </p:nvSpPr>
        <p:spPr>
          <a:xfrm>
            <a:off x="2725950" y="3313475"/>
            <a:ext cx="3032400" cy="7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t>¿ 5 &lt; 13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Insertion sort</a:t>
            </a:r>
            <a:endParaRPr/>
          </a:p>
        </p:txBody>
      </p:sp>
      <p:sp>
        <p:nvSpPr>
          <p:cNvPr id="142" name="Google Shape;142;p20"/>
          <p:cNvSpPr/>
          <p:nvPr/>
        </p:nvSpPr>
        <p:spPr>
          <a:xfrm>
            <a:off x="1843188"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2</a:t>
            </a:r>
            <a:endParaRPr sz="2400" b="1"/>
          </a:p>
        </p:txBody>
      </p:sp>
      <p:sp>
        <p:nvSpPr>
          <p:cNvPr id="143" name="Google Shape;143;p20"/>
          <p:cNvSpPr/>
          <p:nvPr/>
        </p:nvSpPr>
        <p:spPr>
          <a:xfrm>
            <a:off x="2521456"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3</a:t>
            </a:r>
            <a:endParaRPr sz="2400" b="1"/>
          </a:p>
        </p:txBody>
      </p:sp>
      <p:sp>
        <p:nvSpPr>
          <p:cNvPr id="144" name="Google Shape;144;p20"/>
          <p:cNvSpPr/>
          <p:nvPr/>
        </p:nvSpPr>
        <p:spPr>
          <a:xfrm>
            <a:off x="3199725"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7</a:t>
            </a:r>
            <a:endParaRPr sz="2400" b="1"/>
          </a:p>
        </p:txBody>
      </p:sp>
      <p:sp>
        <p:nvSpPr>
          <p:cNvPr id="145" name="Google Shape;145;p20"/>
          <p:cNvSpPr/>
          <p:nvPr/>
        </p:nvSpPr>
        <p:spPr>
          <a:xfrm>
            <a:off x="6622519"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u="sng"/>
              <a:t>13</a:t>
            </a:r>
            <a:endParaRPr sz="2400" b="1" u="sng"/>
          </a:p>
        </p:txBody>
      </p:sp>
      <p:sp>
        <p:nvSpPr>
          <p:cNvPr id="146" name="Google Shape;146;p20"/>
          <p:cNvSpPr/>
          <p:nvPr/>
        </p:nvSpPr>
        <p:spPr>
          <a:xfrm>
            <a:off x="3877993"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8</a:t>
            </a:r>
            <a:endParaRPr sz="2400" b="1"/>
          </a:p>
        </p:txBody>
      </p:sp>
      <p:sp>
        <p:nvSpPr>
          <p:cNvPr id="147" name="Google Shape;147;p20"/>
          <p:cNvSpPr/>
          <p:nvPr/>
        </p:nvSpPr>
        <p:spPr>
          <a:xfrm>
            <a:off x="4556262"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10</a:t>
            </a:r>
            <a:endParaRPr sz="2400" b="1"/>
          </a:p>
        </p:txBody>
      </p:sp>
      <p:sp>
        <p:nvSpPr>
          <p:cNvPr id="148" name="Google Shape;148;p20"/>
          <p:cNvSpPr/>
          <p:nvPr/>
        </p:nvSpPr>
        <p:spPr>
          <a:xfrm>
            <a:off x="5589390"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13</a:t>
            </a:r>
            <a:endParaRPr sz="2400" b="1"/>
          </a:p>
        </p:txBody>
      </p:sp>
      <p:sp>
        <p:nvSpPr>
          <p:cNvPr id="149" name="Google Shape;149;p20"/>
          <p:cNvSpPr txBox="1"/>
          <p:nvPr/>
        </p:nvSpPr>
        <p:spPr>
          <a:xfrm>
            <a:off x="1843200" y="1605550"/>
            <a:ext cx="5457600" cy="5727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US" sz="1800">
                <a:solidFill>
                  <a:schemeClr val="accent1"/>
                </a:solidFill>
              </a:rPr>
              <a:t>   0         1        2         3            4          	5           6</a:t>
            </a:r>
            <a:endParaRPr sz="1800">
              <a:solidFill>
                <a:schemeClr val="accent1"/>
              </a:solidFill>
            </a:endParaRPr>
          </a:p>
        </p:txBody>
      </p:sp>
      <p:sp>
        <p:nvSpPr>
          <p:cNvPr id="150" name="Google Shape;150;p20"/>
          <p:cNvSpPr/>
          <p:nvPr/>
        </p:nvSpPr>
        <p:spPr>
          <a:xfrm>
            <a:off x="5766844" y="3242651"/>
            <a:ext cx="678300" cy="775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151" name="Google Shape;151;p20"/>
          <p:cNvSpPr txBox="1"/>
          <p:nvPr/>
        </p:nvSpPr>
        <p:spPr>
          <a:xfrm>
            <a:off x="5766850" y="4018150"/>
            <a:ext cx="678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accent1"/>
                </a:solidFill>
              </a:rPr>
              <a:t>key</a:t>
            </a:r>
            <a:endParaRPr sz="18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Insertion sort</a:t>
            </a:r>
            <a:endParaRPr/>
          </a:p>
        </p:txBody>
      </p:sp>
      <p:sp>
        <p:nvSpPr>
          <p:cNvPr id="157" name="Google Shape;157;p21"/>
          <p:cNvSpPr/>
          <p:nvPr/>
        </p:nvSpPr>
        <p:spPr>
          <a:xfrm>
            <a:off x="1843188"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2</a:t>
            </a:r>
            <a:endParaRPr sz="2400" b="1"/>
          </a:p>
        </p:txBody>
      </p:sp>
      <p:sp>
        <p:nvSpPr>
          <p:cNvPr id="158" name="Google Shape;158;p21"/>
          <p:cNvSpPr/>
          <p:nvPr/>
        </p:nvSpPr>
        <p:spPr>
          <a:xfrm>
            <a:off x="2521456"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3</a:t>
            </a:r>
            <a:endParaRPr sz="2400" b="1"/>
          </a:p>
        </p:txBody>
      </p:sp>
      <p:sp>
        <p:nvSpPr>
          <p:cNvPr id="159" name="Google Shape;159;p21"/>
          <p:cNvSpPr/>
          <p:nvPr/>
        </p:nvSpPr>
        <p:spPr>
          <a:xfrm>
            <a:off x="3199725"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7</a:t>
            </a:r>
            <a:endParaRPr sz="2400" b="1"/>
          </a:p>
        </p:txBody>
      </p:sp>
      <p:sp>
        <p:nvSpPr>
          <p:cNvPr id="160" name="Google Shape;160;p21"/>
          <p:cNvSpPr/>
          <p:nvPr/>
        </p:nvSpPr>
        <p:spPr>
          <a:xfrm>
            <a:off x="6622519"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13</a:t>
            </a:r>
            <a:endParaRPr sz="2400" b="1"/>
          </a:p>
        </p:txBody>
      </p:sp>
      <p:sp>
        <p:nvSpPr>
          <p:cNvPr id="161" name="Google Shape;161;p21"/>
          <p:cNvSpPr/>
          <p:nvPr/>
        </p:nvSpPr>
        <p:spPr>
          <a:xfrm>
            <a:off x="3877993" y="2211726"/>
            <a:ext cx="6783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8</a:t>
            </a:r>
            <a:endParaRPr sz="2400" b="1"/>
          </a:p>
        </p:txBody>
      </p:sp>
      <p:sp>
        <p:nvSpPr>
          <p:cNvPr id="162" name="Google Shape;162;p21"/>
          <p:cNvSpPr/>
          <p:nvPr/>
        </p:nvSpPr>
        <p:spPr>
          <a:xfrm>
            <a:off x="4556262"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10</a:t>
            </a:r>
            <a:endParaRPr sz="2400" b="1"/>
          </a:p>
        </p:txBody>
      </p:sp>
      <p:sp>
        <p:nvSpPr>
          <p:cNvPr id="163" name="Google Shape;163;p21"/>
          <p:cNvSpPr/>
          <p:nvPr/>
        </p:nvSpPr>
        <p:spPr>
          <a:xfrm>
            <a:off x="5589390" y="2211726"/>
            <a:ext cx="1033200" cy="77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13</a:t>
            </a:r>
            <a:endParaRPr sz="2400" b="1"/>
          </a:p>
        </p:txBody>
      </p:sp>
      <p:sp>
        <p:nvSpPr>
          <p:cNvPr id="164" name="Google Shape;164;p21"/>
          <p:cNvSpPr txBox="1"/>
          <p:nvPr/>
        </p:nvSpPr>
        <p:spPr>
          <a:xfrm>
            <a:off x="1843200" y="1605550"/>
            <a:ext cx="5457600" cy="5727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US" sz="1800">
                <a:solidFill>
                  <a:schemeClr val="accent1"/>
                </a:solidFill>
              </a:rPr>
              <a:t>   0         1        2         3            </a:t>
            </a:r>
            <a:r>
              <a:rPr lang="en-US" sz="1800" b="1" u="sng"/>
              <a:t>4</a:t>
            </a:r>
            <a:r>
              <a:rPr lang="en-US" sz="1800">
                <a:solidFill>
                  <a:schemeClr val="accent1"/>
                </a:solidFill>
              </a:rPr>
              <a:t>          	5           6</a:t>
            </a:r>
            <a:endParaRPr sz="1800">
              <a:solidFill>
                <a:schemeClr val="accent1"/>
              </a:solidFill>
            </a:endParaRPr>
          </a:p>
        </p:txBody>
      </p:sp>
      <p:sp>
        <p:nvSpPr>
          <p:cNvPr id="165" name="Google Shape;165;p21"/>
          <p:cNvSpPr/>
          <p:nvPr/>
        </p:nvSpPr>
        <p:spPr>
          <a:xfrm>
            <a:off x="4756694" y="3228501"/>
            <a:ext cx="678300" cy="775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5</a:t>
            </a:r>
            <a:endParaRPr sz="2400" b="1"/>
          </a:p>
        </p:txBody>
      </p:sp>
      <p:sp>
        <p:nvSpPr>
          <p:cNvPr id="166" name="Google Shape;166;p21"/>
          <p:cNvSpPr txBox="1"/>
          <p:nvPr/>
        </p:nvSpPr>
        <p:spPr>
          <a:xfrm>
            <a:off x="4756700" y="4004000"/>
            <a:ext cx="678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accent1"/>
                </a:solidFill>
              </a:rPr>
              <a:t>key</a:t>
            </a:r>
            <a:endParaRPr sz="1800">
              <a:solidFill>
                <a:schemeClr val="accent1"/>
              </a:solidFill>
            </a:endParaRPr>
          </a:p>
        </p:txBody>
      </p:sp>
      <p:sp>
        <p:nvSpPr>
          <p:cNvPr id="167" name="Google Shape;167;p21"/>
          <p:cNvSpPr txBox="1"/>
          <p:nvPr/>
        </p:nvSpPr>
        <p:spPr>
          <a:xfrm>
            <a:off x="1690800" y="3228500"/>
            <a:ext cx="3032400" cy="7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t>¿ 5 &lt; 10 ?</a:t>
            </a:r>
            <a:endParaRPr sz="300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1419</Words>
  <Application>Microsoft Office PowerPoint</Application>
  <PresentationFormat>Presentación en pantalla (16:9)</PresentationFormat>
  <Paragraphs>228</Paragraphs>
  <Slides>27</Slides>
  <Notes>27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Montserrat</vt:lpstr>
      <vt:lpstr>Roboto</vt:lpstr>
      <vt:lpstr>Courier New</vt:lpstr>
      <vt:lpstr>Proxima Nova</vt:lpstr>
      <vt:lpstr>Arial</vt:lpstr>
      <vt:lpstr>Spearmint</vt:lpstr>
      <vt:lpstr>ESTRUCTURA DE DATOS Y ALGORITMOS I</vt:lpstr>
      <vt:lpstr>Enfoques (estrategias) de diseño de algoritmos </vt:lpstr>
      <vt:lpstr>Incremental - 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Resumen (Insertion sort):</vt:lpstr>
      <vt:lpstr>Divide y vencerás</vt:lpstr>
      <vt:lpstr>Divide y vencerás</vt:lpstr>
      <vt:lpstr>Divide y vencerás</vt:lpstr>
      <vt:lpstr>Quicksort - Definición</vt:lpstr>
      <vt:lpstr>Quicksort - Divide y vencerás</vt:lpstr>
      <vt:lpstr>Quicksort - Divide y vencerás</vt:lpstr>
      <vt:lpstr>Quicksort - Divide y vencerás</vt:lpstr>
      <vt:lpstr>Resumen (Quick sort):</vt:lpstr>
      <vt:lpstr>Quicksort - Ejercicio</vt:lpstr>
      <vt:lpstr>Referencia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 Y ALGORITMOS I</dc:title>
  <cp:lastModifiedBy>LEONARDO LEDESMA DOMINGUEZ</cp:lastModifiedBy>
  <cp:revision>1</cp:revision>
  <dcterms:modified xsi:type="dcterms:W3CDTF">2024-05-08T02:53:18Z</dcterms:modified>
</cp:coreProperties>
</file>