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ontserrat" panose="00000500000000000000" pitchFamily="2" charset="0"/>
      <p:regular r:id="rId10"/>
      <p:bold r:id="rId11"/>
      <p:italic r:id="rId12"/>
      <p:boldItalic r:id="rId13"/>
    </p:embeddedFont>
    <p:embeddedFont>
      <p:font typeface="Proxima Nova"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98290c63a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398290c63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98290c63a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98290c63a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7911cece4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57911cece4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7911cece4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57911cece4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7911cece4_0_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57911cece4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7911cece4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57911cece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1"/>
          <p:cNvSpPr txBox="1">
            <a:spLocks noGrp="1"/>
          </p:cNvSpPr>
          <p:nvPr>
            <p:ph type="title"/>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14000"/>
              <a:buFont typeface="Proxima Nova"/>
              <a:buNone/>
              <a:defRPr sz="14000" b="1" i="0" u="none" strike="noStrike" cap="none">
                <a:solidFill>
                  <a:schemeClr val="dk1"/>
                </a:solidFill>
                <a:latin typeface="Proxima Nova"/>
                <a:ea typeface="Proxima Nova"/>
                <a:cs typeface="Proxima Nova"/>
                <a:sym typeface="Proxima Nova"/>
              </a:defRPr>
            </a:lvl9pPr>
          </a:lstStyle>
          <a:p>
            <a:endParaRPr/>
          </a:p>
        </p:txBody>
      </p:sp>
      <p:sp>
        <p:nvSpPr>
          <p:cNvPr id="51" name="Google Shape;51;p11"/>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ctr"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ctr"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
        <p:cNvGrpSpPr/>
        <p:nvPr/>
      </p:nvGrpSpPr>
      <p:grpSpPr>
        <a:xfrm>
          <a:off x="0" y="0"/>
          <a:ext cx="0" cy="0"/>
          <a:chOff x="0" y="0"/>
          <a:chExt cx="0" cy="0"/>
        </a:xfrm>
      </p:grpSpPr>
      <p:sp>
        <p:nvSpPr>
          <p:cNvPr id="20" name="Google Shape;20;p4"/>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 name="Google Shape;21;p4"/>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endParaRPr/>
          </a:p>
        </p:txBody>
      </p:sp>
      <p:sp>
        <p:nvSpPr>
          <p:cNvPr id="23" name="Google Shape;23;p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1pPr>
            <a:lvl2pPr marR="0" lvl="1"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2pPr>
            <a:lvl3pPr marR="0" lvl="2"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3pPr>
            <a:lvl4pPr marR="0" lvl="3"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4pPr>
            <a:lvl5pPr marR="0" lvl="4"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5pPr>
            <a:lvl6pPr marR="0" lvl="5"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6pPr>
            <a:lvl7pPr marR="0" lvl="6"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7pPr>
            <a:lvl8pPr marR="0" lvl="7"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8pPr>
            <a:lvl9pPr marR="0" lvl="8" algn="ctr"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9pPr>
          </a:lstStyle>
          <a:p>
            <a:endParaRPr/>
          </a:p>
        </p:txBody>
      </p:sp>
      <p:sp>
        <p:nvSpPr>
          <p:cNvPr id="24" name="Google Shape;24;p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28" name="Google Shape;28;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1pPr>
            <a:lvl2pPr marL="914400" marR="0" lvl="1"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2pPr>
            <a:lvl3pPr marL="1371600" marR="0" lvl="2"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3pPr>
            <a:lvl4pPr marL="1828800" marR="0" lvl="3"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4pPr>
            <a:lvl5pPr marL="2286000" marR="0" lvl="4"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5pPr>
            <a:lvl6pPr marL="2743200" marR="0" lvl="5"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6pPr>
            <a:lvl7pPr marL="3200400" marR="0" lvl="6"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7pPr>
            <a:lvl8pPr marL="3657600" marR="0" lvl="7"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8pPr>
            <a:lvl9pPr marL="4114800" marR="0" lvl="8" indent="-304800" algn="l" rtl="0">
              <a:lnSpc>
                <a:spcPct val="115000"/>
              </a:lnSpc>
              <a:spcBef>
                <a:spcPts val="1600"/>
              </a:spcBef>
              <a:spcAft>
                <a:spcPts val="160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9pPr>
          </a:lstStyle>
          <a:p>
            <a:endParaRPr/>
          </a:p>
        </p:txBody>
      </p:sp>
      <p:sp>
        <p:nvSpPr>
          <p:cNvPr id="29" name="Google Shape;29;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1pPr>
            <a:lvl2pPr marL="914400" marR="0" lvl="1"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2pPr>
            <a:lvl3pPr marL="1371600" marR="0" lvl="2"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3pPr>
            <a:lvl4pPr marL="1828800" marR="0" lvl="3"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4pPr>
            <a:lvl5pPr marL="2286000" marR="0" lvl="4"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5pPr>
            <a:lvl6pPr marL="2743200" marR="0" lvl="5"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6pPr>
            <a:lvl7pPr marL="3200400" marR="0" lvl="6"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7pPr>
            <a:lvl8pPr marL="3657600" marR="0" lvl="7"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8pPr>
            <a:lvl9pPr marL="4114800" marR="0" lvl="8" indent="-304800" algn="l" rtl="0">
              <a:lnSpc>
                <a:spcPct val="115000"/>
              </a:lnSpc>
              <a:spcBef>
                <a:spcPts val="1600"/>
              </a:spcBef>
              <a:spcAft>
                <a:spcPts val="160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9pPr>
          </a:lstStyle>
          <a:p>
            <a:endParaRPr/>
          </a:p>
        </p:txBody>
      </p:sp>
      <p:sp>
        <p:nvSpPr>
          <p:cNvPr id="30" name="Google Shape;3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
        <p:cNvGrpSpPr/>
        <p:nvPr/>
      </p:nvGrpSpPr>
      <p:grpSpPr>
        <a:xfrm>
          <a:off x="0" y="0"/>
          <a:ext cx="0" cy="0"/>
          <a:chOff x="0" y="0"/>
          <a:chExt cx="0" cy="0"/>
        </a:xfrm>
      </p:grpSpPr>
      <p:cxnSp>
        <p:nvCxnSpPr>
          <p:cNvPr id="32" name="Google Shape;32;p6"/>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33" name="Google Shape;33;p6"/>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endParaRPr/>
          </a:p>
        </p:txBody>
      </p:sp>
      <p:sp>
        <p:nvSpPr>
          <p:cNvPr id="34" name="Google Shape;3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400"/>
              <a:buFont typeface="Proxima Nova"/>
              <a:buNone/>
              <a:defRPr sz="2400" b="0" i="0" u="none" strike="noStrike" cap="none">
                <a:solidFill>
                  <a:schemeClr val="dk1"/>
                </a:solidFill>
                <a:latin typeface="Proxima Nova"/>
                <a:ea typeface="Proxima Nova"/>
                <a:cs typeface="Proxima Nova"/>
                <a:sym typeface="Proxima Nova"/>
              </a:defRPr>
            </a:lvl9pPr>
          </a:lstStyle>
          <a:p>
            <a:endParaRPr/>
          </a:p>
        </p:txBody>
      </p:sp>
      <p:sp>
        <p:nvSpPr>
          <p:cNvPr id="40" name="Google Shape;4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1pPr>
            <a:lvl2pPr marL="914400" marR="0" lvl="1"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2pPr>
            <a:lvl3pPr marL="1371600" marR="0" lvl="2"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3pPr>
            <a:lvl4pPr marL="1828800" marR="0" lvl="3"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4pPr>
            <a:lvl5pPr marL="2286000" marR="0" lvl="4"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5pPr>
            <a:lvl6pPr marL="2743200" marR="0" lvl="5"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6pPr>
            <a:lvl7pPr marL="3200400" marR="0" lvl="6"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7pPr>
            <a:lvl8pPr marL="3657600" marR="0" lvl="7" indent="-304800" algn="l" rtl="0">
              <a:lnSpc>
                <a:spcPct val="115000"/>
              </a:lnSpc>
              <a:spcBef>
                <a:spcPts val="1600"/>
              </a:spcBef>
              <a:spcAft>
                <a:spcPts val="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8pPr>
            <a:lvl9pPr marL="4114800" marR="0" lvl="8" indent="-304800" algn="l" rtl="0">
              <a:lnSpc>
                <a:spcPct val="115000"/>
              </a:lnSpc>
              <a:spcBef>
                <a:spcPts val="1600"/>
              </a:spcBef>
              <a:spcAft>
                <a:spcPts val="1600"/>
              </a:spcAft>
              <a:buClr>
                <a:schemeClr val="accent3"/>
              </a:buClr>
              <a:buSzPts val="1200"/>
              <a:buFont typeface="Proxima Nova"/>
              <a:buChar char="■"/>
              <a:defRPr sz="1200" b="0" i="0" u="none" strike="noStrike" cap="none">
                <a:solidFill>
                  <a:schemeClr val="accent3"/>
                </a:solidFill>
                <a:latin typeface="Proxima Nova"/>
                <a:ea typeface="Proxima Nova"/>
                <a:cs typeface="Proxima Nova"/>
                <a:sym typeface="Proxima Nova"/>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4800"/>
              <a:buFont typeface="Proxima Nova"/>
              <a:buNone/>
              <a:defRPr sz="4800" b="0" i="0" u="none" strike="noStrike" cap="none">
                <a:solidFill>
                  <a:schemeClr val="dk1"/>
                </a:solidFill>
                <a:latin typeface="Proxima Nova"/>
                <a:ea typeface="Proxima Nova"/>
                <a:cs typeface="Proxima Nova"/>
                <a:sym typeface="Proxima Nova"/>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accent3"/>
              </a:buClr>
              <a:buSzPts val="2100"/>
              <a:buFont typeface="Proxima Nova"/>
              <a:buNone/>
              <a:defRPr sz="21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Proxima Nova"/>
              <a:buNone/>
            </a:pPr>
            <a:r>
              <a:rPr lang="en-US" sz="4800" b="0" i="0" u="none" strike="noStrike" cap="none">
                <a:solidFill>
                  <a:schemeClr val="lt1"/>
                </a:solidFill>
                <a:latin typeface="Montserrat"/>
                <a:ea typeface="Montserrat"/>
                <a:cs typeface="Montserrat"/>
                <a:sym typeface="Montserrat"/>
              </a:rPr>
              <a:t>ESTRUCTURA DE DATOS Y ALGORITMOS I</a:t>
            </a:r>
            <a:endParaRPr sz="4800" b="0" i="0" u="none" strike="noStrike" cap="none">
              <a:solidFill>
                <a:schemeClr val="lt1"/>
              </a:solidFill>
              <a:latin typeface="Montserrat"/>
              <a:ea typeface="Montserrat"/>
              <a:cs typeface="Montserrat"/>
              <a:sym typeface="Montserrat"/>
            </a:endParaRPr>
          </a:p>
        </p:txBody>
      </p:sp>
      <p:sp>
        <p:nvSpPr>
          <p:cNvPr id="60" name="Google Shape;60;p13"/>
          <p:cNvSpPr txBox="1">
            <a:spLocks noGrp="1"/>
          </p:cNvSpPr>
          <p:nvPr>
            <p:ph type="subTitle" idx="1"/>
          </p:nvPr>
        </p:nvSpPr>
        <p:spPr>
          <a:xfrm>
            <a:off x="349550" y="3182325"/>
            <a:ext cx="8401800" cy="897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lt1"/>
              </a:buClr>
              <a:buSzPts val="2400"/>
              <a:buFont typeface="Proxima Nova"/>
              <a:buNone/>
            </a:pPr>
            <a:r>
              <a:rPr lang="en-US"/>
              <a:t>Complejidad: P, NP, NP-Completos</a:t>
            </a:r>
            <a:endParaRPr sz="24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Contexto</a:t>
            </a:r>
            <a:endParaRPr/>
          </a:p>
          <a:p>
            <a:pPr marL="0" marR="0" lvl="0" indent="0" algn="l" rtl="0">
              <a:lnSpc>
                <a:spcPct val="100000"/>
              </a:lnSpc>
              <a:spcBef>
                <a:spcPts val="0"/>
              </a:spcBef>
              <a:spcAft>
                <a:spcPts val="0"/>
              </a:spcAft>
              <a:buClr>
                <a:schemeClr val="dk1"/>
              </a:buClr>
              <a:buSzPts val="2800"/>
              <a:buFont typeface="Proxima Nova"/>
              <a:buNone/>
            </a:pPr>
            <a:endParaRPr/>
          </a:p>
        </p:txBody>
      </p:sp>
      <p:sp>
        <p:nvSpPr>
          <p:cNvPr id="67" name="Google Shape;67;p14"/>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rPr lang="en-US">
                <a:solidFill>
                  <a:schemeClr val="accent2"/>
                </a:solidFill>
              </a:rPr>
              <a:t>Casi todos los algoritmos que hemos estudiado hasta ahora han sido algoritmos de </a:t>
            </a:r>
            <a:r>
              <a:rPr lang="en-US" b="1">
                <a:solidFill>
                  <a:schemeClr val="accent2"/>
                </a:solidFill>
              </a:rPr>
              <a:t>tiempo polinomial</a:t>
            </a:r>
            <a:r>
              <a:rPr lang="en-US">
                <a:solidFill>
                  <a:schemeClr val="accent2"/>
                </a:solidFill>
              </a:rPr>
              <a:t>: en entradas de tamaño </a:t>
            </a:r>
            <a:r>
              <a:rPr lang="en-US" i="1">
                <a:solidFill>
                  <a:schemeClr val="accent2"/>
                </a:solidFill>
              </a:rPr>
              <a:t>n</a:t>
            </a:r>
            <a:r>
              <a:rPr lang="en-US">
                <a:solidFill>
                  <a:schemeClr val="accent2"/>
                </a:solidFill>
              </a:rPr>
              <a:t>, su tiempo de ejecución en el </a:t>
            </a:r>
            <a:r>
              <a:rPr lang="en-US" u="sng">
                <a:solidFill>
                  <a:schemeClr val="accent2"/>
                </a:solidFill>
              </a:rPr>
              <a:t>peor caso</a:t>
            </a:r>
            <a:r>
              <a:rPr lang="en-US">
                <a:solidFill>
                  <a:schemeClr val="accent2"/>
                </a:solidFill>
              </a:rPr>
              <a:t> es </a:t>
            </a:r>
            <a:r>
              <a:rPr lang="en-US" i="1">
                <a:solidFill>
                  <a:schemeClr val="accent2"/>
                </a:solidFill>
              </a:rPr>
              <a:t>O(n</a:t>
            </a:r>
            <a:r>
              <a:rPr lang="en-US" i="1" baseline="30000">
                <a:solidFill>
                  <a:schemeClr val="accent2"/>
                </a:solidFill>
              </a:rPr>
              <a:t>k</a:t>
            </a:r>
            <a:r>
              <a:rPr lang="en-US" i="1">
                <a:solidFill>
                  <a:schemeClr val="accent2"/>
                </a:solidFill>
              </a:rPr>
              <a:t>)</a:t>
            </a:r>
            <a:r>
              <a:rPr lang="en-US">
                <a:solidFill>
                  <a:schemeClr val="accent2"/>
                </a:solidFill>
              </a:rPr>
              <a:t> para alguna constante </a:t>
            </a:r>
            <a:r>
              <a:rPr lang="en-US" i="1">
                <a:solidFill>
                  <a:schemeClr val="accent2"/>
                </a:solidFill>
              </a:rPr>
              <a:t>k</a:t>
            </a:r>
            <a:r>
              <a:rPr lang="en-US">
                <a:solidFill>
                  <a:schemeClr val="accent2"/>
                </a:solidFill>
              </a:rPr>
              <a:t>. Podría preguntarse si todos los problemas pueden resolverse en tiempo polinomial. La respuesta es no.</a:t>
            </a:r>
            <a:endParaRPr>
              <a:solidFill>
                <a:schemeClr val="accent2"/>
              </a:solidFill>
            </a:endParaRPr>
          </a:p>
          <a:p>
            <a:pPr marL="0" lvl="0" indent="0" algn="just" rtl="0">
              <a:lnSpc>
                <a:spcPct val="100000"/>
              </a:lnSpc>
              <a:spcBef>
                <a:spcPts val="0"/>
              </a:spcBef>
              <a:spcAft>
                <a:spcPts val="0"/>
              </a:spcAft>
              <a:buNone/>
            </a:pPr>
            <a:endParaRPr>
              <a:solidFill>
                <a:schemeClr val="accent2"/>
              </a:solidFill>
            </a:endParaRPr>
          </a:p>
          <a:p>
            <a:pPr marL="0" lvl="0" indent="457200" algn="just" rtl="0">
              <a:lnSpc>
                <a:spcPct val="100000"/>
              </a:lnSpc>
              <a:spcBef>
                <a:spcPts val="0"/>
              </a:spcBef>
              <a:spcAft>
                <a:spcPts val="0"/>
              </a:spcAft>
              <a:buNone/>
            </a:pPr>
            <a:r>
              <a:rPr lang="en-US">
                <a:solidFill>
                  <a:schemeClr val="accent2"/>
                </a:solidFill>
              </a:rPr>
              <a:t>Hay problemas que </a:t>
            </a:r>
            <a:r>
              <a:rPr lang="en-US" b="1">
                <a:solidFill>
                  <a:schemeClr val="accent2"/>
                </a:solidFill>
              </a:rPr>
              <a:t>no pueden ser resueltos por ninguna computadora</a:t>
            </a:r>
            <a:r>
              <a:rPr lang="en-US">
                <a:solidFill>
                  <a:schemeClr val="accent2"/>
                </a:solidFill>
              </a:rPr>
              <a:t>, sin importar cuánto tiempo lo permitamos. También hay problemas que se pueden resolver, pero no en tiempo </a:t>
            </a:r>
            <a:r>
              <a:rPr lang="en-US" i="1">
                <a:solidFill>
                  <a:schemeClr val="accent2"/>
                </a:solidFill>
              </a:rPr>
              <a:t>O(n</a:t>
            </a:r>
            <a:r>
              <a:rPr lang="en-US" i="1" baseline="30000">
                <a:solidFill>
                  <a:schemeClr val="accent2"/>
                </a:solidFill>
              </a:rPr>
              <a:t>k</a:t>
            </a:r>
            <a:r>
              <a:rPr lang="en-US" i="1">
                <a:solidFill>
                  <a:schemeClr val="accent2"/>
                </a:solidFill>
              </a:rPr>
              <a:t>)</a:t>
            </a:r>
            <a:r>
              <a:rPr lang="en-US">
                <a:solidFill>
                  <a:schemeClr val="accent2"/>
                </a:solidFill>
              </a:rPr>
              <a:t> para cualquier constante </a:t>
            </a:r>
            <a:r>
              <a:rPr lang="en-US" i="1">
                <a:solidFill>
                  <a:schemeClr val="accent2"/>
                </a:solidFill>
              </a:rPr>
              <a:t>k</a:t>
            </a:r>
            <a:r>
              <a:rPr lang="en-US">
                <a:solidFill>
                  <a:schemeClr val="accent2"/>
                </a:solidFill>
              </a:rPr>
              <a:t>. En general, pensamos que los problemas que pueden solucionarse con los </a:t>
            </a:r>
            <a:r>
              <a:rPr lang="en-US" b="1">
                <a:solidFill>
                  <a:schemeClr val="accent2"/>
                </a:solidFill>
              </a:rPr>
              <a:t>algoritmos </a:t>
            </a:r>
            <a:r>
              <a:rPr lang="en-US">
                <a:solidFill>
                  <a:schemeClr val="accent2"/>
                </a:solidFill>
              </a:rPr>
              <a:t>de tiempo</a:t>
            </a:r>
            <a:r>
              <a:rPr lang="en-US" b="1">
                <a:solidFill>
                  <a:schemeClr val="accent2"/>
                </a:solidFill>
              </a:rPr>
              <a:t> polinomial </a:t>
            </a:r>
            <a:r>
              <a:rPr lang="en-US">
                <a:solidFill>
                  <a:schemeClr val="accent2"/>
                </a:solidFill>
              </a:rPr>
              <a:t>son manejables o</a:t>
            </a:r>
            <a:r>
              <a:rPr lang="en-US" b="1">
                <a:solidFill>
                  <a:schemeClr val="accent2"/>
                </a:solidFill>
              </a:rPr>
              <a:t> fáciles</a:t>
            </a:r>
            <a:r>
              <a:rPr lang="en-US">
                <a:solidFill>
                  <a:schemeClr val="accent2"/>
                </a:solidFill>
              </a:rPr>
              <a:t>, y los problemas que requieren tiempo </a:t>
            </a:r>
            <a:r>
              <a:rPr lang="en-US" b="1">
                <a:solidFill>
                  <a:schemeClr val="accent2"/>
                </a:solidFill>
              </a:rPr>
              <a:t>super-polinomial</a:t>
            </a:r>
            <a:r>
              <a:rPr lang="en-US">
                <a:solidFill>
                  <a:schemeClr val="accent2"/>
                </a:solidFill>
              </a:rPr>
              <a:t> son </a:t>
            </a:r>
            <a:r>
              <a:rPr lang="en-US" b="1">
                <a:solidFill>
                  <a:schemeClr val="accent2"/>
                </a:solidFill>
              </a:rPr>
              <a:t>intratables</a:t>
            </a:r>
            <a:r>
              <a:rPr lang="en-US">
                <a:solidFill>
                  <a:schemeClr val="accent2"/>
                </a:solidFill>
              </a:rPr>
              <a:t> o difíciles.</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P:</a:t>
            </a:r>
            <a:endParaRPr/>
          </a:p>
        </p:txBody>
      </p:sp>
      <p:sp>
        <p:nvSpPr>
          <p:cNvPr id="73" name="Google Shape;73;p15"/>
          <p:cNvSpPr txBox="1">
            <a:spLocks noGrp="1"/>
          </p:cNvSpPr>
          <p:nvPr>
            <p:ph type="body" idx="1"/>
          </p:nvPr>
        </p:nvSpPr>
        <p:spPr>
          <a:xfrm>
            <a:off x="311700" y="1152475"/>
            <a:ext cx="8520600" cy="15546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rPr lang="en-US">
                <a:solidFill>
                  <a:schemeClr val="accent2"/>
                </a:solidFill>
              </a:rPr>
              <a:t>La clase </a:t>
            </a:r>
            <a:r>
              <a:rPr lang="en-US" i="1">
                <a:solidFill>
                  <a:schemeClr val="accent2"/>
                </a:solidFill>
              </a:rPr>
              <a:t>P</a:t>
            </a:r>
            <a:r>
              <a:rPr lang="en-US">
                <a:solidFill>
                  <a:schemeClr val="accent2"/>
                </a:solidFill>
              </a:rPr>
              <a:t> consiste en aquellos problemas que se pueden resolver en </a:t>
            </a:r>
            <a:r>
              <a:rPr lang="en-US" b="1">
                <a:solidFill>
                  <a:schemeClr val="accent2"/>
                </a:solidFill>
              </a:rPr>
              <a:t>tiempo polinomial</a:t>
            </a:r>
            <a:r>
              <a:rPr lang="en-US">
                <a:solidFill>
                  <a:schemeClr val="accent2"/>
                </a:solidFill>
              </a:rPr>
              <a:t>.</a:t>
            </a:r>
            <a:endParaRPr>
              <a:solidFill>
                <a:schemeClr val="accent2"/>
              </a:solidFill>
            </a:endParaRPr>
          </a:p>
          <a:p>
            <a:pPr marL="0" lvl="0" indent="457200" algn="just" rtl="0">
              <a:lnSpc>
                <a:spcPct val="100000"/>
              </a:lnSpc>
              <a:spcBef>
                <a:spcPts val="0"/>
              </a:spcBef>
              <a:spcAft>
                <a:spcPts val="0"/>
              </a:spcAft>
              <a:buNone/>
            </a:pPr>
            <a:endParaRPr>
              <a:solidFill>
                <a:schemeClr val="accent2"/>
              </a:solidFill>
            </a:endParaRPr>
          </a:p>
          <a:p>
            <a:pPr marL="0" lvl="0" indent="457200" algn="just" rtl="0">
              <a:lnSpc>
                <a:spcPct val="100000"/>
              </a:lnSpc>
              <a:spcBef>
                <a:spcPts val="0"/>
              </a:spcBef>
              <a:spcAft>
                <a:spcPts val="0"/>
              </a:spcAft>
              <a:buNone/>
            </a:pPr>
            <a:r>
              <a:rPr lang="en-US">
                <a:solidFill>
                  <a:schemeClr val="accent2"/>
                </a:solidFill>
              </a:rPr>
              <a:t>Más específicamente, son problemas que pueden resolverse en tiempo </a:t>
            </a:r>
            <a:r>
              <a:rPr lang="en-US" i="1">
                <a:solidFill>
                  <a:schemeClr val="accent2"/>
                </a:solidFill>
              </a:rPr>
              <a:t>O(n</a:t>
            </a:r>
            <a:r>
              <a:rPr lang="en-US" i="1" baseline="30000">
                <a:solidFill>
                  <a:schemeClr val="accent2"/>
                </a:solidFill>
              </a:rPr>
              <a:t>k</a:t>
            </a:r>
            <a:r>
              <a:rPr lang="en-US" i="1">
                <a:solidFill>
                  <a:schemeClr val="accent2"/>
                </a:solidFill>
              </a:rPr>
              <a:t>)</a:t>
            </a:r>
            <a:r>
              <a:rPr lang="en-US">
                <a:solidFill>
                  <a:schemeClr val="accent2"/>
                </a:solidFill>
              </a:rPr>
              <a:t> para alguna constante </a:t>
            </a:r>
            <a:r>
              <a:rPr lang="en-US" i="1">
                <a:solidFill>
                  <a:schemeClr val="accent2"/>
                </a:solidFill>
              </a:rPr>
              <a:t>k</a:t>
            </a:r>
            <a:r>
              <a:rPr lang="en-US">
                <a:solidFill>
                  <a:schemeClr val="accent2"/>
                </a:solidFill>
              </a:rPr>
              <a:t>, donde </a:t>
            </a:r>
            <a:r>
              <a:rPr lang="en-US" i="1">
                <a:solidFill>
                  <a:schemeClr val="accent2"/>
                </a:solidFill>
              </a:rPr>
              <a:t>n</a:t>
            </a:r>
            <a:r>
              <a:rPr lang="en-US">
                <a:solidFill>
                  <a:schemeClr val="accent2"/>
                </a:solidFill>
              </a:rPr>
              <a:t> es el tamaño de la entrada al problema.</a:t>
            </a:r>
            <a:endParaRPr>
              <a:solidFill>
                <a:schemeClr val="accent2"/>
              </a:solidFill>
            </a:endParaRPr>
          </a:p>
        </p:txBody>
      </p:sp>
      <p:sp>
        <p:nvSpPr>
          <p:cNvPr id="74" name="Google Shape;74;p15"/>
          <p:cNvSpPr/>
          <p:nvPr/>
        </p:nvSpPr>
        <p:spPr>
          <a:xfrm>
            <a:off x="2108425" y="2833325"/>
            <a:ext cx="4968900" cy="1584600"/>
          </a:xfrm>
          <a:prstGeom prst="ellipse">
            <a:avLst/>
          </a:prstGeom>
          <a:solidFill>
            <a:schemeClr val="accent6"/>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p:nvPr/>
        </p:nvSpPr>
        <p:spPr>
          <a:xfrm>
            <a:off x="4222800" y="3339275"/>
            <a:ext cx="698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Roboto"/>
                <a:ea typeface="Roboto"/>
                <a:cs typeface="Roboto"/>
                <a:sym typeface="Roboto"/>
              </a:rPr>
              <a:t>NP</a:t>
            </a:r>
            <a:endParaRPr sz="1800">
              <a:latin typeface="Roboto"/>
              <a:ea typeface="Roboto"/>
              <a:cs typeface="Roboto"/>
              <a:sym typeface="Roboto"/>
            </a:endParaRPr>
          </a:p>
        </p:txBody>
      </p:sp>
      <p:sp>
        <p:nvSpPr>
          <p:cNvPr id="76" name="Google Shape;76;p15"/>
          <p:cNvSpPr/>
          <p:nvPr/>
        </p:nvSpPr>
        <p:spPr>
          <a:xfrm>
            <a:off x="2749800" y="3047975"/>
            <a:ext cx="1156800" cy="1155300"/>
          </a:xfrm>
          <a:prstGeom prst="ellipse">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Roboto"/>
                <a:ea typeface="Roboto"/>
                <a:cs typeface="Roboto"/>
                <a:sym typeface="Roboto"/>
              </a:rPr>
              <a:t>P</a:t>
            </a:r>
            <a:endParaRPr sz="1800">
              <a:latin typeface="Roboto"/>
              <a:ea typeface="Roboto"/>
              <a:cs typeface="Roboto"/>
              <a:sym typeface="Roboto"/>
            </a:endParaRPr>
          </a:p>
        </p:txBody>
      </p:sp>
      <p:sp>
        <p:nvSpPr>
          <p:cNvPr id="77" name="Google Shape;77;p15"/>
          <p:cNvSpPr/>
          <p:nvPr/>
        </p:nvSpPr>
        <p:spPr>
          <a:xfrm>
            <a:off x="5237400" y="3047975"/>
            <a:ext cx="1155600" cy="1155300"/>
          </a:xfrm>
          <a:prstGeom prst="ellipse">
            <a:avLst/>
          </a:prstGeom>
          <a:solidFill>
            <a:schemeClr val="accent5"/>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Roboto"/>
                <a:ea typeface="Roboto"/>
                <a:cs typeface="Roboto"/>
                <a:sym typeface="Roboto"/>
              </a:rPr>
              <a:t>NPC</a:t>
            </a:r>
            <a:endParaRPr sz="1800">
              <a:latin typeface="Roboto"/>
              <a:ea typeface="Roboto"/>
              <a:cs typeface="Roboto"/>
              <a:sym typeface="Roboto"/>
            </a:endParaRPr>
          </a:p>
        </p:txBody>
      </p:sp>
      <p:sp>
        <p:nvSpPr>
          <p:cNvPr id="78" name="Google Shape;78;p15"/>
          <p:cNvSpPr txBox="1"/>
          <p:nvPr/>
        </p:nvSpPr>
        <p:spPr>
          <a:xfrm>
            <a:off x="2799300" y="4544175"/>
            <a:ext cx="3545400" cy="44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i="1">
                <a:latin typeface="Roboto"/>
                <a:ea typeface="Roboto"/>
                <a:cs typeface="Roboto"/>
                <a:sym typeface="Roboto"/>
              </a:rPr>
              <a:t>“we can believe that P ⊆ NP”</a:t>
            </a:r>
            <a:endParaRPr sz="1800" i="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NP:</a:t>
            </a:r>
            <a:endParaRPr/>
          </a:p>
        </p:txBody>
      </p:sp>
      <p:sp>
        <p:nvSpPr>
          <p:cNvPr id="84" name="Google Shape;84;p16"/>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rPr lang="en-US">
                <a:solidFill>
                  <a:schemeClr val="accent2"/>
                </a:solidFill>
              </a:rPr>
              <a:t>La clase </a:t>
            </a:r>
            <a:r>
              <a:rPr lang="en-US" i="1">
                <a:solidFill>
                  <a:schemeClr val="accent2"/>
                </a:solidFill>
              </a:rPr>
              <a:t>NP</a:t>
            </a:r>
            <a:r>
              <a:rPr lang="en-US">
                <a:solidFill>
                  <a:schemeClr val="accent2"/>
                </a:solidFill>
              </a:rPr>
              <a:t> consiste en aquellos problemas que son "verificables" en tiempo polinomial. ¿Qué entendemos por un problema que es </a:t>
            </a:r>
            <a:r>
              <a:rPr lang="en-US" b="1">
                <a:solidFill>
                  <a:schemeClr val="accent2"/>
                </a:solidFill>
              </a:rPr>
              <a:t>verificable</a:t>
            </a:r>
            <a:r>
              <a:rPr lang="en-US">
                <a:solidFill>
                  <a:schemeClr val="accent2"/>
                </a:solidFill>
              </a:rPr>
              <a:t>? Si de alguna manera nos dieran un "certificado" de una solución, entonces podríamos verificar que el certificado es correcto en tiempo polinomial en el tamaño de la entrada al problema.</a:t>
            </a:r>
            <a:endParaRPr>
              <a:solidFill>
                <a:schemeClr val="accent2"/>
              </a:solidFill>
            </a:endParaRPr>
          </a:p>
          <a:p>
            <a:pPr marL="0" lvl="0" indent="457200" algn="just" rtl="0">
              <a:lnSpc>
                <a:spcPct val="100000"/>
              </a:lnSpc>
              <a:spcBef>
                <a:spcPts val="0"/>
              </a:spcBef>
              <a:spcAft>
                <a:spcPts val="0"/>
              </a:spcAft>
              <a:buNone/>
            </a:pPr>
            <a:endParaRPr>
              <a:solidFill>
                <a:schemeClr val="accent2"/>
              </a:solidFill>
            </a:endParaRPr>
          </a:p>
          <a:p>
            <a:pPr marL="0" lvl="0" indent="457200" algn="just" rtl="0">
              <a:lnSpc>
                <a:spcPct val="100000"/>
              </a:lnSpc>
              <a:spcBef>
                <a:spcPts val="0"/>
              </a:spcBef>
              <a:spcAft>
                <a:spcPts val="0"/>
              </a:spcAft>
              <a:buNone/>
            </a:pPr>
            <a:r>
              <a:rPr lang="en-US">
                <a:solidFill>
                  <a:schemeClr val="accent2"/>
                </a:solidFill>
              </a:rPr>
              <a:t>Con la ayuda de un poco de información adicional es fácil verificar la exactitud de una respuesta afirmada. Por lo tanto, no se pide una manera de encontrar una solución, sino sólo para verificar que una supuesta solución sea realmente correcta.</a:t>
            </a:r>
            <a:endParaRPr>
              <a:solidFill>
                <a:schemeClr val="accent2"/>
              </a:solidFill>
            </a:endParaRPr>
          </a:p>
          <a:p>
            <a:pPr marL="0" lvl="0" indent="457200" algn="just" rtl="0">
              <a:lnSpc>
                <a:spcPct val="100000"/>
              </a:lnSpc>
              <a:spcBef>
                <a:spcPts val="0"/>
              </a:spcBef>
              <a:spcAft>
                <a:spcPts val="0"/>
              </a:spcAft>
              <a:buNone/>
            </a:pPr>
            <a:endParaRPr>
              <a:solidFill>
                <a:schemeClr val="accent2"/>
              </a:solidFill>
            </a:endParaRPr>
          </a:p>
          <a:p>
            <a:pPr marL="0" lvl="0" indent="457200" algn="just" rtl="0">
              <a:lnSpc>
                <a:spcPct val="100000"/>
              </a:lnSpc>
              <a:spcBef>
                <a:spcPts val="0"/>
              </a:spcBef>
              <a:spcAft>
                <a:spcPts val="0"/>
              </a:spcAft>
              <a:buNone/>
            </a:pPr>
            <a:r>
              <a:rPr lang="en-US" u="sng">
                <a:solidFill>
                  <a:schemeClr val="accent2"/>
                </a:solidFill>
              </a:rPr>
              <a:t>Todos</a:t>
            </a:r>
            <a:r>
              <a:rPr lang="en-US">
                <a:solidFill>
                  <a:schemeClr val="accent2"/>
                </a:solidFill>
              </a:rPr>
              <a:t> los problemas de esta clase pueden resolverse en </a:t>
            </a:r>
            <a:r>
              <a:rPr lang="en-US" b="1">
                <a:solidFill>
                  <a:schemeClr val="accent2"/>
                </a:solidFill>
              </a:rPr>
              <a:t>tiempo exponencial</a:t>
            </a:r>
            <a:r>
              <a:rPr lang="en-US">
                <a:solidFill>
                  <a:schemeClr val="accent2"/>
                </a:solidFill>
              </a:rPr>
              <a:t> utilizando una </a:t>
            </a:r>
            <a:r>
              <a:rPr lang="en-US" b="1">
                <a:solidFill>
                  <a:schemeClr val="accent2"/>
                </a:solidFill>
              </a:rPr>
              <a:t>búsqueda exhaustiva</a:t>
            </a:r>
            <a:r>
              <a:rPr lang="en-US">
                <a:solidFill>
                  <a:schemeClr val="accent2"/>
                </a:solidFill>
              </a:rPr>
              <a:t>.</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NP-Completos:</a:t>
            </a:r>
            <a:endParaRPr/>
          </a:p>
        </p:txBody>
      </p:sp>
      <p:sp>
        <p:nvSpPr>
          <p:cNvPr id="90" name="Google Shape;90;p17"/>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rPr lang="en-US">
                <a:solidFill>
                  <a:schemeClr val="accent2"/>
                </a:solidFill>
              </a:rPr>
              <a:t>Un problema está en la clase </a:t>
            </a:r>
            <a:r>
              <a:rPr lang="en-US" i="1">
                <a:solidFill>
                  <a:schemeClr val="accent2"/>
                </a:solidFill>
              </a:rPr>
              <a:t>NPC</a:t>
            </a:r>
            <a:r>
              <a:rPr lang="en-US">
                <a:solidFill>
                  <a:schemeClr val="accent2"/>
                </a:solidFill>
              </a:rPr>
              <a:t> si está en </a:t>
            </a:r>
            <a:r>
              <a:rPr lang="en-US" i="1">
                <a:solidFill>
                  <a:schemeClr val="accent2"/>
                </a:solidFill>
              </a:rPr>
              <a:t>NP</a:t>
            </a:r>
            <a:r>
              <a:rPr lang="en-US">
                <a:solidFill>
                  <a:schemeClr val="accent2"/>
                </a:solidFill>
              </a:rPr>
              <a:t> y es tan “difícil” como cualquier problema en </a:t>
            </a:r>
            <a:r>
              <a:rPr lang="en-US" i="1">
                <a:solidFill>
                  <a:schemeClr val="accent2"/>
                </a:solidFill>
              </a:rPr>
              <a:t>NP</a:t>
            </a:r>
            <a:r>
              <a:rPr lang="en-US">
                <a:solidFill>
                  <a:schemeClr val="accent2"/>
                </a:solidFill>
              </a:rPr>
              <a:t>.</a:t>
            </a:r>
            <a:endParaRPr>
              <a:solidFill>
                <a:schemeClr val="accent2"/>
              </a:solidFill>
            </a:endParaRPr>
          </a:p>
          <a:p>
            <a:pPr marL="0" lvl="0" indent="457200" algn="just" rtl="0">
              <a:lnSpc>
                <a:spcPct val="100000"/>
              </a:lnSpc>
              <a:spcBef>
                <a:spcPts val="0"/>
              </a:spcBef>
              <a:spcAft>
                <a:spcPts val="0"/>
              </a:spcAft>
              <a:buNone/>
            </a:pPr>
            <a:endParaRPr>
              <a:solidFill>
                <a:schemeClr val="accent2"/>
              </a:solidFill>
            </a:endParaRPr>
          </a:p>
          <a:p>
            <a:pPr marL="0" lvl="0" indent="457200" algn="just" rtl="0">
              <a:lnSpc>
                <a:spcPct val="100000"/>
              </a:lnSpc>
              <a:spcBef>
                <a:spcPts val="0"/>
              </a:spcBef>
              <a:spcAft>
                <a:spcPts val="0"/>
              </a:spcAft>
              <a:buNone/>
            </a:pPr>
            <a:r>
              <a:rPr lang="en-US">
                <a:solidFill>
                  <a:schemeClr val="accent2"/>
                </a:solidFill>
              </a:rPr>
              <a:t>Indicaremos </a:t>
            </a:r>
            <a:r>
              <a:rPr lang="en-US" u="sng">
                <a:solidFill>
                  <a:schemeClr val="accent2"/>
                </a:solidFill>
              </a:rPr>
              <a:t>sin pruebas</a:t>
            </a:r>
            <a:r>
              <a:rPr lang="en-US">
                <a:solidFill>
                  <a:schemeClr val="accent2"/>
                </a:solidFill>
              </a:rPr>
              <a:t> que si cualquier problema </a:t>
            </a:r>
            <a:r>
              <a:rPr lang="en-US" b="1" i="1">
                <a:solidFill>
                  <a:schemeClr val="accent2"/>
                </a:solidFill>
              </a:rPr>
              <a:t>NP-Completo</a:t>
            </a:r>
            <a:r>
              <a:rPr lang="en-US">
                <a:solidFill>
                  <a:schemeClr val="accent2"/>
                </a:solidFill>
              </a:rPr>
              <a:t> se puede resolver en tiempo polinomial, entonces cada problema en </a:t>
            </a:r>
            <a:r>
              <a:rPr lang="en-US" i="1">
                <a:solidFill>
                  <a:schemeClr val="accent2"/>
                </a:solidFill>
              </a:rPr>
              <a:t>NP</a:t>
            </a:r>
            <a:r>
              <a:rPr lang="en-US">
                <a:solidFill>
                  <a:schemeClr val="accent2"/>
                </a:solidFill>
              </a:rPr>
              <a:t> tiene un algoritmo de tiempo polinomial.</a:t>
            </a:r>
            <a:endParaRPr>
              <a:solidFill>
                <a:schemeClr val="accent2"/>
              </a:solidFill>
            </a:endParaRPr>
          </a:p>
          <a:p>
            <a:pPr marL="0" lvl="0" indent="457200" algn="just" rtl="0">
              <a:lnSpc>
                <a:spcPct val="100000"/>
              </a:lnSpc>
              <a:spcBef>
                <a:spcPts val="0"/>
              </a:spcBef>
              <a:spcAft>
                <a:spcPts val="0"/>
              </a:spcAft>
              <a:buNone/>
            </a:pPr>
            <a:r>
              <a:rPr lang="en-US">
                <a:solidFill>
                  <a:schemeClr val="accent2"/>
                </a:solidFill>
              </a:rPr>
              <a:t>La mayoría de los científicos del cómputo teórico creen que los problemas </a:t>
            </a:r>
            <a:r>
              <a:rPr lang="en-US" i="1">
                <a:solidFill>
                  <a:schemeClr val="accent2"/>
                </a:solidFill>
              </a:rPr>
              <a:t>NP-Completos</a:t>
            </a:r>
            <a:r>
              <a:rPr lang="en-US">
                <a:solidFill>
                  <a:schemeClr val="accent2"/>
                </a:solidFill>
              </a:rPr>
              <a:t> son </a:t>
            </a:r>
            <a:r>
              <a:rPr lang="en-US" b="1">
                <a:solidFill>
                  <a:schemeClr val="accent2"/>
                </a:solidFill>
              </a:rPr>
              <a:t>intratables</a:t>
            </a:r>
            <a:r>
              <a:rPr lang="en-US">
                <a:solidFill>
                  <a:schemeClr val="accent2"/>
                </a:solidFill>
              </a:rPr>
              <a:t>, dada la amplia gama de problemas </a:t>
            </a:r>
            <a:r>
              <a:rPr lang="en-US" i="1">
                <a:solidFill>
                  <a:schemeClr val="accent2"/>
                </a:solidFill>
              </a:rPr>
              <a:t>NP-Completos</a:t>
            </a:r>
            <a:r>
              <a:rPr lang="en-US">
                <a:solidFill>
                  <a:schemeClr val="accent2"/>
                </a:solidFill>
              </a:rPr>
              <a:t> que se han estudiado hasta la fecha sin que nadie haya descubierto una solución de tiempo polinomial para ninguno de ellos.</a:t>
            </a:r>
            <a:endParaRPr>
              <a:solidFill>
                <a:schemeClr val="accent2"/>
              </a:solidFill>
            </a:endParaRPr>
          </a:p>
          <a:p>
            <a:pPr marL="0" lvl="0" indent="457200" algn="just" rtl="0">
              <a:lnSpc>
                <a:spcPct val="100000"/>
              </a:lnSpc>
              <a:spcBef>
                <a:spcPts val="0"/>
              </a:spcBef>
              <a:spcAft>
                <a:spcPts val="0"/>
              </a:spcAft>
              <a:buNone/>
            </a:pPr>
            <a:endParaRPr>
              <a:solidFill>
                <a:schemeClr val="accent2"/>
              </a:solidFill>
            </a:endParaRPr>
          </a:p>
          <a:p>
            <a:pPr marL="0" lvl="0" indent="457200" algn="just" rtl="0">
              <a:lnSpc>
                <a:spcPct val="100000"/>
              </a:lnSpc>
              <a:spcBef>
                <a:spcPts val="0"/>
              </a:spcBef>
              <a:spcAft>
                <a:spcPts val="0"/>
              </a:spcAft>
              <a:buNone/>
            </a:pPr>
            <a:r>
              <a:rPr lang="en-US">
                <a:solidFill>
                  <a:schemeClr val="accent2"/>
                </a:solidFill>
              </a:rPr>
              <a:t>Sin embargo, no podemos descartar la posibilidad de que los problemas </a:t>
            </a:r>
            <a:r>
              <a:rPr lang="en-US" i="1">
                <a:solidFill>
                  <a:schemeClr val="accent2"/>
                </a:solidFill>
              </a:rPr>
              <a:t>NP-Completos</a:t>
            </a:r>
            <a:r>
              <a:rPr lang="en-US">
                <a:solidFill>
                  <a:schemeClr val="accent2"/>
                </a:solidFill>
              </a:rPr>
              <a:t> sean de hecho solucionables en tiempo polinomial.</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Proxima Nova"/>
              <a:buNone/>
            </a:pPr>
            <a:r>
              <a:rPr lang="en-US"/>
              <a:t>Problemas del milenio</a:t>
            </a:r>
            <a:endParaRPr/>
          </a:p>
        </p:txBody>
      </p:sp>
      <p:sp>
        <p:nvSpPr>
          <p:cNvPr id="96" name="Google Shape;96;p18"/>
          <p:cNvSpPr txBox="1">
            <a:spLocks noGrp="1"/>
          </p:cNvSpPr>
          <p:nvPr>
            <p:ph type="body" idx="1"/>
          </p:nvPr>
        </p:nvSpPr>
        <p:spPr>
          <a:xfrm>
            <a:off x="311700" y="1152475"/>
            <a:ext cx="8520600" cy="3768900"/>
          </a:xfrm>
          <a:prstGeom prst="rect">
            <a:avLst/>
          </a:prstGeom>
          <a:noFill/>
          <a:ln>
            <a:noFill/>
          </a:ln>
        </p:spPr>
        <p:txBody>
          <a:bodyPr spcFirstLastPara="1" wrap="square" lIns="91425" tIns="91425" rIns="91425" bIns="91425" anchor="t" anchorCtr="0">
            <a:noAutofit/>
          </a:bodyPr>
          <a:lstStyle/>
          <a:p>
            <a:pPr marL="457200" lvl="0" indent="-381000" algn="just" rtl="0">
              <a:lnSpc>
                <a:spcPct val="100000"/>
              </a:lnSpc>
              <a:spcBef>
                <a:spcPts val="0"/>
              </a:spcBef>
              <a:spcAft>
                <a:spcPts val="0"/>
              </a:spcAft>
              <a:buClr>
                <a:schemeClr val="accent2"/>
              </a:buClr>
              <a:buSzPts val="2400"/>
              <a:buChar char="-"/>
            </a:pPr>
            <a:r>
              <a:rPr lang="en-US" sz="2400">
                <a:solidFill>
                  <a:schemeClr val="accent2"/>
                </a:solidFill>
              </a:rPr>
              <a:t>P vs NP</a:t>
            </a:r>
            <a:endParaRPr sz="2400">
              <a:solidFill>
                <a:schemeClr val="accent2"/>
              </a:solidFill>
            </a:endParaRPr>
          </a:p>
          <a:p>
            <a:pPr marL="914400" lvl="1" indent="-342900" algn="just" rtl="0">
              <a:lnSpc>
                <a:spcPct val="100000"/>
              </a:lnSpc>
              <a:spcBef>
                <a:spcPts val="0"/>
              </a:spcBef>
              <a:spcAft>
                <a:spcPts val="0"/>
              </a:spcAft>
              <a:buClr>
                <a:schemeClr val="accent2"/>
              </a:buClr>
              <a:buSzPts val="1800"/>
              <a:buChar char="-"/>
            </a:pPr>
            <a:r>
              <a:rPr lang="en-US" sz="1800">
                <a:solidFill>
                  <a:schemeClr val="accent2"/>
                </a:solidFill>
              </a:rPr>
              <a:t>Consiste en decidir si la inclusión entre las clases de complejidad </a:t>
            </a:r>
            <a:r>
              <a:rPr lang="en-US" sz="1800" i="1">
                <a:solidFill>
                  <a:schemeClr val="accent2"/>
                </a:solidFill>
              </a:rPr>
              <a:t>P</a:t>
            </a:r>
            <a:r>
              <a:rPr lang="en-US" sz="1800">
                <a:solidFill>
                  <a:schemeClr val="accent2"/>
                </a:solidFill>
              </a:rPr>
              <a:t> y </a:t>
            </a:r>
            <a:r>
              <a:rPr lang="en-US" sz="1800" i="1">
                <a:solidFill>
                  <a:schemeClr val="accent2"/>
                </a:solidFill>
              </a:rPr>
              <a:t>NP</a:t>
            </a:r>
            <a:r>
              <a:rPr lang="en-US" sz="1800">
                <a:solidFill>
                  <a:schemeClr val="accent2"/>
                </a:solidFill>
              </a:rPr>
              <a:t> es estricta (</a:t>
            </a:r>
            <a:r>
              <a:rPr lang="en-US" sz="1800" b="1">
                <a:solidFill>
                  <a:schemeClr val="accent2"/>
                </a:solidFill>
              </a:rPr>
              <a:t>¿</a:t>
            </a:r>
            <a:r>
              <a:rPr lang="en-US" sz="1800" b="1" i="1">
                <a:solidFill>
                  <a:schemeClr val="accent2"/>
                </a:solidFill>
              </a:rPr>
              <a:t>P = NP</a:t>
            </a:r>
            <a:r>
              <a:rPr lang="en-US" sz="1800" b="1">
                <a:solidFill>
                  <a:schemeClr val="accent2"/>
                </a:solidFill>
              </a:rPr>
              <a:t>?</a:t>
            </a:r>
            <a:r>
              <a:rPr lang="en-US" sz="1800">
                <a:solidFill>
                  <a:schemeClr val="accent2"/>
                </a:solidFill>
              </a:rPr>
              <a:t>).</a:t>
            </a:r>
            <a:endParaRPr sz="1800">
              <a:solidFill>
                <a:schemeClr val="accent2"/>
              </a:solidFill>
            </a:endParaRPr>
          </a:p>
          <a:p>
            <a:pPr marL="457200" lvl="0" indent="-381000" algn="just" rtl="0">
              <a:lnSpc>
                <a:spcPct val="100000"/>
              </a:lnSpc>
              <a:spcBef>
                <a:spcPts val="0"/>
              </a:spcBef>
              <a:spcAft>
                <a:spcPts val="0"/>
              </a:spcAft>
              <a:buClr>
                <a:schemeClr val="accent2"/>
              </a:buClr>
              <a:buSzPts val="2400"/>
              <a:buChar char="-"/>
            </a:pPr>
            <a:r>
              <a:rPr lang="en-US" sz="2400">
                <a:solidFill>
                  <a:schemeClr val="accent2"/>
                </a:solidFill>
              </a:rPr>
              <a:t>La conjetura de Hodge</a:t>
            </a:r>
            <a:endParaRPr sz="2400">
              <a:solidFill>
                <a:schemeClr val="accent2"/>
              </a:solidFill>
            </a:endParaRPr>
          </a:p>
          <a:p>
            <a:pPr marL="457200" lvl="0" indent="-381000" algn="just" rtl="0">
              <a:lnSpc>
                <a:spcPct val="100000"/>
              </a:lnSpc>
              <a:spcBef>
                <a:spcPts val="0"/>
              </a:spcBef>
              <a:spcAft>
                <a:spcPts val="0"/>
              </a:spcAft>
              <a:buClr>
                <a:schemeClr val="accent2"/>
              </a:buClr>
              <a:buSzPts val="2400"/>
              <a:buChar char="-"/>
            </a:pPr>
            <a:r>
              <a:rPr lang="en-US" sz="2400">
                <a:solidFill>
                  <a:schemeClr val="accent2"/>
                </a:solidFill>
              </a:rPr>
              <a:t>La conjetura de Poincaré (</a:t>
            </a:r>
            <a:r>
              <a:rPr lang="en-US" sz="2400" b="1">
                <a:solidFill>
                  <a:schemeClr val="accent2"/>
                </a:solidFill>
              </a:rPr>
              <a:t>resuelto</a:t>
            </a:r>
            <a:r>
              <a:rPr lang="en-US" sz="2400">
                <a:solidFill>
                  <a:schemeClr val="accent2"/>
                </a:solidFill>
              </a:rPr>
              <a:t>)</a:t>
            </a:r>
            <a:endParaRPr sz="2400">
              <a:solidFill>
                <a:schemeClr val="accent2"/>
              </a:solidFill>
            </a:endParaRPr>
          </a:p>
          <a:p>
            <a:pPr marL="457200" lvl="0" indent="-381000" algn="just" rtl="0">
              <a:lnSpc>
                <a:spcPct val="100000"/>
              </a:lnSpc>
              <a:spcBef>
                <a:spcPts val="0"/>
              </a:spcBef>
              <a:spcAft>
                <a:spcPts val="0"/>
              </a:spcAft>
              <a:buClr>
                <a:schemeClr val="accent2"/>
              </a:buClr>
              <a:buSzPts val="2400"/>
              <a:buChar char="-"/>
            </a:pPr>
            <a:r>
              <a:rPr lang="en-US" sz="2400">
                <a:solidFill>
                  <a:schemeClr val="accent2"/>
                </a:solidFill>
              </a:rPr>
              <a:t>La hipótesis de Riemann</a:t>
            </a:r>
            <a:endParaRPr sz="2400">
              <a:solidFill>
                <a:schemeClr val="accent2"/>
              </a:solidFill>
            </a:endParaRPr>
          </a:p>
          <a:p>
            <a:pPr marL="457200" lvl="0" indent="-381000" algn="just" rtl="0">
              <a:lnSpc>
                <a:spcPct val="100000"/>
              </a:lnSpc>
              <a:spcBef>
                <a:spcPts val="0"/>
              </a:spcBef>
              <a:spcAft>
                <a:spcPts val="0"/>
              </a:spcAft>
              <a:buClr>
                <a:schemeClr val="accent2"/>
              </a:buClr>
              <a:buSzPts val="2400"/>
              <a:buChar char="-"/>
            </a:pPr>
            <a:r>
              <a:rPr lang="en-US" sz="2400">
                <a:solidFill>
                  <a:schemeClr val="accent2"/>
                </a:solidFill>
              </a:rPr>
              <a:t>Existencia de Yang-Mills y del salto de masa</a:t>
            </a:r>
            <a:endParaRPr sz="2400">
              <a:solidFill>
                <a:schemeClr val="accent2"/>
              </a:solidFill>
            </a:endParaRPr>
          </a:p>
          <a:p>
            <a:pPr marL="457200" lvl="0" indent="-381000" algn="just" rtl="0">
              <a:lnSpc>
                <a:spcPct val="100000"/>
              </a:lnSpc>
              <a:spcBef>
                <a:spcPts val="0"/>
              </a:spcBef>
              <a:spcAft>
                <a:spcPts val="0"/>
              </a:spcAft>
              <a:buClr>
                <a:schemeClr val="accent2"/>
              </a:buClr>
              <a:buSzPts val="2400"/>
              <a:buChar char="-"/>
            </a:pPr>
            <a:r>
              <a:rPr lang="en-US" sz="2400">
                <a:solidFill>
                  <a:schemeClr val="accent2"/>
                </a:solidFill>
              </a:rPr>
              <a:t>Las ecuaciones de Navier-Stokes</a:t>
            </a:r>
            <a:endParaRPr sz="2400">
              <a:solidFill>
                <a:schemeClr val="accent2"/>
              </a:solidFill>
            </a:endParaRPr>
          </a:p>
          <a:p>
            <a:pPr marL="457200" lvl="0" indent="-381000" algn="just" rtl="0">
              <a:lnSpc>
                <a:spcPct val="100000"/>
              </a:lnSpc>
              <a:spcBef>
                <a:spcPts val="0"/>
              </a:spcBef>
              <a:spcAft>
                <a:spcPts val="0"/>
              </a:spcAft>
              <a:buClr>
                <a:schemeClr val="accent2"/>
              </a:buClr>
              <a:buSzPts val="2400"/>
              <a:buChar char="-"/>
            </a:pPr>
            <a:r>
              <a:rPr lang="en-US" sz="2400">
                <a:solidFill>
                  <a:schemeClr val="accent2"/>
                </a:solidFill>
              </a:rPr>
              <a:t>La conjetura de Birch y Swinnerton-Dyer</a:t>
            </a:r>
            <a:endParaRPr sz="24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a:t>Referencia</a:t>
            </a:r>
            <a:endParaRPr/>
          </a:p>
        </p:txBody>
      </p:sp>
      <p:sp>
        <p:nvSpPr>
          <p:cNvPr id="102" name="Google Shape;102;p19"/>
          <p:cNvSpPr txBox="1">
            <a:spLocks noGrp="1"/>
          </p:cNvSpPr>
          <p:nvPr>
            <p:ph type="body" idx="1"/>
          </p:nvPr>
        </p:nvSpPr>
        <p:spPr>
          <a:xfrm>
            <a:off x="311700" y="1152475"/>
            <a:ext cx="8520600" cy="1023000"/>
          </a:xfrm>
          <a:prstGeom prst="rect">
            <a:avLst/>
          </a:prstGeom>
          <a:noFill/>
          <a:ln>
            <a:noFill/>
          </a:ln>
        </p:spPr>
        <p:txBody>
          <a:bodyPr spcFirstLastPara="1" wrap="square" lIns="91425" tIns="91425" rIns="91425" bIns="91425" anchor="t" anchorCtr="0">
            <a:noAutofit/>
          </a:bodyPr>
          <a:lstStyle/>
          <a:p>
            <a:pPr marL="0" lvl="0" indent="0" algn="just" rtl="0">
              <a:spcBef>
                <a:spcPts val="1600"/>
              </a:spcBef>
              <a:spcAft>
                <a:spcPts val="1600"/>
              </a:spcAft>
              <a:buNone/>
            </a:pPr>
            <a:r>
              <a:rPr lang="en-US">
                <a:solidFill>
                  <a:schemeClr val="accent2"/>
                </a:solidFill>
              </a:rPr>
              <a:t>Thomas H. Cormen, Charles E. Leiserson, Ronald L. Rivest, Clifford Stein. </a:t>
            </a:r>
            <a:r>
              <a:rPr lang="en-US" i="1">
                <a:solidFill>
                  <a:schemeClr val="accent2"/>
                </a:solidFill>
              </a:rPr>
              <a:t>Introduction to Algorithms</a:t>
            </a:r>
            <a:r>
              <a:rPr lang="en-US">
                <a:solidFill>
                  <a:schemeClr val="accent2"/>
                </a:solidFill>
              </a:rPr>
              <a:t>, Third Edition. MIT Press and McGraw–Hill, 2009.</a:t>
            </a:r>
            <a:endParaRPr>
              <a:solidFill>
                <a:schemeClr val="accent2"/>
              </a:solidFill>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538</Words>
  <Application>Microsoft Office PowerPoint</Application>
  <PresentationFormat>Presentación en pantalla (16:9)</PresentationFormat>
  <Paragraphs>38</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Montserrat</vt:lpstr>
      <vt:lpstr>Roboto</vt:lpstr>
      <vt:lpstr>Proxima Nova</vt:lpstr>
      <vt:lpstr>Arial</vt:lpstr>
      <vt:lpstr>Spearmint</vt:lpstr>
      <vt:lpstr>ESTRUCTURA DE DATOS Y ALGORITMOS I</vt:lpstr>
      <vt:lpstr>Contexto </vt:lpstr>
      <vt:lpstr>P:</vt:lpstr>
      <vt:lpstr>NP:</vt:lpstr>
      <vt:lpstr>NP-Completos:</vt:lpstr>
      <vt:lpstr>Problemas del milenio</vt:lpstr>
      <vt:lpstr>Referencia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Y ALGORITMOS I</dc:title>
  <cp:lastModifiedBy>LEONARDO LEDESMA DOMINGUEZ</cp:lastModifiedBy>
  <cp:revision>1</cp:revision>
  <dcterms:modified xsi:type="dcterms:W3CDTF">2024-05-08T02:54:32Z</dcterms:modified>
</cp:coreProperties>
</file>