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3" r:id="rId4"/>
    <p:sldId id="284" r:id="rId5"/>
    <p:sldId id="287" r:id="rId6"/>
    <p:sldId id="288" r:id="rId7"/>
    <p:sldId id="289" r:id="rId8"/>
    <p:sldId id="290" r:id="rId9"/>
    <p:sldId id="291" r:id="rId10"/>
    <p:sldId id="292" r:id="rId11"/>
    <p:sldId id="293" r:id="rId12"/>
    <p:sldId id="294" r:id="rId13"/>
    <p:sldId id="258" r:id="rId14"/>
    <p:sldId id="265" r:id="rId15"/>
    <p:sldId id="276" r:id="rId16"/>
    <p:sldId id="280" r:id="rId17"/>
    <p:sldId id="282" r:id="rId18"/>
    <p:sldId id="271"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24/04/2021</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24/04/2021</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24/04/2021</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24/04/2021</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24/04/2021</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24/04/2021</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24/04/2021</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24/04/2021</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24/04/2021</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24/04/2021</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24/04/2021</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24/04/2021</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dirty="0">
                <a:solidFill>
                  <a:srgbClr val="FFFFFF"/>
                </a:solidFill>
              </a:rPr>
              <a:t>MHW3</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dirty="0">
                <a:solidFill>
                  <a:srgbClr val="FFFFFF"/>
                </a:solidFill>
              </a:rPr>
              <a:t>Leonardo Messina</a:t>
            </a:r>
          </a:p>
          <a:p>
            <a:pPr algn="l"/>
            <a:r>
              <a:rPr lang="it-IT" dirty="0">
                <a:solidFill>
                  <a:srgbClr val="FFFFFF"/>
                </a:solidFill>
              </a:rPr>
              <a:t>O46002290</a:t>
            </a:r>
          </a:p>
          <a:p>
            <a:pPr algn="l"/>
            <a:r>
              <a:rPr lang="it-IT" dirty="0">
                <a:solidFill>
                  <a:srgbClr val="FFFFFF"/>
                </a:solidFill>
              </a:rPr>
              <a:t>24/04/21</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Formato delle richieste e delle risposte:</a:t>
            </a:r>
            <a:br>
              <a:rPr lang="it-IT" sz="4000" dirty="0">
                <a:solidFill>
                  <a:srgbClr val="FFFFFF"/>
                </a:solidFill>
              </a:rPr>
            </a:br>
            <a:r>
              <a:rPr lang="it-IT" sz="4000" dirty="0">
                <a:solidFill>
                  <a:srgbClr val="FFFFFF"/>
                </a:solidFill>
              </a:rPr>
              <a:t>Bing Maps Traffic API</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574914" y="105855"/>
            <a:ext cx="7076941" cy="481000"/>
          </a:xfrm>
        </p:spPr>
        <p:txBody>
          <a:bodyPr anchor="ctr">
            <a:normAutofit/>
          </a:bodyPr>
          <a:lstStyle/>
          <a:p>
            <a:pPr marL="457200" lvl="1" indent="0" algn="just">
              <a:buNone/>
            </a:pPr>
            <a:r>
              <a:rPr lang="en-US" sz="2000" dirty="0" err="1"/>
              <a:t>Esempio</a:t>
            </a:r>
            <a:r>
              <a:rPr lang="en-US" sz="2000" dirty="0"/>
              <a:t> di </a:t>
            </a:r>
            <a:r>
              <a:rPr lang="en-US" sz="2000" dirty="0" err="1"/>
              <a:t>risposta</a:t>
            </a:r>
            <a:r>
              <a:rPr lang="en-US" sz="2000" dirty="0"/>
              <a:t> (le </a:t>
            </a:r>
            <a:r>
              <a:rPr lang="en-US" sz="2000" dirty="0" err="1"/>
              <a:t>frecce</a:t>
            </a:r>
            <a:r>
              <a:rPr lang="en-US" sz="2000" dirty="0"/>
              <a:t> </a:t>
            </a:r>
            <a:r>
              <a:rPr lang="en-US" sz="2000" dirty="0" err="1"/>
              <a:t>indicano</a:t>
            </a:r>
            <a:r>
              <a:rPr lang="en-US" sz="2000" dirty="0"/>
              <a:t> </a:t>
            </a:r>
            <a:r>
              <a:rPr lang="en-US" sz="2000" dirty="0" err="1"/>
              <a:t>i</a:t>
            </a:r>
            <a:r>
              <a:rPr lang="en-US" sz="2000" dirty="0"/>
              <a:t> </a:t>
            </a:r>
            <a:r>
              <a:rPr lang="en-US" sz="2000" dirty="0" err="1"/>
              <a:t>campi</a:t>
            </a:r>
            <a:r>
              <a:rPr lang="en-US" sz="2000" dirty="0"/>
              <a:t> </a:t>
            </a:r>
            <a:r>
              <a:rPr lang="en-US" sz="2000" dirty="0" err="1"/>
              <a:t>utilizzati</a:t>
            </a:r>
            <a:r>
              <a:rPr lang="en-US" sz="2000" dirty="0"/>
              <a:t>):</a:t>
            </a:r>
          </a:p>
          <a:p>
            <a:pPr marL="457200" lvl="1" indent="0" algn="just">
              <a:buNone/>
            </a:pPr>
            <a:endParaRPr lang="en-US" sz="2000" dirty="0"/>
          </a:p>
        </p:txBody>
      </p:sp>
      <p:pic>
        <p:nvPicPr>
          <p:cNvPr id="7" name="Immagine 6">
            <a:extLst>
              <a:ext uri="{FF2B5EF4-FFF2-40B4-BE49-F238E27FC236}">
                <a16:creationId xmlns:a16="http://schemas.microsoft.com/office/drawing/2014/main" id="{21EB1F03-8485-46AD-947E-9F70A505548F}"/>
              </a:ext>
            </a:extLst>
          </p:cNvPr>
          <p:cNvPicPr>
            <a:picLocks noChangeAspect="1"/>
          </p:cNvPicPr>
          <p:nvPr/>
        </p:nvPicPr>
        <p:blipFill>
          <a:blip r:embed="rId2"/>
          <a:stretch>
            <a:fillRect/>
          </a:stretch>
        </p:blipFill>
        <p:spPr>
          <a:xfrm>
            <a:off x="4043700" y="419450"/>
            <a:ext cx="8145718" cy="5813570"/>
          </a:xfrm>
          <a:prstGeom prst="rect">
            <a:avLst/>
          </a:prstGeom>
        </p:spPr>
      </p:pic>
    </p:spTree>
    <p:extLst>
      <p:ext uri="{BB962C8B-B14F-4D97-AF65-F5344CB8AC3E}">
        <p14:creationId xmlns:p14="http://schemas.microsoft.com/office/powerpoint/2010/main" val="912020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Formato delle richieste e delle risposte:</a:t>
            </a:r>
            <a:br>
              <a:rPr lang="it-IT" sz="4000" dirty="0">
                <a:solidFill>
                  <a:srgbClr val="FFFFFF"/>
                </a:solidFill>
              </a:rPr>
            </a:br>
            <a:r>
              <a:rPr lang="it-IT" sz="4000" dirty="0">
                <a:solidFill>
                  <a:srgbClr val="FFFFFF"/>
                </a:solidFill>
              </a:rPr>
              <a:t>Bing Maps Traffic API</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574914" y="105855"/>
            <a:ext cx="7076941" cy="481000"/>
          </a:xfrm>
        </p:spPr>
        <p:txBody>
          <a:bodyPr anchor="ctr">
            <a:normAutofit/>
          </a:bodyPr>
          <a:lstStyle/>
          <a:p>
            <a:pPr marL="457200" lvl="1" indent="0" algn="just">
              <a:buNone/>
            </a:pPr>
            <a:r>
              <a:rPr lang="en-US" sz="2000" dirty="0" err="1"/>
              <a:t>Esempio</a:t>
            </a:r>
            <a:r>
              <a:rPr lang="en-US" sz="2000" dirty="0"/>
              <a:t> di </a:t>
            </a:r>
            <a:r>
              <a:rPr lang="en-US" sz="2000" dirty="0" err="1"/>
              <a:t>risposta</a:t>
            </a:r>
            <a:r>
              <a:rPr lang="en-US" sz="2000" dirty="0"/>
              <a:t> (le </a:t>
            </a:r>
            <a:r>
              <a:rPr lang="en-US" sz="2000" dirty="0" err="1"/>
              <a:t>frecce</a:t>
            </a:r>
            <a:r>
              <a:rPr lang="en-US" sz="2000" dirty="0"/>
              <a:t> </a:t>
            </a:r>
            <a:r>
              <a:rPr lang="en-US" sz="2000" dirty="0" err="1"/>
              <a:t>indicano</a:t>
            </a:r>
            <a:r>
              <a:rPr lang="en-US" sz="2000" dirty="0"/>
              <a:t> </a:t>
            </a:r>
            <a:r>
              <a:rPr lang="en-US" sz="2000" dirty="0" err="1"/>
              <a:t>i</a:t>
            </a:r>
            <a:r>
              <a:rPr lang="en-US" sz="2000" dirty="0"/>
              <a:t> </a:t>
            </a:r>
            <a:r>
              <a:rPr lang="en-US" sz="2000" dirty="0" err="1"/>
              <a:t>campi</a:t>
            </a:r>
            <a:r>
              <a:rPr lang="en-US" sz="2000" dirty="0"/>
              <a:t> </a:t>
            </a:r>
            <a:r>
              <a:rPr lang="en-US" sz="2000" dirty="0" err="1"/>
              <a:t>utilizzati</a:t>
            </a:r>
            <a:r>
              <a:rPr lang="en-US" sz="2000" dirty="0"/>
              <a:t>):</a:t>
            </a:r>
          </a:p>
          <a:p>
            <a:pPr marL="457200" lvl="1" indent="0" algn="just">
              <a:buNone/>
            </a:pPr>
            <a:endParaRPr lang="en-US" sz="2000" dirty="0"/>
          </a:p>
        </p:txBody>
      </p:sp>
      <p:pic>
        <p:nvPicPr>
          <p:cNvPr id="5" name="Immagine 4">
            <a:extLst>
              <a:ext uri="{FF2B5EF4-FFF2-40B4-BE49-F238E27FC236}">
                <a16:creationId xmlns:a16="http://schemas.microsoft.com/office/drawing/2014/main" id="{83564EEC-0647-4396-8335-BA93BE7F4CAD}"/>
              </a:ext>
            </a:extLst>
          </p:cNvPr>
          <p:cNvPicPr>
            <a:picLocks noChangeAspect="1"/>
          </p:cNvPicPr>
          <p:nvPr/>
        </p:nvPicPr>
        <p:blipFill>
          <a:blip r:embed="rId2"/>
          <a:stretch>
            <a:fillRect/>
          </a:stretch>
        </p:blipFill>
        <p:spPr>
          <a:xfrm>
            <a:off x="4037817" y="374454"/>
            <a:ext cx="5913505" cy="6473408"/>
          </a:xfrm>
          <a:prstGeom prst="rect">
            <a:avLst/>
          </a:prstGeom>
        </p:spPr>
      </p:pic>
    </p:spTree>
    <p:extLst>
      <p:ext uri="{BB962C8B-B14F-4D97-AF65-F5344CB8AC3E}">
        <p14:creationId xmlns:p14="http://schemas.microsoft.com/office/powerpoint/2010/main" val="1607577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Modo in cui le funzionalità delle API sono state incluse all’interno del sito</a:t>
            </a:r>
          </a:p>
        </p:txBody>
      </p:sp>
      <p:sp>
        <p:nvSpPr>
          <p:cNvPr id="9" name="CasellaDiTesto 8">
            <a:extLst>
              <a:ext uri="{FF2B5EF4-FFF2-40B4-BE49-F238E27FC236}">
                <a16:creationId xmlns:a16="http://schemas.microsoft.com/office/drawing/2014/main" id="{CE7D907F-C218-4C22-889A-2D246E5B4810}"/>
              </a:ext>
            </a:extLst>
          </p:cNvPr>
          <p:cNvSpPr txBox="1"/>
          <p:nvPr/>
        </p:nvSpPr>
        <p:spPr>
          <a:xfrm>
            <a:off x="4110606" y="159391"/>
            <a:ext cx="7986319" cy="5355312"/>
          </a:xfrm>
          <a:prstGeom prst="rect">
            <a:avLst/>
          </a:prstGeom>
          <a:noFill/>
        </p:spPr>
        <p:txBody>
          <a:bodyPr wrap="square" rtlCol="0">
            <a:spAutoFit/>
          </a:bodyPr>
          <a:lstStyle/>
          <a:p>
            <a:r>
              <a:rPr lang="it-IT" dirty="0"/>
              <a:t>Dalla risposta delle API del meteo vengono estratte, per ogni museo, una breve descrizione testuale ed un’icona che rappresentano le condizioni metereologiche attuali della città in cui il museo è situato.</a:t>
            </a:r>
          </a:p>
          <a:p>
            <a:endParaRPr lang="it-IT" dirty="0"/>
          </a:p>
          <a:p>
            <a:r>
              <a:rPr lang="it-IT" dirty="0"/>
              <a:t>Più complessa è invece la gestione delle mappe e delle informazioni sul traffico.</a:t>
            </a:r>
          </a:p>
          <a:p>
            <a:r>
              <a:rPr lang="it-IT" dirty="0"/>
              <a:t>Al click sul pulsante della mappa vengono eseguite, nell’ordine, le seguenti operazioni:</a:t>
            </a:r>
          </a:p>
          <a:p>
            <a:pPr marL="285750" indent="-285750">
              <a:buFont typeface="Arial" panose="020B0604020202020204" pitchFamily="34" charset="0"/>
              <a:buChar char="•"/>
            </a:pPr>
            <a:r>
              <a:rPr lang="it-IT" dirty="0"/>
              <a:t>Per prima cosa viene calcolata la dimensione dell’immagine da inserire nella finestra modale.</a:t>
            </a:r>
          </a:p>
          <a:p>
            <a:pPr marL="285750" indent="-285750">
              <a:buFont typeface="Arial" panose="020B0604020202020204" pitchFamily="34" charset="0"/>
              <a:buChar char="•"/>
            </a:pPr>
            <a:r>
              <a:rPr lang="it-IT" dirty="0"/>
              <a:t>Successivamente viene chiamata l’API che restituisce la coppia di coordinate che indicano gli estremi della mappa.</a:t>
            </a:r>
          </a:p>
          <a:p>
            <a:pPr marL="285750" indent="-285750">
              <a:buFont typeface="Arial" panose="020B0604020202020204" pitchFamily="34" charset="0"/>
              <a:buChar char="•"/>
            </a:pPr>
            <a:r>
              <a:rPr lang="it-IT" dirty="0"/>
              <a:t>A questo punto viene chiamata l’API che restituisce le informazioni sul traffico nell’area d’interesse.</a:t>
            </a:r>
          </a:p>
          <a:p>
            <a:pPr marL="285750" indent="-285750">
              <a:buFont typeface="Arial" panose="020B0604020202020204" pitchFamily="34" charset="0"/>
              <a:buChar char="•"/>
            </a:pPr>
            <a:r>
              <a:rPr lang="it-IT" dirty="0"/>
              <a:t>Successivamente viene chiamata l’API che restituisce l’immagine della mappa includendo tra i parametri anche le informazioni per generare le icone in corrispondenza del museo e dei problemi di traffico.</a:t>
            </a:r>
          </a:p>
          <a:p>
            <a:pPr marL="285750" indent="-285750">
              <a:buFont typeface="Arial" panose="020B0604020202020204" pitchFamily="34" charset="0"/>
              <a:buChar char="•"/>
            </a:pPr>
            <a:r>
              <a:rPr lang="it-IT" dirty="0"/>
              <a:t>L’immagine viene inserita in una modale insieme alle informazioni testuali degli eventuali problemi del traffico.</a:t>
            </a:r>
          </a:p>
          <a:p>
            <a:pPr marL="285750" indent="-285750">
              <a:buFont typeface="Arial" panose="020B0604020202020204" pitchFamily="34" charset="0"/>
              <a:buChar char="•"/>
            </a:pPr>
            <a:r>
              <a:rPr lang="it-IT" dirty="0"/>
              <a:t>La modale viene visualizzata</a:t>
            </a:r>
          </a:p>
        </p:txBody>
      </p:sp>
    </p:spTree>
    <p:extLst>
      <p:ext uri="{BB962C8B-B14F-4D97-AF65-F5344CB8AC3E}">
        <p14:creationId xmlns:p14="http://schemas.microsoft.com/office/powerpoint/2010/main" val="4271151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Layout complessivo HTML+CSS</a:t>
            </a:r>
            <a:endParaRPr lang="it-IT" sz="4000" dirty="0">
              <a:solidFill>
                <a:srgbClr val="FFFFFF"/>
              </a:solidFill>
            </a:endParaRPr>
          </a:p>
        </p:txBody>
      </p:sp>
      <p:sp>
        <p:nvSpPr>
          <p:cNvPr id="3" name="Content Placeholder 2">
            <a:extLst>
              <a:ext uri="{FF2B5EF4-FFF2-40B4-BE49-F238E27FC236}">
                <a16:creationId xmlns:a16="http://schemas.microsoft.com/office/drawing/2014/main" id="{651087AA-8D95-492E-A8B9-A69B9D366364}"/>
              </a:ext>
            </a:extLst>
          </p:cNvPr>
          <p:cNvSpPr>
            <a:spLocks noGrp="1"/>
          </p:cNvSpPr>
          <p:nvPr>
            <p:ph idx="1"/>
          </p:nvPr>
        </p:nvSpPr>
        <p:spPr>
          <a:xfrm>
            <a:off x="4810259" y="649480"/>
            <a:ext cx="6555347" cy="5546047"/>
          </a:xfrm>
        </p:spPr>
        <p:txBody>
          <a:bodyPr anchor="ctr">
            <a:normAutofit/>
          </a:bodyPr>
          <a:lstStyle/>
          <a:p>
            <a:r>
              <a:rPr lang="it-IT" sz="2000"/>
              <a:t>Screenshot che mostra la vostra pagina web</a:t>
            </a:r>
            <a:endParaRPr lang="it-IT" sz="2000" dirty="0"/>
          </a:p>
        </p:txBody>
      </p:sp>
      <p:pic>
        <p:nvPicPr>
          <p:cNvPr id="5" name="Immagine 4">
            <a:extLst>
              <a:ext uri="{FF2B5EF4-FFF2-40B4-BE49-F238E27FC236}">
                <a16:creationId xmlns:a16="http://schemas.microsoft.com/office/drawing/2014/main" id="{9721E4E6-75FE-49EF-8F37-1D6D09B297A8}"/>
              </a:ext>
            </a:extLst>
          </p:cNvPr>
          <p:cNvPicPr>
            <a:picLocks noChangeAspect="1"/>
          </p:cNvPicPr>
          <p:nvPr/>
        </p:nvPicPr>
        <p:blipFill>
          <a:blip r:embed="rId2"/>
          <a:stretch>
            <a:fillRect/>
          </a:stretch>
        </p:blipFill>
        <p:spPr>
          <a:xfrm>
            <a:off x="4037826" y="0"/>
            <a:ext cx="8151126" cy="4000526"/>
          </a:xfrm>
          <a:prstGeom prst="rect">
            <a:avLst/>
          </a:prstGeom>
        </p:spPr>
      </p:pic>
    </p:spTree>
    <p:extLst>
      <p:ext uri="{BB962C8B-B14F-4D97-AF65-F5344CB8AC3E}">
        <p14:creationId xmlns:p14="http://schemas.microsoft.com/office/powerpoint/2010/main" val="2861803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Layout complessivo HTML+CSS</a:t>
            </a:r>
            <a:endParaRPr lang="it-IT" sz="4000" dirty="0">
              <a:solidFill>
                <a:srgbClr val="FFFFFF"/>
              </a:solidFill>
            </a:endParaRPr>
          </a:p>
        </p:txBody>
      </p:sp>
      <p:sp>
        <p:nvSpPr>
          <p:cNvPr id="3" name="Content Placeholder 2">
            <a:extLst>
              <a:ext uri="{FF2B5EF4-FFF2-40B4-BE49-F238E27FC236}">
                <a16:creationId xmlns:a16="http://schemas.microsoft.com/office/drawing/2014/main" id="{651087AA-8D95-492E-A8B9-A69B9D366364}"/>
              </a:ext>
            </a:extLst>
          </p:cNvPr>
          <p:cNvSpPr>
            <a:spLocks noGrp="1"/>
          </p:cNvSpPr>
          <p:nvPr>
            <p:ph idx="1"/>
          </p:nvPr>
        </p:nvSpPr>
        <p:spPr>
          <a:xfrm>
            <a:off x="4810259" y="649480"/>
            <a:ext cx="6555347" cy="5546047"/>
          </a:xfrm>
        </p:spPr>
        <p:txBody>
          <a:bodyPr anchor="ctr">
            <a:normAutofit/>
          </a:bodyPr>
          <a:lstStyle/>
          <a:p>
            <a:r>
              <a:rPr lang="it-IT" sz="2000"/>
              <a:t>Screenshot che mostra la vostra pagina web</a:t>
            </a:r>
            <a:endParaRPr lang="it-IT" sz="2000" dirty="0"/>
          </a:p>
        </p:txBody>
      </p:sp>
      <p:pic>
        <p:nvPicPr>
          <p:cNvPr id="5" name="Immagine 4">
            <a:extLst>
              <a:ext uri="{FF2B5EF4-FFF2-40B4-BE49-F238E27FC236}">
                <a16:creationId xmlns:a16="http://schemas.microsoft.com/office/drawing/2014/main" id="{D0ADEEF8-404E-4965-B1F2-57310FAE0ACE}"/>
              </a:ext>
            </a:extLst>
          </p:cNvPr>
          <p:cNvPicPr>
            <a:picLocks noChangeAspect="1"/>
          </p:cNvPicPr>
          <p:nvPr/>
        </p:nvPicPr>
        <p:blipFill>
          <a:blip r:embed="rId2"/>
          <a:stretch>
            <a:fillRect/>
          </a:stretch>
        </p:blipFill>
        <p:spPr>
          <a:xfrm>
            <a:off x="4037826" y="0"/>
            <a:ext cx="8151126" cy="3943957"/>
          </a:xfrm>
          <a:prstGeom prst="rect">
            <a:avLst/>
          </a:prstGeom>
        </p:spPr>
      </p:pic>
    </p:spTree>
    <p:extLst>
      <p:ext uri="{BB962C8B-B14F-4D97-AF65-F5344CB8AC3E}">
        <p14:creationId xmlns:p14="http://schemas.microsoft.com/office/powerpoint/2010/main" val="1254709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JavaScript:</a:t>
            </a:r>
            <a:br>
              <a:rPr lang="it-IT" sz="4000" dirty="0">
                <a:solidFill>
                  <a:srgbClr val="FFFFFF"/>
                </a:solidFill>
              </a:rPr>
            </a:br>
            <a:r>
              <a:rPr lang="it-IT" sz="4000" dirty="0" err="1">
                <a:solidFill>
                  <a:srgbClr val="FFFFFF"/>
                </a:solidFill>
              </a:rPr>
              <a:t>Weather</a:t>
            </a:r>
            <a:r>
              <a:rPr lang="it-IT" sz="4000" dirty="0">
                <a:solidFill>
                  <a:srgbClr val="FFFFFF"/>
                </a:solidFill>
              </a:rPr>
              <a:t> API </a:t>
            </a:r>
          </a:p>
        </p:txBody>
      </p:sp>
      <p:pic>
        <p:nvPicPr>
          <p:cNvPr id="5" name="Immagine 4">
            <a:extLst>
              <a:ext uri="{FF2B5EF4-FFF2-40B4-BE49-F238E27FC236}">
                <a16:creationId xmlns:a16="http://schemas.microsoft.com/office/drawing/2014/main" id="{1D2F698C-A765-48AF-89E8-E4B806C76DC0}"/>
              </a:ext>
            </a:extLst>
          </p:cNvPr>
          <p:cNvPicPr>
            <a:picLocks noChangeAspect="1"/>
          </p:cNvPicPr>
          <p:nvPr/>
        </p:nvPicPr>
        <p:blipFill>
          <a:blip r:embed="rId2"/>
          <a:stretch>
            <a:fillRect/>
          </a:stretch>
        </p:blipFill>
        <p:spPr>
          <a:xfrm>
            <a:off x="4037822" y="-6"/>
            <a:ext cx="8151126" cy="4819392"/>
          </a:xfrm>
          <a:prstGeom prst="rect">
            <a:avLst/>
          </a:prstGeom>
        </p:spPr>
      </p:pic>
    </p:spTree>
    <p:extLst>
      <p:ext uri="{BB962C8B-B14F-4D97-AF65-F5344CB8AC3E}">
        <p14:creationId xmlns:p14="http://schemas.microsoft.com/office/powerpoint/2010/main" val="3257696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JavaScript:</a:t>
            </a:r>
            <a:br>
              <a:rPr lang="it-IT" sz="4000" dirty="0">
                <a:solidFill>
                  <a:srgbClr val="FFFFFF"/>
                </a:solidFill>
              </a:rPr>
            </a:br>
            <a:r>
              <a:rPr lang="it-IT" sz="4000" dirty="0">
                <a:solidFill>
                  <a:srgbClr val="FFFFFF"/>
                </a:solidFill>
              </a:rPr>
              <a:t>Bing Maps </a:t>
            </a:r>
            <a:r>
              <a:rPr lang="it-IT" sz="4000" dirty="0" err="1">
                <a:solidFill>
                  <a:srgbClr val="FFFFFF"/>
                </a:solidFill>
              </a:rPr>
              <a:t>Imagery</a:t>
            </a:r>
            <a:r>
              <a:rPr lang="it-IT" sz="4000" dirty="0">
                <a:solidFill>
                  <a:srgbClr val="FFFFFF"/>
                </a:solidFill>
              </a:rPr>
              <a:t> API &amp; Traffic API  </a:t>
            </a:r>
          </a:p>
        </p:txBody>
      </p:sp>
      <p:pic>
        <p:nvPicPr>
          <p:cNvPr id="4" name="Immagine 3">
            <a:extLst>
              <a:ext uri="{FF2B5EF4-FFF2-40B4-BE49-F238E27FC236}">
                <a16:creationId xmlns:a16="http://schemas.microsoft.com/office/drawing/2014/main" id="{C5646C68-DE03-4CE1-A0A9-F43619CF16A3}"/>
              </a:ext>
            </a:extLst>
          </p:cNvPr>
          <p:cNvPicPr>
            <a:picLocks noChangeAspect="1"/>
          </p:cNvPicPr>
          <p:nvPr/>
        </p:nvPicPr>
        <p:blipFill>
          <a:blip r:embed="rId2"/>
          <a:stretch>
            <a:fillRect/>
          </a:stretch>
        </p:blipFill>
        <p:spPr>
          <a:xfrm>
            <a:off x="4037826" y="-6"/>
            <a:ext cx="5172075" cy="971550"/>
          </a:xfrm>
          <a:prstGeom prst="rect">
            <a:avLst/>
          </a:prstGeom>
        </p:spPr>
      </p:pic>
      <p:pic>
        <p:nvPicPr>
          <p:cNvPr id="17" name="Immagine 16">
            <a:extLst>
              <a:ext uri="{FF2B5EF4-FFF2-40B4-BE49-F238E27FC236}">
                <a16:creationId xmlns:a16="http://schemas.microsoft.com/office/drawing/2014/main" id="{F021E2FE-73CB-4D6F-8AC8-5C2214872FC2}"/>
              </a:ext>
            </a:extLst>
          </p:cNvPr>
          <p:cNvPicPr>
            <a:picLocks noChangeAspect="1"/>
          </p:cNvPicPr>
          <p:nvPr/>
        </p:nvPicPr>
        <p:blipFill>
          <a:blip r:embed="rId3"/>
          <a:stretch>
            <a:fillRect/>
          </a:stretch>
        </p:blipFill>
        <p:spPr>
          <a:xfrm>
            <a:off x="4037826" y="971544"/>
            <a:ext cx="7221306" cy="3525496"/>
          </a:xfrm>
          <a:prstGeom prst="rect">
            <a:avLst/>
          </a:prstGeom>
        </p:spPr>
      </p:pic>
      <p:pic>
        <p:nvPicPr>
          <p:cNvPr id="11" name="Immagine 10">
            <a:extLst>
              <a:ext uri="{FF2B5EF4-FFF2-40B4-BE49-F238E27FC236}">
                <a16:creationId xmlns:a16="http://schemas.microsoft.com/office/drawing/2014/main" id="{0985D900-17A0-46F4-9DBD-0238F657D831}"/>
              </a:ext>
            </a:extLst>
          </p:cNvPr>
          <p:cNvPicPr>
            <a:picLocks noChangeAspect="1"/>
          </p:cNvPicPr>
          <p:nvPr/>
        </p:nvPicPr>
        <p:blipFill>
          <a:blip r:embed="rId4"/>
          <a:stretch>
            <a:fillRect/>
          </a:stretch>
        </p:blipFill>
        <p:spPr>
          <a:xfrm>
            <a:off x="4034778" y="4497041"/>
            <a:ext cx="6845743" cy="2359980"/>
          </a:xfrm>
          <a:prstGeom prst="rect">
            <a:avLst/>
          </a:prstGeom>
        </p:spPr>
      </p:pic>
    </p:spTree>
    <p:extLst>
      <p:ext uri="{BB962C8B-B14F-4D97-AF65-F5344CB8AC3E}">
        <p14:creationId xmlns:p14="http://schemas.microsoft.com/office/powerpoint/2010/main" val="3709685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JavaScript:</a:t>
            </a:r>
            <a:br>
              <a:rPr lang="it-IT" sz="4000" dirty="0">
                <a:solidFill>
                  <a:srgbClr val="FFFFFF"/>
                </a:solidFill>
              </a:rPr>
            </a:br>
            <a:r>
              <a:rPr lang="it-IT" sz="4000" dirty="0">
                <a:solidFill>
                  <a:srgbClr val="FFFFFF"/>
                </a:solidFill>
              </a:rPr>
              <a:t>Bing Maps </a:t>
            </a:r>
            <a:r>
              <a:rPr lang="it-IT" sz="4000" dirty="0" err="1">
                <a:solidFill>
                  <a:srgbClr val="FFFFFF"/>
                </a:solidFill>
              </a:rPr>
              <a:t>Imagery</a:t>
            </a:r>
            <a:r>
              <a:rPr lang="it-IT" sz="4000" dirty="0">
                <a:solidFill>
                  <a:srgbClr val="FFFFFF"/>
                </a:solidFill>
              </a:rPr>
              <a:t> API &amp; Traffic API  </a:t>
            </a:r>
          </a:p>
        </p:txBody>
      </p:sp>
      <p:pic>
        <p:nvPicPr>
          <p:cNvPr id="4" name="Immagine 3">
            <a:extLst>
              <a:ext uri="{FF2B5EF4-FFF2-40B4-BE49-F238E27FC236}">
                <a16:creationId xmlns:a16="http://schemas.microsoft.com/office/drawing/2014/main" id="{200A0342-6675-42D7-8AF2-D617A5C5BA03}"/>
              </a:ext>
            </a:extLst>
          </p:cNvPr>
          <p:cNvPicPr>
            <a:picLocks noChangeAspect="1"/>
          </p:cNvPicPr>
          <p:nvPr/>
        </p:nvPicPr>
        <p:blipFill>
          <a:blip r:embed="rId2"/>
          <a:stretch>
            <a:fillRect/>
          </a:stretch>
        </p:blipFill>
        <p:spPr>
          <a:xfrm>
            <a:off x="4037826" y="-10142"/>
            <a:ext cx="7794490" cy="3690108"/>
          </a:xfrm>
          <a:prstGeom prst="rect">
            <a:avLst/>
          </a:prstGeom>
        </p:spPr>
      </p:pic>
      <p:pic>
        <p:nvPicPr>
          <p:cNvPr id="6" name="Immagine 5">
            <a:extLst>
              <a:ext uri="{FF2B5EF4-FFF2-40B4-BE49-F238E27FC236}">
                <a16:creationId xmlns:a16="http://schemas.microsoft.com/office/drawing/2014/main" id="{E100D09C-5AC2-4D10-BDA5-D3DB0A22B17C}"/>
              </a:ext>
            </a:extLst>
          </p:cNvPr>
          <p:cNvPicPr>
            <a:picLocks noChangeAspect="1"/>
          </p:cNvPicPr>
          <p:nvPr/>
        </p:nvPicPr>
        <p:blipFill>
          <a:blip r:embed="rId3"/>
          <a:stretch>
            <a:fillRect/>
          </a:stretch>
        </p:blipFill>
        <p:spPr>
          <a:xfrm>
            <a:off x="4037826" y="3679966"/>
            <a:ext cx="4886325" cy="1543050"/>
          </a:xfrm>
          <a:prstGeom prst="rect">
            <a:avLst/>
          </a:prstGeom>
        </p:spPr>
      </p:pic>
    </p:spTree>
    <p:extLst>
      <p:ext uri="{BB962C8B-B14F-4D97-AF65-F5344CB8AC3E}">
        <p14:creationId xmlns:p14="http://schemas.microsoft.com/office/powerpoint/2010/main" val="1468629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Mobile web</a:t>
            </a:r>
          </a:p>
        </p:txBody>
      </p:sp>
      <p:pic>
        <p:nvPicPr>
          <p:cNvPr id="4" name="Immagine 3">
            <a:extLst>
              <a:ext uri="{FF2B5EF4-FFF2-40B4-BE49-F238E27FC236}">
                <a16:creationId xmlns:a16="http://schemas.microsoft.com/office/drawing/2014/main" id="{F2A9B7AA-BFA5-4C3B-8261-9EE52C36069B}"/>
              </a:ext>
            </a:extLst>
          </p:cNvPr>
          <p:cNvPicPr>
            <a:picLocks noChangeAspect="1"/>
          </p:cNvPicPr>
          <p:nvPr/>
        </p:nvPicPr>
        <p:blipFill>
          <a:blip r:embed="rId2"/>
          <a:stretch>
            <a:fillRect/>
          </a:stretch>
        </p:blipFill>
        <p:spPr>
          <a:xfrm>
            <a:off x="4037826" y="-10147"/>
            <a:ext cx="3780864" cy="6743000"/>
          </a:xfrm>
          <a:prstGeom prst="rect">
            <a:avLst/>
          </a:prstGeom>
        </p:spPr>
      </p:pic>
      <p:pic>
        <p:nvPicPr>
          <p:cNvPr id="11" name="Immagine 10">
            <a:extLst>
              <a:ext uri="{FF2B5EF4-FFF2-40B4-BE49-F238E27FC236}">
                <a16:creationId xmlns:a16="http://schemas.microsoft.com/office/drawing/2014/main" id="{8F743BE2-FB02-4F44-A1B9-F4355387686A}"/>
              </a:ext>
            </a:extLst>
          </p:cNvPr>
          <p:cNvPicPr>
            <a:picLocks noChangeAspect="1"/>
          </p:cNvPicPr>
          <p:nvPr/>
        </p:nvPicPr>
        <p:blipFill>
          <a:blip r:embed="rId3"/>
          <a:stretch>
            <a:fillRect/>
          </a:stretch>
        </p:blipFill>
        <p:spPr>
          <a:xfrm>
            <a:off x="8328985" y="0"/>
            <a:ext cx="3859967" cy="6858000"/>
          </a:xfrm>
          <a:prstGeom prst="rect">
            <a:avLst/>
          </a:prstGeom>
        </p:spPr>
      </p:pic>
    </p:spTree>
    <p:extLst>
      <p:ext uri="{BB962C8B-B14F-4D97-AF65-F5344CB8AC3E}">
        <p14:creationId xmlns:p14="http://schemas.microsoft.com/office/powerpoint/2010/main" val="107138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Introduzione al mhw3</a:t>
            </a:r>
            <a:br>
              <a:rPr lang="it-IT" sz="4000" dirty="0">
                <a:solidFill>
                  <a:srgbClr val="FFFFFF"/>
                </a:solidFill>
              </a:rPr>
            </a:br>
            <a:r>
              <a:rPr lang="it-IT" sz="4000" dirty="0">
                <a:solidFill>
                  <a:srgbClr val="FFFFFF"/>
                </a:solidFill>
              </a:rPr>
              <a:t>e descrizione delle API usate</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10259" y="649480"/>
            <a:ext cx="6555347" cy="5546047"/>
          </a:xfrm>
        </p:spPr>
        <p:txBody>
          <a:bodyPr anchor="ctr">
            <a:normAutofit/>
          </a:bodyPr>
          <a:lstStyle/>
          <a:p>
            <a:pPr marL="457200" lvl="1" indent="0" algn="just">
              <a:buNone/>
            </a:pPr>
            <a:r>
              <a:rPr lang="it-IT" sz="2000" dirty="0"/>
              <a:t>Ho integrato tre API nella pagina «musei» del mio sito. Dopo due giorni di ricerche di una API  con autenticazione OAuth2 che avesse senso inserire nel mio sito senza successo, ho optato per usare tre API con autenticazione key.</a:t>
            </a:r>
          </a:p>
          <a:p>
            <a:pPr marL="457200" lvl="1" indent="0" algn="just">
              <a:buNone/>
            </a:pPr>
            <a:r>
              <a:rPr lang="it-IT" sz="2000" dirty="0"/>
              <a:t>La prima API (https://www.weatherbit.io/api) fornisce un’indicazione meteo in tempo reale della città in cui si trova ogni museo.</a:t>
            </a:r>
          </a:p>
          <a:p>
            <a:pPr marL="457200" lvl="1" indent="0" algn="just">
              <a:buNone/>
            </a:pPr>
            <a:r>
              <a:rPr lang="it-IT" sz="2000" dirty="0"/>
              <a:t>Per quanto riguarda invece le due API Bing Maps (https://www.microsoft.com/en-us/maps):</a:t>
            </a:r>
          </a:p>
          <a:p>
            <a:pPr lvl="1" algn="just"/>
            <a:r>
              <a:rPr lang="it-IT" sz="2000" dirty="0"/>
              <a:t>una restituisce mappe (con eventuali indicatori) come immagini o come coordinate geografiche.</a:t>
            </a:r>
          </a:p>
          <a:p>
            <a:pPr lvl="1" algn="just"/>
            <a:r>
              <a:rPr lang="it-IT" sz="2000" dirty="0"/>
              <a:t>Un’altra restituisce informazioni sul traffico in un’area specifica identificata da coordinate geografiche.</a:t>
            </a:r>
          </a:p>
        </p:txBody>
      </p:sp>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Meccanismo di autenticazione</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10259" y="649480"/>
            <a:ext cx="6555347" cy="5546047"/>
          </a:xfrm>
        </p:spPr>
        <p:txBody>
          <a:bodyPr anchor="ctr">
            <a:normAutofit/>
          </a:bodyPr>
          <a:lstStyle/>
          <a:p>
            <a:pPr marL="457200" lvl="1" indent="0" algn="just">
              <a:buNone/>
            </a:pPr>
            <a:r>
              <a:rPr lang="it-IT" sz="3600" dirty="0"/>
              <a:t>Tutte le API usano un meccanismo di autenticazione tramite key.</a:t>
            </a:r>
          </a:p>
        </p:txBody>
      </p:sp>
    </p:spTree>
    <p:extLst>
      <p:ext uri="{BB962C8B-B14F-4D97-AF65-F5344CB8AC3E}">
        <p14:creationId xmlns:p14="http://schemas.microsoft.com/office/powerpoint/2010/main" val="3052143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Formato delle richieste e delle risposte:</a:t>
            </a:r>
            <a:br>
              <a:rPr lang="it-IT" sz="4000" dirty="0">
                <a:solidFill>
                  <a:srgbClr val="FFFFFF"/>
                </a:solidFill>
              </a:rPr>
            </a:br>
            <a:r>
              <a:rPr lang="it-IT" sz="4000" dirty="0" err="1">
                <a:solidFill>
                  <a:srgbClr val="FFFFFF"/>
                </a:solidFill>
              </a:rPr>
              <a:t>Weather</a:t>
            </a:r>
            <a:r>
              <a:rPr lang="it-IT" sz="4000" dirty="0">
                <a:solidFill>
                  <a:srgbClr val="FFFFFF"/>
                </a:solidFill>
              </a:rPr>
              <a:t> API</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615697" y="645836"/>
            <a:ext cx="7076941" cy="5546047"/>
          </a:xfrm>
        </p:spPr>
        <p:txBody>
          <a:bodyPr anchor="ctr">
            <a:normAutofit/>
          </a:bodyPr>
          <a:lstStyle/>
          <a:p>
            <a:pPr marL="457200" lvl="1" indent="0" algn="just">
              <a:buNone/>
            </a:pPr>
            <a:r>
              <a:rPr lang="en-US" sz="2000" dirty="0"/>
              <a:t>Questa API </a:t>
            </a:r>
            <a:r>
              <a:rPr lang="en-US" sz="2000" dirty="0" err="1"/>
              <a:t>fornisce</a:t>
            </a:r>
            <a:r>
              <a:rPr lang="en-US" sz="2000" dirty="0"/>
              <a:t> </a:t>
            </a:r>
            <a:r>
              <a:rPr lang="en-US" sz="2000" dirty="0" err="1"/>
              <a:t>dati</a:t>
            </a:r>
            <a:r>
              <a:rPr lang="en-US" sz="2000" dirty="0"/>
              <a:t> </a:t>
            </a:r>
            <a:r>
              <a:rPr lang="en-US" sz="2000" dirty="0" err="1"/>
              <a:t>metereologici</a:t>
            </a:r>
            <a:r>
              <a:rPr lang="en-US" sz="2000" dirty="0"/>
              <a:t> </a:t>
            </a:r>
            <a:r>
              <a:rPr lang="en-US" sz="2000" dirty="0" err="1"/>
              <a:t>attuali</a:t>
            </a:r>
            <a:r>
              <a:rPr lang="en-US" sz="2000" dirty="0"/>
              <a:t> di una data </a:t>
            </a:r>
            <a:r>
              <a:rPr lang="en-US" sz="2000" dirty="0" err="1"/>
              <a:t>località</a:t>
            </a:r>
            <a:r>
              <a:rPr lang="en-US" sz="2000" dirty="0"/>
              <a:t>.</a:t>
            </a:r>
          </a:p>
          <a:p>
            <a:pPr marL="457200" lvl="1" indent="0" algn="just">
              <a:buNone/>
            </a:pPr>
            <a:endParaRPr lang="en-US" sz="2000" dirty="0"/>
          </a:p>
          <a:p>
            <a:pPr marL="457200" lvl="1" indent="0" algn="just">
              <a:buNone/>
            </a:pPr>
            <a:r>
              <a:rPr lang="en-US" sz="2000" dirty="0" err="1"/>
              <a:t>Richiesta</a:t>
            </a:r>
            <a:r>
              <a:rPr lang="en-US" sz="2000" dirty="0"/>
              <a:t>:</a:t>
            </a:r>
          </a:p>
          <a:p>
            <a:pPr marL="457200" lvl="1" indent="0" algn="just">
              <a:buNone/>
            </a:pPr>
            <a:r>
              <a:rPr lang="en-US" sz="2000" dirty="0"/>
              <a:t>https://api.weatherbit.io/v2.0/current?key=</a:t>
            </a:r>
            <a:r>
              <a:rPr lang="en-US" sz="2000" dirty="0">
                <a:solidFill>
                  <a:srgbClr val="FF0000"/>
                </a:solidFill>
              </a:rPr>
              <a:t>{key}</a:t>
            </a:r>
            <a:r>
              <a:rPr lang="en-US" sz="2000" dirty="0"/>
              <a:t>&amp;lang=</a:t>
            </a:r>
            <a:r>
              <a:rPr lang="en-US" sz="2000" dirty="0">
                <a:solidFill>
                  <a:srgbClr val="FF0000"/>
                </a:solidFill>
              </a:rPr>
              <a:t>{lang}</a:t>
            </a:r>
            <a:r>
              <a:rPr lang="en-US" sz="2000" dirty="0"/>
              <a:t>&amp;city=</a:t>
            </a:r>
            <a:r>
              <a:rPr lang="en-US" sz="2000" dirty="0">
                <a:solidFill>
                  <a:srgbClr val="FF0000"/>
                </a:solidFill>
              </a:rPr>
              <a:t>{city}</a:t>
            </a:r>
          </a:p>
          <a:p>
            <a:pPr marL="457200" lvl="1" indent="0" algn="just">
              <a:buNone/>
            </a:pPr>
            <a:endParaRPr lang="en-US" sz="2000" dirty="0">
              <a:solidFill>
                <a:srgbClr val="FF0000"/>
              </a:solidFill>
            </a:endParaRPr>
          </a:p>
          <a:p>
            <a:pPr marL="457200" lvl="1" indent="0" algn="just">
              <a:buNone/>
            </a:pPr>
            <a:r>
              <a:rPr lang="en-US" sz="2000" dirty="0"/>
              <a:t>Dove:</a:t>
            </a:r>
          </a:p>
          <a:p>
            <a:pPr lvl="1" algn="just"/>
            <a:r>
              <a:rPr lang="en-US" sz="2000" dirty="0"/>
              <a:t>{key} è la </a:t>
            </a:r>
            <a:r>
              <a:rPr lang="en-US" sz="2000" dirty="0" err="1"/>
              <a:t>chiave</a:t>
            </a:r>
            <a:endParaRPr lang="en-US" sz="2000" dirty="0"/>
          </a:p>
          <a:p>
            <a:pPr lvl="1" algn="just"/>
            <a:r>
              <a:rPr lang="en-US" sz="2000" dirty="0"/>
              <a:t>{lang} è la lingua in cui le </a:t>
            </a:r>
            <a:r>
              <a:rPr lang="en-US" sz="2000" dirty="0" err="1"/>
              <a:t>informazioni</a:t>
            </a:r>
            <a:r>
              <a:rPr lang="en-US" sz="2000" dirty="0"/>
              <a:t> </a:t>
            </a:r>
            <a:r>
              <a:rPr lang="en-US" sz="2000" dirty="0" err="1"/>
              <a:t>vengono</a:t>
            </a:r>
            <a:r>
              <a:rPr lang="en-US" sz="2000" dirty="0"/>
              <a:t> </a:t>
            </a:r>
            <a:r>
              <a:rPr lang="en-US" sz="2000" dirty="0" err="1"/>
              <a:t>fornite</a:t>
            </a:r>
            <a:endParaRPr lang="en-US" sz="2000" dirty="0"/>
          </a:p>
          <a:p>
            <a:pPr lvl="1" algn="just"/>
            <a:r>
              <a:rPr lang="en-US" sz="2000" dirty="0"/>
              <a:t>{city} è la </a:t>
            </a:r>
            <a:r>
              <a:rPr lang="en-US" sz="2000" dirty="0" err="1"/>
              <a:t>città</a:t>
            </a:r>
            <a:r>
              <a:rPr lang="en-US" sz="2000" dirty="0"/>
              <a:t> di cui </a:t>
            </a:r>
            <a:r>
              <a:rPr lang="en-US" sz="2000" dirty="0" err="1"/>
              <a:t>vengono</a:t>
            </a:r>
            <a:r>
              <a:rPr lang="en-US" sz="2000" dirty="0"/>
              <a:t> </a:t>
            </a:r>
            <a:r>
              <a:rPr lang="en-US" sz="2000" dirty="0" err="1"/>
              <a:t>forniti</a:t>
            </a:r>
            <a:r>
              <a:rPr lang="en-US" sz="2000" dirty="0"/>
              <a:t> </a:t>
            </a:r>
            <a:r>
              <a:rPr lang="en-US" sz="2000" dirty="0" err="1"/>
              <a:t>i</a:t>
            </a:r>
            <a:r>
              <a:rPr lang="en-US" sz="2000" dirty="0"/>
              <a:t> </a:t>
            </a:r>
            <a:r>
              <a:rPr lang="en-US" sz="2000" dirty="0" err="1"/>
              <a:t>dati</a:t>
            </a:r>
            <a:endParaRPr lang="it-IT" sz="2000" dirty="0"/>
          </a:p>
        </p:txBody>
      </p:sp>
    </p:spTree>
    <p:extLst>
      <p:ext uri="{BB962C8B-B14F-4D97-AF65-F5344CB8AC3E}">
        <p14:creationId xmlns:p14="http://schemas.microsoft.com/office/powerpoint/2010/main" val="2104959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Formato delle richieste e delle risposte:</a:t>
            </a:r>
            <a:br>
              <a:rPr lang="it-IT" sz="4000" dirty="0">
                <a:solidFill>
                  <a:srgbClr val="FFFFFF"/>
                </a:solidFill>
              </a:rPr>
            </a:br>
            <a:r>
              <a:rPr lang="it-IT" sz="4000" dirty="0" err="1">
                <a:solidFill>
                  <a:srgbClr val="FFFFFF"/>
                </a:solidFill>
              </a:rPr>
              <a:t>Weather</a:t>
            </a:r>
            <a:r>
              <a:rPr lang="it-IT" sz="4000" dirty="0">
                <a:solidFill>
                  <a:srgbClr val="FFFFFF"/>
                </a:solidFill>
              </a:rPr>
              <a:t> API</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574914" y="105855"/>
            <a:ext cx="7076941" cy="481000"/>
          </a:xfrm>
        </p:spPr>
        <p:txBody>
          <a:bodyPr anchor="ctr">
            <a:normAutofit/>
          </a:bodyPr>
          <a:lstStyle/>
          <a:p>
            <a:pPr marL="457200" lvl="1" indent="0" algn="just">
              <a:buNone/>
            </a:pPr>
            <a:r>
              <a:rPr lang="en-US" sz="2000" dirty="0" err="1"/>
              <a:t>Esempio</a:t>
            </a:r>
            <a:r>
              <a:rPr lang="en-US" sz="2000" dirty="0"/>
              <a:t> di </a:t>
            </a:r>
            <a:r>
              <a:rPr lang="en-US" sz="2000" dirty="0" err="1"/>
              <a:t>risposta</a:t>
            </a:r>
            <a:r>
              <a:rPr lang="en-US" sz="2000" dirty="0"/>
              <a:t> (le </a:t>
            </a:r>
            <a:r>
              <a:rPr lang="en-US" sz="2000" dirty="0" err="1"/>
              <a:t>frecce</a:t>
            </a:r>
            <a:r>
              <a:rPr lang="en-US" sz="2000" dirty="0"/>
              <a:t> </a:t>
            </a:r>
            <a:r>
              <a:rPr lang="en-US" sz="2000" dirty="0" err="1"/>
              <a:t>indicano</a:t>
            </a:r>
            <a:r>
              <a:rPr lang="en-US" sz="2000" dirty="0"/>
              <a:t> </a:t>
            </a:r>
            <a:r>
              <a:rPr lang="en-US" sz="2000" dirty="0" err="1"/>
              <a:t>i</a:t>
            </a:r>
            <a:r>
              <a:rPr lang="en-US" sz="2000" dirty="0"/>
              <a:t> </a:t>
            </a:r>
            <a:r>
              <a:rPr lang="en-US" sz="2000" dirty="0" err="1"/>
              <a:t>campi</a:t>
            </a:r>
            <a:r>
              <a:rPr lang="en-US" sz="2000" dirty="0"/>
              <a:t> </a:t>
            </a:r>
            <a:r>
              <a:rPr lang="en-US" sz="2000" dirty="0" err="1"/>
              <a:t>utilizzati</a:t>
            </a:r>
            <a:r>
              <a:rPr lang="en-US" sz="2000" dirty="0"/>
              <a:t>):</a:t>
            </a:r>
          </a:p>
          <a:p>
            <a:pPr marL="457200" lvl="1" indent="0" algn="just">
              <a:buNone/>
            </a:pPr>
            <a:endParaRPr lang="en-US" sz="2000" dirty="0"/>
          </a:p>
        </p:txBody>
      </p:sp>
      <p:pic>
        <p:nvPicPr>
          <p:cNvPr id="5" name="Immagine 4">
            <a:extLst>
              <a:ext uri="{FF2B5EF4-FFF2-40B4-BE49-F238E27FC236}">
                <a16:creationId xmlns:a16="http://schemas.microsoft.com/office/drawing/2014/main" id="{19C4F817-BC1B-4705-B209-C2739383C9E3}"/>
              </a:ext>
            </a:extLst>
          </p:cNvPr>
          <p:cNvPicPr>
            <a:picLocks noChangeAspect="1"/>
          </p:cNvPicPr>
          <p:nvPr/>
        </p:nvPicPr>
        <p:blipFill>
          <a:blip r:embed="rId2"/>
          <a:stretch>
            <a:fillRect/>
          </a:stretch>
        </p:blipFill>
        <p:spPr>
          <a:xfrm>
            <a:off x="4230807" y="692709"/>
            <a:ext cx="4678301" cy="6044815"/>
          </a:xfrm>
          <a:prstGeom prst="rect">
            <a:avLst/>
          </a:prstGeom>
        </p:spPr>
      </p:pic>
    </p:spTree>
    <p:extLst>
      <p:ext uri="{BB962C8B-B14F-4D97-AF65-F5344CB8AC3E}">
        <p14:creationId xmlns:p14="http://schemas.microsoft.com/office/powerpoint/2010/main" val="975383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Formato delle richieste e delle risposte:</a:t>
            </a:r>
            <a:br>
              <a:rPr lang="it-IT" sz="4000" dirty="0">
                <a:solidFill>
                  <a:srgbClr val="FFFFFF"/>
                </a:solidFill>
              </a:rPr>
            </a:br>
            <a:r>
              <a:rPr lang="it-IT" sz="4000" dirty="0">
                <a:solidFill>
                  <a:srgbClr val="FFFFFF"/>
                </a:solidFill>
              </a:rPr>
              <a:t>Bing Maps </a:t>
            </a:r>
            <a:r>
              <a:rPr lang="it-IT" sz="4000" dirty="0" err="1">
                <a:solidFill>
                  <a:srgbClr val="FFFFFF"/>
                </a:solidFill>
              </a:rPr>
              <a:t>Imagery</a:t>
            </a:r>
            <a:r>
              <a:rPr lang="it-IT" sz="4000" dirty="0">
                <a:solidFill>
                  <a:srgbClr val="FFFFFF"/>
                </a:solidFill>
              </a:rPr>
              <a:t> API</a:t>
            </a:r>
          </a:p>
        </p:txBody>
      </p:sp>
      <p:sp>
        <p:nvSpPr>
          <p:cNvPr id="15" name="Content Placeholder 2">
            <a:extLst>
              <a:ext uri="{FF2B5EF4-FFF2-40B4-BE49-F238E27FC236}">
                <a16:creationId xmlns:a16="http://schemas.microsoft.com/office/drawing/2014/main" id="{4A774053-FBA1-4D5A-BC0D-541189A4A85B}"/>
              </a:ext>
            </a:extLst>
          </p:cNvPr>
          <p:cNvSpPr txBox="1">
            <a:spLocks/>
          </p:cNvSpPr>
          <p:nvPr/>
        </p:nvSpPr>
        <p:spPr>
          <a:xfrm>
            <a:off x="4367695" y="645836"/>
            <a:ext cx="7720841" cy="5546047"/>
          </a:xfrm>
          <a:prstGeom prst="rect">
            <a:avLst/>
          </a:prstGeom>
        </p:spPr>
        <p:txBody>
          <a:bodyPr vert="horz" lIns="91440" tIns="45720" rIns="91440" bIns="45720" rtlCol="0" anchor="ct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Font typeface="Arial" panose="020B0604020202020204" pitchFamily="34" charset="0"/>
              <a:buNone/>
            </a:pPr>
            <a:r>
              <a:rPr lang="en-US" sz="2000" dirty="0"/>
              <a:t>Questa API, a </a:t>
            </a:r>
            <a:r>
              <a:rPr lang="en-US" sz="2000" dirty="0" err="1"/>
              <a:t>seconda</a:t>
            </a:r>
            <a:r>
              <a:rPr lang="en-US" sz="2000" dirty="0"/>
              <a:t> del </a:t>
            </a:r>
            <a:r>
              <a:rPr lang="en-US" sz="2000" dirty="0" err="1"/>
              <a:t>parametro</a:t>
            </a:r>
            <a:r>
              <a:rPr lang="en-US" sz="2000" dirty="0"/>
              <a:t> {type}, </a:t>
            </a:r>
            <a:r>
              <a:rPr lang="en-US" sz="2000" dirty="0" err="1"/>
              <a:t>restituisce</a:t>
            </a:r>
            <a:r>
              <a:rPr lang="en-US" sz="2000" dirty="0"/>
              <a:t> una </a:t>
            </a:r>
            <a:r>
              <a:rPr lang="en-US" sz="2000" dirty="0" err="1"/>
              <a:t>mappa</a:t>
            </a:r>
            <a:r>
              <a:rPr lang="en-US" sz="2000" dirty="0"/>
              <a:t> </a:t>
            </a:r>
            <a:r>
              <a:rPr lang="en-US" sz="2000" dirty="0" err="1"/>
              <a:t>oppure</a:t>
            </a:r>
            <a:r>
              <a:rPr lang="en-US" sz="2000" dirty="0"/>
              <a:t> due </a:t>
            </a:r>
            <a:r>
              <a:rPr lang="en-US" sz="2000" dirty="0" err="1"/>
              <a:t>coppie</a:t>
            </a:r>
            <a:r>
              <a:rPr lang="en-US" sz="2000" dirty="0"/>
              <a:t> di coordinate </a:t>
            </a:r>
            <a:r>
              <a:rPr lang="en-US" sz="2000" dirty="0" err="1"/>
              <a:t>geografiche</a:t>
            </a:r>
            <a:r>
              <a:rPr lang="en-US" sz="2000" dirty="0"/>
              <a:t> </a:t>
            </a:r>
            <a:r>
              <a:rPr lang="en-US" sz="2000" dirty="0" err="1"/>
              <a:t>che</a:t>
            </a:r>
            <a:r>
              <a:rPr lang="en-US" sz="2000" dirty="0"/>
              <a:t> </a:t>
            </a:r>
            <a:r>
              <a:rPr lang="en-US" sz="2000" dirty="0" err="1"/>
              <a:t>indicano</a:t>
            </a:r>
            <a:r>
              <a:rPr lang="en-US" sz="2000" dirty="0"/>
              <a:t> </a:t>
            </a:r>
            <a:r>
              <a:rPr lang="en-US" sz="2000" dirty="0" err="1"/>
              <a:t>i</a:t>
            </a:r>
            <a:r>
              <a:rPr lang="en-US" sz="2000" dirty="0"/>
              <a:t> </a:t>
            </a:r>
            <a:r>
              <a:rPr lang="en-US" sz="2000" dirty="0" err="1"/>
              <a:t>vertici</a:t>
            </a:r>
            <a:r>
              <a:rPr lang="en-US" sz="2000" dirty="0"/>
              <a:t> </a:t>
            </a:r>
            <a:r>
              <a:rPr lang="en-US" sz="2000" dirty="0" err="1"/>
              <a:t>della</a:t>
            </a:r>
            <a:r>
              <a:rPr lang="en-US" sz="2000" dirty="0"/>
              <a:t> </a:t>
            </a:r>
            <a:r>
              <a:rPr lang="en-US" sz="2000" dirty="0" err="1"/>
              <a:t>mappa</a:t>
            </a:r>
            <a:r>
              <a:rPr lang="en-US" sz="2000" dirty="0"/>
              <a:t>.</a:t>
            </a:r>
          </a:p>
          <a:p>
            <a:pPr marL="457200" lvl="1" indent="0" algn="just">
              <a:buFont typeface="Arial" panose="020B0604020202020204" pitchFamily="34" charset="0"/>
              <a:buNone/>
            </a:pPr>
            <a:endParaRPr lang="en-US" sz="2000" dirty="0"/>
          </a:p>
          <a:p>
            <a:pPr marL="457200" lvl="1" indent="0" algn="just">
              <a:buFont typeface="Arial" panose="020B0604020202020204" pitchFamily="34" charset="0"/>
              <a:buNone/>
            </a:pPr>
            <a:r>
              <a:rPr lang="en-US" sz="2000" dirty="0" err="1"/>
              <a:t>Richiesta</a:t>
            </a:r>
            <a:r>
              <a:rPr lang="en-US" sz="2000" dirty="0"/>
              <a:t>:</a:t>
            </a:r>
          </a:p>
          <a:p>
            <a:pPr marL="457200" lvl="1" indent="0" algn="just">
              <a:buFont typeface="Arial" panose="020B0604020202020204" pitchFamily="34" charset="0"/>
              <a:buNone/>
            </a:pPr>
            <a:r>
              <a:rPr lang="en-US" sz="2000" dirty="0"/>
              <a:t>https://dev.virtualearth.net/REST/v1/Imagery/Map/Road/</a:t>
            </a:r>
            <a:r>
              <a:rPr lang="en-US" sz="2000" dirty="0">
                <a:solidFill>
                  <a:srgbClr val="FF0000"/>
                </a:solidFill>
              </a:rPr>
              <a:t>{latitude}</a:t>
            </a:r>
            <a:r>
              <a:rPr lang="en-US" sz="2000" dirty="0"/>
              <a:t>,</a:t>
            </a:r>
            <a:r>
              <a:rPr lang="en-US" sz="2000" dirty="0">
                <a:solidFill>
                  <a:srgbClr val="FF0000"/>
                </a:solidFill>
              </a:rPr>
              <a:t>{longitude}</a:t>
            </a:r>
            <a:r>
              <a:rPr lang="en-US" sz="2000" dirty="0"/>
              <a:t>/15?ml=OrdnanceSurvey&amp;mapSize=</a:t>
            </a:r>
            <a:r>
              <a:rPr lang="en-US" sz="2000" dirty="0">
                <a:solidFill>
                  <a:srgbClr val="FF0000"/>
                </a:solidFill>
              </a:rPr>
              <a:t>{width}</a:t>
            </a:r>
            <a:r>
              <a:rPr lang="en-US" sz="2000" dirty="0"/>
              <a:t>,</a:t>
            </a:r>
            <a:r>
              <a:rPr lang="en-US" sz="2000" dirty="0">
                <a:solidFill>
                  <a:srgbClr val="FF0000"/>
                </a:solidFill>
              </a:rPr>
              <a:t>{height}</a:t>
            </a:r>
            <a:r>
              <a:rPr lang="en-US" sz="2000" dirty="0"/>
              <a:t>&amp;format=jpeg&amp;key=</a:t>
            </a:r>
            <a:r>
              <a:rPr lang="en-US" sz="2000" dirty="0">
                <a:solidFill>
                  <a:srgbClr val="FF0000"/>
                </a:solidFill>
              </a:rPr>
              <a:t>{key}</a:t>
            </a:r>
            <a:r>
              <a:rPr lang="en-US" sz="2000" dirty="0"/>
              <a:t>=1&amp;mapMetadata=</a:t>
            </a:r>
            <a:r>
              <a:rPr lang="en-US" sz="2000" dirty="0">
                <a:solidFill>
                  <a:srgbClr val="FF0000"/>
                </a:solidFill>
              </a:rPr>
              <a:t>{type}</a:t>
            </a:r>
            <a:r>
              <a:rPr lang="en-US" sz="2000" dirty="0"/>
              <a:t>&amp;pushpin=/</a:t>
            </a:r>
            <a:r>
              <a:rPr lang="en-US" sz="2000" dirty="0">
                <a:solidFill>
                  <a:srgbClr val="FF0000"/>
                </a:solidFill>
              </a:rPr>
              <a:t>{latitudePin}</a:t>
            </a:r>
            <a:r>
              <a:rPr lang="en-US" sz="2000" dirty="0"/>
              <a:t>,</a:t>
            </a:r>
            <a:r>
              <a:rPr lang="en-US" sz="2000" dirty="0">
                <a:solidFill>
                  <a:srgbClr val="FF0000"/>
                </a:solidFill>
              </a:rPr>
              <a:t>{longitudePin}</a:t>
            </a:r>
            <a:r>
              <a:rPr lang="en-US" sz="2000" dirty="0"/>
              <a:t>;</a:t>
            </a:r>
            <a:r>
              <a:rPr lang="en-US" sz="2000" dirty="0">
                <a:solidFill>
                  <a:srgbClr val="FF0000"/>
                </a:solidFill>
              </a:rPr>
              <a:t>{icon}</a:t>
            </a:r>
          </a:p>
          <a:p>
            <a:pPr marL="457200" lvl="1" indent="0" algn="just">
              <a:buFont typeface="Arial" panose="020B0604020202020204" pitchFamily="34" charset="0"/>
              <a:buNone/>
            </a:pPr>
            <a:endParaRPr lang="en-US" sz="2000" dirty="0"/>
          </a:p>
          <a:p>
            <a:pPr marL="457200" lvl="1" indent="0" algn="just">
              <a:buFont typeface="Arial" panose="020B0604020202020204" pitchFamily="34" charset="0"/>
              <a:buNone/>
            </a:pPr>
            <a:r>
              <a:rPr lang="en-US" sz="2000" dirty="0"/>
              <a:t>Dove:</a:t>
            </a:r>
          </a:p>
          <a:p>
            <a:pPr lvl="1" algn="just"/>
            <a:r>
              <a:rPr lang="en-US" sz="2000" dirty="0"/>
              <a:t>{latitude} e {longitude} </a:t>
            </a:r>
            <a:r>
              <a:rPr lang="en-US" sz="2000" dirty="0" err="1"/>
              <a:t>sono</a:t>
            </a:r>
            <a:r>
              <a:rPr lang="en-US" sz="2000" dirty="0"/>
              <a:t> le coordinate </a:t>
            </a:r>
            <a:r>
              <a:rPr lang="en-US" sz="2000" dirty="0" err="1"/>
              <a:t>geografiche</a:t>
            </a:r>
            <a:r>
              <a:rPr lang="en-US" sz="2000" dirty="0"/>
              <a:t> del </a:t>
            </a:r>
            <a:r>
              <a:rPr lang="en-US" sz="2000" dirty="0" err="1"/>
              <a:t>centro</a:t>
            </a:r>
            <a:r>
              <a:rPr lang="en-US" sz="2000" dirty="0"/>
              <a:t> </a:t>
            </a:r>
            <a:r>
              <a:rPr lang="en-US" sz="2000" dirty="0" err="1"/>
              <a:t>della</a:t>
            </a:r>
            <a:r>
              <a:rPr lang="en-US" sz="2000" dirty="0"/>
              <a:t> </a:t>
            </a:r>
            <a:r>
              <a:rPr lang="en-US" sz="2000" dirty="0" err="1"/>
              <a:t>mappa</a:t>
            </a:r>
            <a:endParaRPr lang="en-US" sz="2000" dirty="0"/>
          </a:p>
          <a:p>
            <a:pPr lvl="1" algn="just"/>
            <a:r>
              <a:rPr lang="en-US" sz="2000" dirty="0"/>
              <a:t>{width} ed {height} </a:t>
            </a:r>
            <a:r>
              <a:rPr lang="en-US" sz="2000" dirty="0" err="1"/>
              <a:t>indicano</a:t>
            </a:r>
            <a:r>
              <a:rPr lang="en-US" sz="2000" dirty="0"/>
              <a:t> le </a:t>
            </a:r>
            <a:r>
              <a:rPr lang="en-US" sz="2000" dirty="0" err="1"/>
              <a:t>dimensioni</a:t>
            </a:r>
            <a:r>
              <a:rPr lang="en-US" sz="2000" dirty="0"/>
              <a:t> </a:t>
            </a:r>
            <a:r>
              <a:rPr lang="en-US" sz="2000" dirty="0" err="1"/>
              <a:t>dell’immagine</a:t>
            </a:r>
            <a:r>
              <a:rPr lang="en-US" sz="2000" dirty="0"/>
              <a:t> </a:t>
            </a:r>
            <a:r>
              <a:rPr lang="en-US" sz="2000" dirty="0" err="1"/>
              <a:t>della</a:t>
            </a:r>
            <a:r>
              <a:rPr lang="en-US" sz="2000" dirty="0"/>
              <a:t> </a:t>
            </a:r>
            <a:r>
              <a:rPr lang="en-US" sz="2000" dirty="0" err="1"/>
              <a:t>mappa</a:t>
            </a:r>
            <a:r>
              <a:rPr lang="en-US" sz="2000" dirty="0"/>
              <a:t> in pixel</a:t>
            </a:r>
          </a:p>
          <a:p>
            <a:pPr lvl="1" algn="just"/>
            <a:r>
              <a:rPr lang="en-US" sz="2000" dirty="0"/>
              <a:t>{key} è la </a:t>
            </a:r>
            <a:r>
              <a:rPr lang="en-US" sz="2000" dirty="0" err="1"/>
              <a:t>chiave</a:t>
            </a:r>
            <a:endParaRPr lang="en-US" sz="2000" dirty="0"/>
          </a:p>
          <a:p>
            <a:pPr lvl="1" algn="just"/>
            <a:r>
              <a:rPr lang="en-US" sz="2000" dirty="0"/>
              <a:t>{type} vale 0 se </a:t>
            </a:r>
            <a:r>
              <a:rPr lang="en-US" sz="2000" dirty="0" err="1"/>
              <a:t>vogliamo</a:t>
            </a:r>
            <a:r>
              <a:rPr lang="en-US" sz="2000" dirty="0"/>
              <a:t> </a:t>
            </a:r>
            <a:r>
              <a:rPr lang="en-US" sz="2000" dirty="0" err="1"/>
              <a:t>che</a:t>
            </a:r>
            <a:r>
              <a:rPr lang="en-US" sz="2000" dirty="0"/>
              <a:t> la </a:t>
            </a:r>
            <a:r>
              <a:rPr lang="en-US" sz="2000" dirty="0" err="1"/>
              <a:t>chiamata</a:t>
            </a:r>
            <a:r>
              <a:rPr lang="en-US" sz="2000" dirty="0"/>
              <a:t> </a:t>
            </a:r>
            <a:r>
              <a:rPr lang="en-US" sz="2000" dirty="0" err="1"/>
              <a:t>restituisca</a:t>
            </a:r>
            <a:r>
              <a:rPr lang="en-US" sz="2000" dirty="0"/>
              <a:t> </a:t>
            </a:r>
            <a:r>
              <a:rPr lang="en-US" sz="2000" dirty="0" err="1"/>
              <a:t>l’immagine</a:t>
            </a:r>
            <a:r>
              <a:rPr lang="en-US" sz="2000" dirty="0"/>
              <a:t> </a:t>
            </a:r>
            <a:r>
              <a:rPr lang="en-US" sz="2000" dirty="0" err="1"/>
              <a:t>della</a:t>
            </a:r>
            <a:r>
              <a:rPr lang="en-US" sz="2000" dirty="0"/>
              <a:t> </a:t>
            </a:r>
            <a:r>
              <a:rPr lang="en-US" sz="2000" dirty="0" err="1"/>
              <a:t>mappa</a:t>
            </a:r>
            <a:r>
              <a:rPr lang="en-US" sz="2000" dirty="0"/>
              <a:t> e vale 1 se </a:t>
            </a:r>
            <a:r>
              <a:rPr lang="en-US" sz="2000" dirty="0" err="1"/>
              <a:t>vogliamo</a:t>
            </a:r>
            <a:r>
              <a:rPr lang="en-US" sz="2000" dirty="0"/>
              <a:t> </a:t>
            </a:r>
            <a:r>
              <a:rPr lang="en-US" sz="2000" dirty="0" err="1"/>
              <a:t>che</a:t>
            </a:r>
            <a:r>
              <a:rPr lang="en-US" sz="2000" dirty="0"/>
              <a:t> </a:t>
            </a:r>
            <a:r>
              <a:rPr lang="en-US" sz="2000" dirty="0" err="1"/>
              <a:t>restituisca</a:t>
            </a:r>
            <a:r>
              <a:rPr lang="en-US" sz="2000" dirty="0"/>
              <a:t> la </a:t>
            </a:r>
            <a:r>
              <a:rPr lang="en-US" sz="2000" dirty="0" err="1"/>
              <a:t>coppia</a:t>
            </a:r>
            <a:r>
              <a:rPr lang="en-US" sz="2000" dirty="0"/>
              <a:t> di coordinate </a:t>
            </a:r>
            <a:r>
              <a:rPr lang="en-US" sz="2000" dirty="0" err="1"/>
              <a:t>che</a:t>
            </a:r>
            <a:r>
              <a:rPr lang="en-US" sz="2000" dirty="0"/>
              <a:t> </a:t>
            </a:r>
            <a:r>
              <a:rPr lang="en-US" sz="2000" dirty="0" err="1"/>
              <a:t>indicano</a:t>
            </a:r>
            <a:r>
              <a:rPr lang="en-US" sz="2000" dirty="0"/>
              <a:t> </a:t>
            </a:r>
            <a:r>
              <a:rPr lang="en-US" sz="2000" dirty="0" err="1"/>
              <a:t>gli</a:t>
            </a:r>
            <a:r>
              <a:rPr lang="en-US" sz="2000" dirty="0"/>
              <a:t> </a:t>
            </a:r>
            <a:r>
              <a:rPr lang="en-US" sz="2000" dirty="0" err="1"/>
              <a:t>estremi</a:t>
            </a:r>
            <a:r>
              <a:rPr lang="en-US" sz="2000" dirty="0"/>
              <a:t> </a:t>
            </a:r>
            <a:r>
              <a:rPr lang="en-US" sz="2000" dirty="0" err="1"/>
              <a:t>della</a:t>
            </a:r>
            <a:r>
              <a:rPr lang="en-US" sz="2000" dirty="0"/>
              <a:t> </a:t>
            </a:r>
            <a:r>
              <a:rPr lang="en-US" sz="2000" dirty="0" err="1"/>
              <a:t>mappa</a:t>
            </a:r>
            <a:endParaRPr lang="en-US" sz="2000" dirty="0"/>
          </a:p>
          <a:p>
            <a:pPr lvl="1" algn="just"/>
            <a:r>
              <a:rPr lang="en-US" sz="2000" dirty="0"/>
              <a:t>{</a:t>
            </a:r>
            <a:r>
              <a:rPr lang="en-US" sz="2000" dirty="0" err="1"/>
              <a:t>latitudePin</a:t>
            </a:r>
            <a:r>
              <a:rPr lang="en-US" sz="2000" dirty="0"/>
              <a:t>},{</a:t>
            </a:r>
            <a:r>
              <a:rPr lang="en-US" sz="2000" dirty="0" err="1"/>
              <a:t>longitudePin</a:t>
            </a:r>
            <a:r>
              <a:rPr lang="en-US" sz="2000" dirty="0"/>
              <a:t>} </a:t>
            </a:r>
            <a:r>
              <a:rPr lang="en-US" sz="2000" dirty="0" err="1"/>
              <a:t>sono</a:t>
            </a:r>
            <a:r>
              <a:rPr lang="en-US" sz="2000" dirty="0"/>
              <a:t> le coordinate </a:t>
            </a:r>
            <a:r>
              <a:rPr lang="en-US" sz="2000" dirty="0" err="1"/>
              <a:t>geografiche</a:t>
            </a:r>
            <a:r>
              <a:rPr lang="en-US" sz="2000" dirty="0"/>
              <a:t> di un </a:t>
            </a:r>
            <a:r>
              <a:rPr lang="en-US" sz="2000" dirty="0" err="1"/>
              <a:t>indicatore</a:t>
            </a:r>
            <a:endParaRPr lang="en-US" sz="2000" dirty="0"/>
          </a:p>
          <a:p>
            <a:pPr lvl="1" algn="just"/>
            <a:r>
              <a:rPr lang="en-US" sz="2000" dirty="0"/>
              <a:t>{icon} è </a:t>
            </a:r>
            <a:r>
              <a:rPr lang="en-US" sz="2000" dirty="0" err="1"/>
              <a:t>l’icona</a:t>
            </a:r>
            <a:r>
              <a:rPr lang="en-US" sz="2000" dirty="0"/>
              <a:t> </a:t>
            </a:r>
            <a:r>
              <a:rPr lang="en-US" sz="2000" dirty="0" err="1"/>
              <a:t>dell’indicatore</a:t>
            </a:r>
            <a:endParaRPr lang="en-US" sz="2000" dirty="0"/>
          </a:p>
          <a:p>
            <a:pPr lvl="1" algn="just"/>
            <a:r>
              <a:rPr lang="en-US" sz="2000" dirty="0"/>
              <a:t>Il </a:t>
            </a:r>
            <a:r>
              <a:rPr lang="en-US" sz="2000" dirty="0" err="1"/>
              <a:t>parametro</a:t>
            </a:r>
            <a:r>
              <a:rPr lang="en-US" sz="2000" dirty="0"/>
              <a:t> pushpin </a:t>
            </a:r>
            <a:r>
              <a:rPr lang="en-US" sz="2000" dirty="0" err="1"/>
              <a:t>può</a:t>
            </a:r>
            <a:r>
              <a:rPr lang="en-US" sz="2000" dirty="0"/>
              <a:t> </a:t>
            </a:r>
            <a:r>
              <a:rPr lang="en-US" sz="2000" dirty="0" err="1"/>
              <a:t>essere</a:t>
            </a:r>
            <a:r>
              <a:rPr lang="en-US" sz="2000" dirty="0"/>
              <a:t> </a:t>
            </a:r>
            <a:r>
              <a:rPr lang="en-US" sz="2000" dirty="0" err="1"/>
              <a:t>ripetuto</a:t>
            </a:r>
            <a:r>
              <a:rPr lang="en-US" sz="2000" dirty="0"/>
              <a:t> </a:t>
            </a:r>
            <a:r>
              <a:rPr lang="en-US" sz="2000" dirty="0" err="1"/>
              <a:t>qualora</a:t>
            </a:r>
            <a:r>
              <a:rPr lang="en-US" sz="2000" dirty="0"/>
              <a:t> </a:t>
            </a:r>
            <a:r>
              <a:rPr lang="en-US" sz="2000" dirty="0" err="1"/>
              <a:t>si</a:t>
            </a:r>
            <a:r>
              <a:rPr lang="en-US" sz="2000" dirty="0"/>
              <a:t> </a:t>
            </a:r>
            <a:r>
              <a:rPr lang="en-US" sz="2000" dirty="0" err="1"/>
              <a:t>volessero</a:t>
            </a:r>
            <a:r>
              <a:rPr lang="en-US" sz="2000" dirty="0"/>
              <a:t> </a:t>
            </a:r>
            <a:r>
              <a:rPr lang="en-US" sz="2000" dirty="0" err="1"/>
              <a:t>mostrare</a:t>
            </a:r>
            <a:r>
              <a:rPr lang="en-US" sz="2000" dirty="0"/>
              <a:t> </a:t>
            </a:r>
            <a:r>
              <a:rPr lang="en-US" sz="2000" dirty="0" err="1"/>
              <a:t>più</a:t>
            </a:r>
            <a:r>
              <a:rPr lang="en-US" sz="2000" dirty="0"/>
              <a:t> </a:t>
            </a:r>
            <a:r>
              <a:rPr lang="en-US" sz="2000" dirty="0" err="1"/>
              <a:t>indicatori</a:t>
            </a:r>
            <a:endParaRPr lang="en-US" sz="2000" dirty="0"/>
          </a:p>
        </p:txBody>
      </p:sp>
    </p:spTree>
    <p:extLst>
      <p:ext uri="{BB962C8B-B14F-4D97-AF65-F5344CB8AC3E}">
        <p14:creationId xmlns:p14="http://schemas.microsoft.com/office/powerpoint/2010/main" val="222703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Formato delle richieste e delle risposte:</a:t>
            </a:r>
            <a:br>
              <a:rPr lang="it-IT" sz="4000" dirty="0">
                <a:solidFill>
                  <a:srgbClr val="FFFFFF"/>
                </a:solidFill>
              </a:rPr>
            </a:br>
            <a:r>
              <a:rPr lang="it-IT" sz="4000" dirty="0">
                <a:solidFill>
                  <a:srgbClr val="FFFFFF"/>
                </a:solidFill>
              </a:rPr>
              <a:t>Bing Maps </a:t>
            </a:r>
            <a:r>
              <a:rPr lang="it-IT" sz="4000" dirty="0" err="1">
                <a:solidFill>
                  <a:srgbClr val="FFFFFF"/>
                </a:solidFill>
              </a:rPr>
              <a:t>Imagery</a:t>
            </a:r>
            <a:r>
              <a:rPr lang="it-IT" sz="4000" dirty="0">
                <a:solidFill>
                  <a:srgbClr val="FFFFFF"/>
                </a:solidFill>
              </a:rPr>
              <a:t> API</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574914" y="105855"/>
            <a:ext cx="7076941" cy="481000"/>
          </a:xfrm>
        </p:spPr>
        <p:txBody>
          <a:bodyPr anchor="ctr">
            <a:normAutofit fontScale="85000" lnSpcReduction="20000"/>
          </a:bodyPr>
          <a:lstStyle/>
          <a:p>
            <a:pPr marL="457200" lvl="1" indent="0" algn="just">
              <a:buNone/>
            </a:pPr>
            <a:r>
              <a:rPr lang="en-US" sz="2000" dirty="0" err="1"/>
              <a:t>Esempio</a:t>
            </a:r>
            <a:r>
              <a:rPr lang="en-US" sz="2000" dirty="0"/>
              <a:t> di </a:t>
            </a:r>
            <a:r>
              <a:rPr lang="en-US" sz="2000" dirty="0" err="1"/>
              <a:t>risposta</a:t>
            </a:r>
            <a:r>
              <a:rPr lang="en-US" sz="2000" dirty="0"/>
              <a:t> </a:t>
            </a:r>
            <a:r>
              <a:rPr lang="en-US" sz="2000" dirty="0" err="1"/>
              <a:t>nel</a:t>
            </a:r>
            <a:r>
              <a:rPr lang="en-US" sz="2000" dirty="0"/>
              <a:t> </a:t>
            </a:r>
            <a:r>
              <a:rPr lang="en-US" sz="2000" dirty="0" err="1"/>
              <a:t>caso</a:t>
            </a:r>
            <a:r>
              <a:rPr lang="en-US" sz="2000" dirty="0"/>
              <a:t> di type=1 (le </a:t>
            </a:r>
            <a:r>
              <a:rPr lang="en-US" sz="2000" dirty="0" err="1"/>
              <a:t>frecce</a:t>
            </a:r>
            <a:r>
              <a:rPr lang="en-US" sz="2000" dirty="0"/>
              <a:t> </a:t>
            </a:r>
            <a:r>
              <a:rPr lang="en-US" sz="2000" dirty="0" err="1"/>
              <a:t>indicano</a:t>
            </a:r>
            <a:r>
              <a:rPr lang="en-US" sz="2000" dirty="0"/>
              <a:t> </a:t>
            </a:r>
            <a:r>
              <a:rPr lang="en-US" sz="2000" dirty="0" err="1"/>
              <a:t>i</a:t>
            </a:r>
            <a:r>
              <a:rPr lang="en-US" sz="2000" dirty="0"/>
              <a:t> </a:t>
            </a:r>
            <a:r>
              <a:rPr lang="en-US" sz="2000" dirty="0" err="1"/>
              <a:t>campi</a:t>
            </a:r>
            <a:r>
              <a:rPr lang="en-US" sz="2000" dirty="0"/>
              <a:t> </a:t>
            </a:r>
            <a:r>
              <a:rPr lang="en-US" sz="2000" dirty="0" err="1"/>
              <a:t>utilizzati</a:t>
            </a:r>
            <a:r>
              <a:rPr lang="en-US" sz="2000" dirty="0"/>
              <a:t>):</a:t>
            </a:r>
          </a:p>
          <a:p>
            <a:pPr marL="457200" lvl="1" indent="0" algn="just">
              <a:buNone/>
            </a:pPr>
            <a:endParaRPr lang="en-US" sz="2000" dirty="0"/>
          </a:p>
        </p:txBody>
      </p:sp>
      <p:pic>
        <p:nvPicPr>
          <p:cNvPr id="9" name="Immagine 8">
            <a:extLst>
              <a:ext uri="{FF2B5EF4-FFF2-40B4-BE49-F238E27FC236}">
                <a16:creationId xmlns:a16="http://schemas.microsoft.com/office/drawing/2014/main" id="{EC511AEF-2268-457F-9B1B-B5ECA2F80315}"/>
              </a:ext>
            </a:extLst>
          </p:cNvPr>
          <p:cNvPicPr>
            <a:picLocks noChangeAspect="1"/>
          </p:cNvPicPr>
          <p:nvPr/>
        </p:nvPicPr>
        <p:blipFill>
          <a:blip r:embed="rId2"/>
          <a:stretch>
            <a:fillRect/>
          </a:stretch>
        </p:blipFill>
        <p:spPr>
          <a:xfrm>
            <a:off x="4037818" y="511388"/>
            <a:ext cx="4235118" cy="5453184"/>
          </a:xfrm>
          <a:prstGeom prst="rect">
            <a:avLst/>
          </a:prstGeom>
        </p:spPr>
      </p:pic>
      <p:pic>
        <p:nvPicPr>
          <p:cNvPr id="13" name="Immagine 12">
            <a:extLst>
              <a:ext uri="{FF2B5EF4-FFF2-40B4-BE49-F238E27FC236}">
                <a16:creationId xmlns:a16="http://schemas.microsoft.com/office/drawing/2014/main" id="{F90DF0F0-F8B5-4E44-8C50-D91F25F1F422}"/>
              </a:ext>
            </a:extLst>
          </p:cNvPr>
          <p:cNvPicPr>
            <a:picLocks noChangeAspect="1"/>
          </p:cNvPicPr>
          <p:nvPr/>
        </p:nvPicPr>
        <p:blipFill>
          <a:blip r:embed="rId3"/>
          <a:stretch>
            <a:fillRect/>
          </a:stretch>
        </p:blipFill>
        <p:spPr>
          <a:xfrm>
            <a:off x="8461048" y="511388"/>
            <a:ext cx="3727887" cy="5110312"/>
          </a:xfrm>
          <a:prstGeom prst="rect">
            <a:avLst/>
          </a:prstGeom>
        </p:spPr>
      </p:pic>
    </p:spTree>
    <p:extLst>
      <p:ext uri="{BB962C8B-B14F-4D97-AF65-F5344CB8AC3E}">
        <p14:creationId xmlns:p14="http://schemas.microsoft.com/office/powerpoint/2010/main" val="2733850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Formato delle richieste e delle risposte:</a:t>
            </a:r>
            <a:br>
              <a:rPr lang="it-IT" sz="4000" dirty="0">
                <a:solidFill>
                  <a:srgbClr val="FFFFFF"/>
                </a:solidFill>
              </a:rPr>
            </a:br>
            <a:r>
              <a:rPr lang="it-IT" sz="4000" dirty="0">
                <a:solidFill>
                  <a:srgbClr val="FFFFFF"/>
                </a:solidFill>
              </a:rPr>
              <a:t>Bing Maps </a:t>
            </a:r>
            <a:r>
              <a:rPr lang="it-IT" sz="4000" dirty="0" err="1">
                <a:solidFill>
                  <a:srgbClr val="FFFFFF"/>
                </a:solidFill>
              </a:rPr>
              <a:t>Imagery</a:t>
            </a:r>
            <a:r>
              <a:rPr lang="it-IT" sz="4000" dirty="0">
                <a:solidFill>
                  <a:srgbClr val="FFFFFF"/>
                </a:solidFill>
              </a:rPr>
              <a:t> API</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574914" y="105855"/>
            <a:ext cx="7076941" cy="481000"/>
          </a:xfrm>
        </p:spPr>
        <p:txBody>
          <a:bodyPr anchor="ctr">
            <a:normAutofit/>
          </a:bodyPr>
          <a:lstStyle/>
          <a:p>
            <a:pPr marL="457200" lvl="1" indent="0" algn="just">
              <a:buNone/>
            </a:pPr>
            <a:r>
              <a:rPr lang="en-US" sz="2000" dirty="0" err="1"/>
              <a:t>Esempio</a:t>
            </a:r>
            <a:r>
              <a:rPr lang="en-US" sz="2000" dirty="0"/>
              <a:t> di </a:t>
            </a:r>
            <a:r>
              <a:rPr lang="en-US" sz="2000" dirty="0" err="1"/>
              <a:t>risposta</a:t>
            </a:r>
            <a:r>
              <a:rPr lang="en-US" sz="2000" dirty="0"/>
              <a:t> </a:t>
            </a:r>
            <a:r>
              <a:rPr lang="en-US" sz="2000" dirty="0" err="1"/>
              <a:t>nel</a:t>
            </a:r>
            <a:r>
              <a:rPr lang="en-US" sz="2000" dirty="0"/>
              <a:t> </a:t>
            </a:r>
            <a:r>
              <a:rPr lang="en-US" sz="2000" dirty="0" err="1"/>
              <a:t>caso</a:t>
            </a:r>
            <a:r>
              <a:rPr lang="en-US" sz="2000" dirty="0"/>
              <a:t> di type=0:</a:t>
            </a:r>
          </a:p>
          <a:p>
            <a:pPr marL="457200" lvl="1" indent="0" algn="just">
              <a:buNone/>
            </a:pPr>
            <a:endParaRPr lang="en-US" sz="2000" dirty="0"/>
          </a:p>
        </p:txBody>
      </p:sp>
      <p:pic>
        <p:nvPicPr>
          <p:cNvPr id="1026" name="Picture 2">
            <a:extLst>
              <a:ext uri="{FF2B5EF4-FFF2-40B4-BE49-F238E27FC236}">
                <a16:creationId xmlns:a16="http://schemas.microsoft.com/office/drawing/2014/main" id="{A847C90E-496B-483F-B608-B918A4856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3886" y="1627815"/>
            <a:ext cx="7245292" cy="3622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37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Formato delle richieste e delle risposte:</a:t>
            </a:r>
            <a:br>
              <a:rPr lang="it-IT" sz="4000" dirty="0">
                <a:solidFill>
                  <a:srgbClr val="FFFFFF"/>
                </a:solidFill>
              </a:rPr>
            </a:br>
            <a:r>
              <a:rPr lang="it-IT" sz="4000" dirty="0">
                <a:solidFill>
                  <a:srgbClr val="FFFFFF"/>
                </a:solidFill>
              </a:rPr>
              <a:t>Bing Maps Traffic API</a:t>
            </a:r>
          </a:p>
        </p:txBody>
      </p:sp>
      <p:sp>
        <p:nvSpPr>
          <p:cNvPr id="15" name="Content Placeholder 2">
            <a:extLst>
              <a:ext uri="{FF2B5EF4-FFF2-40B4-BE49-F238E27FC236}">
                <a16:creationId xmlns:a16="http://schemas.microsoft.com/office/drawing/2014/main" id="{4A774053-FBA1-4D5A-BC0D-541189A4A85B}"/>
              </a:ext>
            </a:extLst>
          </p:cNvPr>
          <p:cNvSpPr txBox="1">
            <a:spLocks/>
          </p:cNvSpPr>
          <p:nvPr/>
        </p:nvSpPr>
        <p:spPr>
          <a:xfrm>
            <a:off x="4615697" y="645836"/>
            <a:ext cx="7472839" cy="554604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Font typeface="Arial" panose="020B0604020202020204" pitchFamily="34" charset="0"/>
              <a:buNone/>
            </a:pPr>
            <a:r>
              <a:rPr lang="en-US" sz="2000" dirty="0"/>
              <a:t>Questa API serve ad </a:t>
            </a:r>
            <a:r>
              <a:rPr lang="en-US" sz="2000" dirty="0" err="1"/>
              <a:t>ottenere</a:t>
            </a:r>
            <a:r>
              <a:rPr lang="en-US" sz="2000" dirty="0"/>
              <a:t> </a:t>
            </a:r>
            <a:r>
              <a:rPr lang="en-US" sz="2000" dirty="0" err="1"/>
              <a:t>informazioni</a:t>
            </a:r>
            <a:r>
              <a:rPr lang="en-US" sz="2000" dirty="0"/>
              <a:t> </a:t>
            </a:r>
            <a:r>
              <a:rPr lang="en-US" sz="2000" dirty="0" err="1"/>
              <a:t>sul</a:t>
            </a:r>
            <a:r>
              <a:rPr lang="en-US" sz="2000" dirty="0"/>
              <a:t> traffic</a:t>
            </a:r>
            <a:r>
              <a:rPr lang="it-IT" sz="2000" dirty="0"/>
              <a:t>o in un’area individuata da due coppie di coordinate.</a:t>
            </a:r>
            <a:r>
              <a:rPr lang="en-US" sz="2000" dirty="0"/>
              <a:t> </a:t>
            </a:r>
          </a:p>
          <a:p>
            <a:pPr marL="457200" lvl="1" indent="0" algn="just">
              <a:buFont typeface="Arial" panose="020B0604020202020204" pitchFamily="34" charset="0"/>
              <a:buNone/>
            </a:pPr>
            <a:r>
              <a:rPr lang="en-US" sz="2000" dirty="0" err="1"/>
              <a:t>Richiesta</a:t>
            </a:r>
            <a:r>
              <a:rPr lang="en-US" sz="2000" dirty="0"/>
              <a:t>:</a:t>
            </a:r>
          </a:p>
          <a:p>
            <a:pPr marL="457200" lvl="1" indent="0" algn="just">
              <a:buFont typeface="Arial" panose="020B0604020202020204" pitchFamily="34" charset="0"/>
              <a:buNone/>
            </a:pPr>
            <a:r>
              <a:rPr lang="en-US" sz="2000" dirty="0"/>
              <a:t>http://dev.virtualearth.net/REST/v1/Traffic/Incidents/</a:t>
            </a:r>
            <a:r>
              <a:rPr lang="en-US" sz="2000" dirty="0">
                <a:solidFill>
                  <a:srgbClr val="FF0000"/>
                </a:solidFill>
              </a:rPr>
              <a:t>{lat1}</a:t>
            </a:r>
            <a:r>
              <a:rPr lang="en-US" sz="2000" dirty="0"/>
              <a:t>,</a:t>
            </a:r>
            <a:r>
              <a:rPr lang="en-US" sz="2000" dirty="0">
                <a:solidFill>
                  <a:srgbClr val="FF0000"/>
                </a:solidFill>
              </a:rPr>
              <a:t>{lon1}</a:t>
            </a:r>
            <a:r>
              <a:rPr lang="en-US" sz="2000" dirty="0"/>
              <a:t>,</a:t>
            </a:r>
            <a:r>
              <a:rPr lang="en-US" sz="2000" dirty="0">
                <a:solidFill>
                  <a:srgbClr val="FF0000"/>
                </a:solidFill>
              </a:rPr>
              <a:t>{lat2}</a:t>
            </a:r>
            <a:r>
              <a:rPr lang="en-US" sz="2000" dirty="0"/>
              <a:t>,</a:t>
            </a:r>
            <a:r>
              <a:rPr lang="en-US" sz="2000" dirty="0">
                <a:solidFill>
                  <a:srgbClr val="FF0000"/>
                </a:solidFill>
              </a:rPr>
              <a:t>{lon2}</a:t>
            </a:r>
            <a:r>
              <a:rPr lang="en-US" sz="2000" dirty="0"/>
              <a:t>/false?severity=1,2,3,4&amp;c=</a:t>
            </a:r>
            <a:r>
              <a:rPr lang="en-US" sz="2000" dirty="0">
                <a:solidFill>
                  <a:srgbClr val="FF0000"/>
                </a:solidFill>
              </a:rPr>
              <a:t>{lang}</a:t>
            </a:r>
            <a:r>
              <a:rPr lang="en-US" sz="2000" dirty="0"/>
              <a:t>&amp;type=1,2,3,4,5,6,7,8,9,10,11&amp;key=</a:t>
            </a:r>
            <a:r>
              <a:rPr lang="en-US" sz="2000" dirty="0">
                <a:solidFill>
                  <a:srgbClr val="FF0000"/>
                </a:solidFill>
              </a:rPr>
              <a:t>{key}</a:t>
            </a:r>
          </a:p>
          <a:p>
            <a:pPr marL="457200" lvl="1" indent="0" algn="just">
              <a:buFont typeface="Arial" panose="020B0604020202020204" pitchFamily="34" charset="0"/>
              <a:buNone/>
            </a:pPr>
            <a:endParaRPr lang="en-US" sz="2000" dirty="0"/>
          </a:p>
          <a:p>
            <a:pPr marL="457200" lvl="1" indent="0" algn="just">
              <a:buFont typeface="Arial" panose="020B0604020202020204" pitchFamily="34" charset="0"/>
              <a:buNone/>
            </a:pPr>
            <a:r>
              <a:rPr lang="en-US" sz="2000" dirty="0"/>
              <a:t>Dove:</a:t>
            </a:r>
          </a:p>
          <a:p>
            <a:pPr lvl="1" algn="just"/>
            <a:r>
              <a:rPr lang="en-US" sz="2000" dirty="0"/>
              <a:t>{lat1},{lon1},{lat2},{lon2} </a:t>
            </a:r>
            <a:r>
              <a:rPr lang="en-US" sz="2000" dirty="0" err="1"/>
              <a:t>sono</a:t>
            </a:r>
            <a:r>
              <a:rPr lang="en-US" sz="2000" dirty="0"/>
              <a:t> le coordinate </a:t>
            </a:r>
            <a:r>
              <a:rPr lang="en-US" sz="2000" dirty="0" err="1"/>
              <a:t>degli</a:t>
            </a:r>
            <a:r>
              <a:rPr lang="en-US" sz="2000" dirty="0"/>
              <a:t> </a:t>
            </a:r>
            <a:r>
              <a:rPr lang="en-US" sz="2000" dirty="0" err="1"/>
              <a:t>estremi</a:t>
            </a:r>
            <a:r>
              <a:rPr lang="en-US" sz="2000" dirty="0"/>
              <a:t> </a:t>
            </a:r>
            <a:r>
              <a:rPr lang="en-US" sz="2000" dirty="0" err="1"/>
              <a:t>dell’area</a:t>
            </a:r>
            <a:r>
              <a:rPr lang="en-US" sz="2000" dirty="0"/>
              <a:t> di interesse</a:t>
            </a:r>
          </a:p>
          <a:p>
            <a:pPr lvl="1" algn="just"/>
            <a:r>
              <a:rPr lang="en-US" sz="2000" dirty="0"/>
              <a:t>{lang} è la lingua in cui </a:t>
            </a:r>
            <a:r>
              <a:rPr lang="en-US" sz="2000" dirty="0" err="1"/>
              <a:t>vengono</a:t>
            </a:r>
            <a:r>
              <a:rPr lang="en-US" sz="2000" dirty="0"/>
              <a:t> </a:t>
            </a:r>
            <a:r>
              <a:rPr lang="en-US" sz="2000" dirty="0" err="1"/>
              <a:t>restituite</a:t>
            </a:r>
            <a:r>
              <a:rPr lang="en-US" sz="2000" dirty="0"/>
              <a:t> le </a:t>
            </a:r>
            <a:r>
              <a:rPr lang="en-US" sz="2000" dirty="0" err="1"/>
              <a:t>informazioni</a:t>
            </a:r>
            <a:r>
              <a:rPr lang="en-US" sz="2000" dirty="0"/>
              <a:t> </a:t>
            </a:r>
            <a:r>
              <a:rPr lang="en-US" sz="2000" dirty="0" err="1"/>
              <a:t>testuali</a:t>
            </a:r>
            <a:endParaRPr lang="en-US" sz="2000" dirty="0"/>
          </a:p>
          <a:p>
            <a:pPr lvl="1" algn="just"/>
            <a:r>
              <a:rPr lang="en-US" sz="2000" dirty="0"/>
              <a:t>{key} è la </a:t>
            </a:r>
            <a:r>
              <a:rPr lang="en-US" sz="2000" dirty="0" err="1"/>
              <a:t>chiave</a:t>
            </a:r>
            <a:endParaRPr lang="en-US" sz="2000" dirty="0"/>
          </a:p>
        </p:txBody>
      </p:sp>
    </p:spTree>
    <p:extLst>
      <p:ext uri="{BB962C8B-B14F-4D97-AF65-F5344CB8AC3E}">
        <p14:creationId xmlns:p14="http://schemas.microsoft.com/office/powerpoint/2010/main" val="3883100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878</Words>
  <Application>Microsoft Office PowerPoint</Application>
  <PresentationFormat>Widescreen</PresentationFormat>
  <Paragraphs>74</Paragraphs>
  <Slides>18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18</vt:i4>
      </vt:variant>
    </vt:vector>
  </HeadingPairs>
  <TitlesOfParts>
    <vt:vector size="22" baseType="lpstr">
      <vt:lpstr>Arial</vt:lpstr>
      <vt:lpstr>Calibri</vt:lpstr>
      <vt:lpstr>Calibri Light</vt:lpstr>
      <vt:lpstr>Office Theme</vt:lpstr>
      <vt:lpstr>MHW3</vt:lpstr>
      <vt:lpstr>Introduzione al mhw3 e descrizione delle API usate</vt:lpstr>
      <vt:lpstr>Meccanismo di autenticazione</vt:lpstr>
      <vt:lpstr>Formato delle richieste e delle risposte: Weather API</vt:lpstr>
      <vt:lpstr>Formato delle richieste e delle risposte: Weather API</vt:lpstr>
      <vt:lpstr>Formato delle richieste e delle risposte: Bing Maps Imagery API</vt:lpstr>
      <vt:lpstr>Formato delle richieste e delle risposte: Bing Maps Imagery API</vt:lpstr>
      <vt:lpstr>Formato delle richieste e delle risposte: Bing Maps Imagery API</vt:lpstr>
      <vt:lpstr>Formato delle richieste e delle risposte: Bing Maps Traffic API</vt:lpstr>
      <vt:lpstr>Formato delle richieste e delle risposte: Bing Maps Traffic API</vt:lpstr>
      <vt:lpstr>Formato delle richieste e delle risposte: Bing Maps Traffic API</vt:lpstr>
      <vt:lpstr>Modo in cui le funzionalità delle API sono state incluse all’interno del sito</vt:lpstr>
      <vt:lpstr>Layout complessivo HTML+CSS</vt:lpstr>
      <vt:lpstr>Layout complessivo HTML+CSS</vt:lpstr>
      <vt:lpstr>JavaScript: Weather API </vt:lpstr>
      <vt:lpstr>JavaScript: Bing Maps Imagery API &amp; Traffic API  </vt:lpstr>
      <vt:lpstr>JavaScript: Bing Maps Imagery API &amp; Traffic API  </vt:lpstr>
      <vt:lpstr>Mobile web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Leonardo Messina</cp:lastModifiedBy>
  <cp:revision>78</cp:revision>
  <dcterms:created xsi:type="dcterms:W3CDTF">2021-03-24T16:57:46Z</dcterms:created>
  <dcterms:modified xsi:type="dcterms:W3CDTF">2021-04-24T17:21:56Z</dcterms:modified>
</cp:coreProperties>
</file>