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svg" ContentType="image/svg+xml"/>
  <Override PartName="/ppt/media/image21.svg" ContentType="image/svg+xml"/>
  <Override PartName="/ppt/media/image23.svg" ContentType="image/svg+xml"/>
  <Override PartName="/ppt/media/image26.svg" ContentType="image/svg+xml"/>
  <Override PartName="/ppt/media/image28.svg" ContentType="image/svg+xml"/>
  <Override PartName="/ppt/media/image4.svg" ContentType="image/svg+xml"/>
  <Override PartName="/ppt/media/image47.svg" ContentType="image/svg+xml"/>
  <Override PartName="/ppt/media/image6.webp" ContentType="image/webp"/>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98" r:id="rId3"/>
    <p:sldId id="264" r:id="rId5"/>
    <p:sldId id="391" r:id="rId6"/>
    <p:sldId id="267" r:id="rId7"/>
    <p:sldId id="307" r:id="rId8"/>
    <p:sldId id="438" r:id="rId9"/>
    <p:sldId id="476" r:id="rId10"/>
    <p:sldId id="306" r:id="rId11"/>
    <p:sldId id="346" r:id="rId12"/>
    <p:sldId id="311" r:id="rId13"/>
    <p:sldId id="314" r:id="rId14"/>
    <p:sldId id="474" r:id="rId15"/>
    <p:sldId id="570" r:id="rId16"/>
    <p:sldId id="571" r:id="rId17"/>
    <p:sldId id="324" r:id="rId18"/>
    <p:sldId id="533" r:id="rId19"/>
    <p:sldId id="271" r:id="rId20"/>
    <p:sldId id="439" r:id="rId21"/>
    <p:sldId id="441" r:id="rId22"/>
    <p:sldId id="272" r:id="rId23"/>
    <p:sldId id="294" r:id="rId24"/>
    <p:sldId id="511" r:id="rId25"/>
    <p:sldId id="432" r:id="rId26"/>
    <p:sldId id="435" r:id="rId27"/>
    <p:sldId id="436" r:id="rId28"/>
    <p:sldId id="427" r:id="rId29"/>
    <p:sldId id="326" r:id="rId30"/>
    <p:sldId id="376" r:id="rId31"/>
    <p:sldId id="375" r:id="rId32"/>
    <p:sldId id="269" r:id="rId33"/>
    <p:sldId id="392" r:id="rId34"/>
    <p:sldId id="270" r:id="rId35"/>
    <p:sldId id="429" r:id="rId36"/>
    <p:sldId id="562" r:id="rId37"/>
    <p:sldId id="564" r:id="rId38"/>
    <p:sldId id="430" r:id="rId39"/>
    <p:sldId id="431" r:id="rId40"/>
    <p:sldId id="529" r:id="rId41"/>
    <p:sldId id="56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3F5"/>
    <a:srgbClr val="9BB4BB"/>
    <a:srgbClr val="D5E6ED"/>
    <a:srgbClr val="D4E5EC"/>
    <a:srgbClr val="E8F3F7"/>
    <a:srgbClr val="EFF5F5"/>
    <a:srgbClr val="D2E1E3"/>
    <a:srgbClr val="D1E0E3"/>
    <a:srgbClr val="CDDDE0"/>
    <a:srgbClr val="9CB5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customXml" Target="../customXml/item1.xml"/><Relationship Id="rId46" Type="http://schemas.openxmlformats.org/officeDocument/2006/relationships/customXmlProps" Target="../customXml/itemProps5.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“Good [morning/afternoon], everyone</a:t>
            </a:r>
            <a:r>
              <a:rPr lang="it-IT" altLang="en-US"/>
              <a:t> thanks for the introduction and </a:t>
            </a:r>
            <a:r>
              <a:rPr lang="en-US"/>
              <a:t> and to all who are attending this presentation. I’m Leonardo Paroli, i’m currently enrolled as a  Ph.D student on Smart Computing at the University of Florence in Italy.  Today, I’m going to talk about a compositional approach to coordinated software rejuvenation in component-based systems. As we know, software systems are becoming increasingly complex and are required to maintain high levels of reliability while handling this growing complexity. Rejuvenation strategies are critical in addressing issues related to software aging, and our work introduces a method for modeling and  optimizing these processes.”</a:t>
            </a:r>
            <a:endParaRPr lang="en-US"/>
          </a:p>
          <a:p>
            <a:endParaRPr lang="it-IT"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Our first contribution is the compositional analysis of the system in order to evaluate its unavailability. As previously described, we can model each component as a Markov ReGenerative Process,  as shown in the Petri Net to the right, and this in Figure,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To ensure optimal rejuvenation, we calculated the rejuvenation offset for each component based on the system’s fault tolerance structure. Components with dependencies are staggered so that rejuvenation activities occur at times that minimize unavailability. For example, components that can take over for one another are rejuvenated at different times to avoid overlap</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To ensure optimal rejuvenation, we calculated the rejuvenation offset for each component based on the system’s fault tolerance structure. Components with dependencies are staggered so that rejuvenation activities occur at times that minimize unavailability. For example, components that can take over for one another are rejuvenated at different times to avoid overlap</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To ensure optimal rejuvenation, we calculated the rejuvenation offset for each component based on the system’s fault tolerance structure. Components with dependencies are staggered so that rejuvenation activities occur at times that minimize unavailability. For example, components that can take over for one another are rejuvenated at different times to avoid overlap</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Our experiments, conducted on randomly generated models, show that this coordinated rejuvenation strategy reduces system unavailability over time.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it-IT" altLang="en-US"/>
              <a:t>So, first of all, just for the sake of the presentation, i’d like to talk about sotware rejuvenation. In particular, to explain rejuvenation we must first understand software aging. As in figure, the accumulation of defects and errors ina software can lead to decreased performance as the software goes more and more compromised, until the invetable failure of the system. Recovering a system after a failure is usually costly, so we don’t want this.</a:t>
            </a:r>
            <a:endParaRPr lang="it-IT"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it-IT" altLang="en-US"/>
              <a:t>A bit of </a:t>
            </a:r>
            <a:r>
              <a:rPr lang="en-US"/>
              <a:t>imagine a network of IoT devices,, sensors in a distributed environment, which need to maintain uptime while rejuvenating their software periodically. </a:t>
            </a:r>
            <a:endParaRPr lang="en-US"/>
          </a:p>
          <a:p>
            <a:r>
              <a:rPr lang="en-US"/>
              <a:t>Our strategy would allow such systems to rejuvenat</a:t>
            </a:r>
            <a:r>
              <a:rPr lang="it-IT" altLang="en-US"/>
              <a:t>e in coordination, allowing more uptime for the system</a:t>
            </a:r>
            <a:r>
              <a:rPr lang="en-US"/>
              <a:t>.</a:t>
            </a:r>
            <a:endParaRPr lang="en-US"/>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In the paper, we illustrate an application of our approach. It’s an example where parameters are set with reference to a realistic case in the context of the IoT field:</a:t>
            </a:r>
            <a:endParaRPr lang="en-US"/>
          </a:p>
          <a:p>
            <a:r>
              <a:rPr lang="en-US"/>
              <a:t> imagine a network of IoT devices,, sensors in a distributed environment, which need to maintain uptime while rejuvenating their software periodically. </a:t>
            </a:r>
            <a:endParaRPr lang="en-US"/>
          </a:p>
          <a:p>
            <a:r>
              <a:rPr lang="en-US"/>
              <a:t>Our strategy would allow such systems to rejuvenat</a:t>
            </a:r>
            <a:r>
              <a:rPr lang="it-IT" altLang="en-US"/>
              <a:t>e in coordination, allowing more uptime for the system</a:t>
            </a:r>
            <a:r>
              <a:rPr lang="en-US"/>
              <a:t>.</a:t>
            </a:r>
            <a:endParaRPr lang="en-US"/>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To conclude, our research offers a new way to approach software rejuvenation in component-based systems, focusing on minimizing cumulative system unavailability through an optimized scheduling strategy. This opens up possibilities for more robust and reliable systems, especially in fields that demand continuous uptime, like critical infrastructure and IoT networks.</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To conclude, our research offers a new approach</a:t>
            </a:r>
            <a:r>
              <a:rPr lang="it-IT" altLang="en-US"/>
              <a:t> to</a:t>
            </a:r>
            <a:r>
              <a:rPr lang="en-US"/>
              <a:t> software rejuvenation in component-based systems, focusing on minimizing cumulative system unavailability through an optimized scheduling strategy.</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To conclude, our research offers a new approach</a:t>
            </a:r>
            <a:r>
              <a:rPr lang="it-IT" altLang="en-US"/>
              <a:t> to</a:t>
            </a:r>
            <a:r>
              <a:rPr lang="en-US"/>
              <a:t> software rejuvenation in component-based systems, focusing on minimizing cumulative system unavailability through an optimized scheduling strategy.</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To conclude, our research offers a new approach</a:t>
            </a:r>
            <a:r>
              <a:rPr lang="it-IT" altLang="en-US"/>
              <a:t> to</a:t>
            </a:r>
            <a:r>
              <a:rPr lang="en-US"/>
              <a:t> software rejuvenation in component-based systems, focusing on minimizing cumulative system unavailability through an optimized scheduling strategy.</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it-IT" altLang="en-US"/>
              <a:t>Here’s where software rejuvenation comes into place, as a proactive maintanance method it restores the software into its nomianal state, eliminating software errors and defects accumulated over time. This mitigates the problem, as rejunevation is generally cheaper then recovering a failed system. </a:t>
            </a:r>
            <a:r>
              <a:rPr lang="en-US"/>
              <a:t>. </a:t>
            </a:r>
            <a:endParaRPr lang="en-US"/>
          </a:p>
          <a:p>
            <a:endParaRPr lang="en-US"/>
          </a:p>
          <a:p>
            <a:r>
              <a:rPr lang="en-US"/>
              <a:t>However, s</a:t>
            </a:r>
            <a:r>
              <a:rPr lang="it-IT" altLang="en-US"/>
              <a:t>this introduces some complexity as s</a:t>
            </a:r>
            <a:r>
              <a:rPr lang="en-US"/>
              <a:t>uch maintenance activities can temporarily reduce system availability, leading to a trade-off between proactive maintenance and system downtime.</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it-IT" altLang="en-US"/>
              <a:t>First, is the system model: as system grow ever more complez, their analysis often grows unfeasible, and this is because of the complexity of the system and its inner mechanisms. WE focus on systems that can be naturally decomposed in independent sub-components, or for simplicity components, </a:t>
            </a:r>
            <a:endParaRPr lang="it-IT"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it-IT" altLang="en-US"/>
              <a:t>Each component can be modeled through a state automata, with the ok state being the component operating normally, the Error state for when the components starts accumulating errors, the Down state when those errors becomes a fault that stops the component from operating, and we can imagine eachc component also having a self.repair mechanism to detect and repair a fault.</a:t>
            </a:r>
            <a:endParaRPr lang="it-IT"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it-IT" altLang="en-US"/>
              <a:t>This suffers from the former problem of software aging, so we add a rejuvenation mechanism, which periodically, through a clock, regenerates the component, returning it to an OK state.</a:t>
            </a:r>
            <a:endParaRPr lang="it-IT"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it-IT" altLang="en-US"/>
              <a:t>If all the components of a system regenerate at the same time, the system becomes unavailable, simple as that .</a:t>
            </a:r>
            <a:endParaRPr lang="it-IT" altLang="en-US"/>
          </a:p>
          <a:p>
            <a:r>
              <a:rPr lang="it-IT" altLang="en-US"/>
              <a:t>So, we add an offset mechanism to start the first rejuvenation with a delay</a:t>
            </a:r>
            <a:endParaRPr lang="it-IT"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2.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image" Target="../media/image28.svg"/><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4.png"/><Relationship Id="rId4" Type="http://schemas.openxmlformats.org/officeDocument/2006/relationships/image" Target="../media/image31.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5.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5.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5.jpeg"/></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7.sv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6.webp"/><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Rounded Rectangle 4"/>
          <p:cNvSpPr/>
          <p:nvPr/>
        </p:nvSpPr>
        <p:spPr>
          <a:xfrm>
            <a:off x="-635" y="4124960"/>
            <a:ext cx="12192000" cy="2733040"/>
          </a:xfrm>
          <a:prstGeom prst="roundRect">
            <a:avLst/>
          </a:prstGeom>
          <a:gradFill>
            <a:gsLst>
              <a:gs pos="0">
                <a:schemeClr val="bg1">
                  <a:alpha val="0"/>
                </a:schemeClr>
              </a:gs>
              <a:gs pos="47000">
                <a:srgbClr val="FAFCFD">
                  <a:alpha val="50000"/>
                </a:srgbClr>
              </a:gs>
              <a:gs pos="57000">
                <a:srgbClr val="D2E1E3"/>
              </a:gs>
              <a:gs pos="77000">
                <a:srgbClr val="D1E0E3"/>
              </a:gs>
              <a:gs pos="100000">
                <a:srgbClr val="CDDDE0"/>
              </a:gs>
            </a:gsLst>
            <a:lin ang="5400000" scaled="0"/>
          </a:gradFill>
          <a:ln>
            <a:noFill/>
          </a:ln>
          <a:effectLst>
            <a:outerShdw blurRad="50800" dist="38100" dir="5400000" algn="t"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2764790" y="183515"/>
            <a:ext cx="7203440" cy="1566545"/>
          </a:xfrm>
          <a:prstGeom prst="rect">
            <a:avLst/>
          </a:prstGeom>
          <a:gradFill>
            <a:gsLst>
              <a:gs pos="0">
                <a:schemeClr val="bg1">
                  <a:alpha val="100000"/>
                </a:schemeClr>
              </a:gs>
              <a:gs pos="24000">
                <a:srgbClr val="EBF3F5">
                  <a:alpha val="11000"/>
                </a:srgbClr>
              </a:gs>
              <a:gs pos="100000">
                <a:schemeClr val="accent1">
                  <a:lumMod val="30000"/>
                  <a:lumOff val="70000"/>
                  <a:alpha val="0"/>
                </a:schemeClr>
              </a:gs>
            </a:gsLst>
            <a:path path="circle">
              <a:fillToRect l="50000" t="50000" r="50000" b="50000"/>
            </a:path>
            <a:tileRect/>
          </a:gradFill>
          <a:ln>
            <a:noFill/>
          </a:ln>
        </p:spPr>
        <p:style>
          <a:lnRef idx="2">
            <a:schemeClr val="accent1"/>
          </a:lnRef>
          <a:fillRef idx="0">
            <a:srgbClr val="FFFFFF"/>
          </a:fillRef>
          <a:effectRef idx="0">
            <a:srgbClr val="FFFFFF"/>
          </a:effectRef>
          <a:fontRef idx="minor">
            <a:schemeClr val="tx1"/>
          </a:fontRef>
        </p:style>
        <p:txBody>
          <a:bodyPr wrap="square" rtlCol="0">
            <a:noAutofit/>
          </a:bodyPr>
          <a:p>
            <a:pPr algn="ctr">
              <a:lnSpc>
                <a:spcPct val="100000"/>
              </a:lnSpc>
              <a:spcBef>
                <a:spcPts val="0"/>
              </a:spcBef>
              <a:spcAft>
                <a:spcPts val="0"/>
              </a:spcAft>
            </a:pPr>
            <a:r>
              <a:rPr lang="en-US" sz="2800" dirty="0">
                <a:solidFill>
                  <a:schemeClr val="accent2"/>
                </a:solidFill>
                <a:latin typeface="Helvetica Neue" panose="02000503040000020004" charset="0"/>
                <a:cs typeface="Helvetica Neue" panose="02000503040000020004" charset="0"/>
                <a:sym typeface="+mn-ea"/>
              </a:rPr>
              <a:t>A Compositional Approach </a:t>
            </a:r>
            <a:endParaRPr lang="en-US" sz="2800" dirty="0">
              <a:solidFill>
                <a:schemeClr val="accent2"/>
              </a:solidFill>
              <a:latin typeface="Helvetica Neue" panose="02000503040000020004" charset="0"/>
              <a:cs typeface="Helvetica Neue" panose="02000503040000020004" charset="0"/>
              <a:sym typeface="+mn-ea"/>
            </a:endParaRPr>
          </a:p>
          <a:p>
            <a:pPr algn="ctr">
              <a:lnSpc>
                <a:spcPct val="100000"/>
              </a:lnSpc>
              <a:spcBef>
                <a:spcPts val="0"/>
              </a:spcBef>
              <a:spcAft>
                <a:spcPts val="0"/>
              </a:spcAft>
            </a:pPr>
            <a:r>
              <a:rPr lang="en-US" sz="2800" dirty="0">
                <a:solidFill>
                  <a:schemeClr val="accent2"/>
                </a:solidFill>
                <a:latin typeface="Helvetica Neue" panose="02000503040000020004" charset="0"/>
                <a:cs typeface="Helvetica Neue" panose="02000503040000020004" charset="0"/>
                <a:sym typeface="+mn-ea"/>
              </a:rPr>
              <a:t>to Coordinated Software</a:t>
            </a:r>
            <a:r>
              <a:rPr lang="en-US" altLang="en-US" sz="2800" dirty="0">
                <a:solidFill>
                  <a:schemeClr val="accent2"/>
                </a:solidFill>
                <a:latin typeface="Helvetica Neue" panose="02000503040000020004" charset="0"/>
                <a:cs typeface="Helvetica Neue" panose="02000503040000020004" charset="0"/>
                <a:sym typeface="+mn-ea"/>
              </a:rPr>
              <a:t> </a:t>
            </a:r>
            <a:r>
              <a:rPr lang="en-US" sz="2800" dirty="0">
                <a:solidFill>
                  <a:schemeClr val="accent2"/>
                </a:solidFill>
                <a:latin typeface="Helvetica Neue" panose="02000503040000020004" charset="0"/>
                <a:cs typeface="Helvetica Neue" panose="02000503040000020004" charset="0"/>
                <a:sym typeface="+mn-ea"/>
              </a:rPr>
              <a:t>Rejuvenation </a:t>
            </a:r>
            <a:endParaRPr lang="en-US" sz="2800" dirty="0">
              <a:solidFill>
                <a:schemeClr val="accent2"/>
              </a:solidFill>
              <a:latin typeface="Helvetica Neue" panose="02000503040000020004" charset="0"/>
              <a:cs typeface="Helvetica Neue" panose="02000503040000020004" charset="0"/>
              <a:sym typeface="+mn-ea"/>
            </a:endParaRPr>
          </a:p>
          <a:p>
            <a:pPr algn="ctr">
              <a:lnSpc>
                <a:spcPct val="100000"/>
              </a:lnSpc>
              <a:spcBef>
                <a:spcPts val="0"/>
              </a:spcBef>
              <a:spcAft>
                <a:spcPts val="0"/>
              </a:spcAft>
            </a:pPr>
            <a:r>
              <a:rPr lang="en-US" sz="2800" dirty="0">
                <a:solidFill>
                  <a:schemeClr val="accent2"/>
                </a:solidFill>
                <a:latin typeface="Helvetica Neue" panose="02000503040000020004" charset="0"/>
                <a:cs typeface="Helvetica Neue" panose="02000503040000020004" charset="0"/>
                <a:sym typeface="+mn-ea"/>
              </a:rPr>
              <a:t>of Component-Based Systems</a:t>
            </a:r>
            <a:endParaRPr lang="en-US" sz="2800" dirty="0">
              <a:solidFill>
                <a:schemeClr val="accent2"/>
              </a:solidFill>
              <a:latin typeface="Helvetica Neue" panose="02000503040000020004" charset="0"/>
              <a:cs typeface="Helvetica Neue" panose="02000503040000020004" charset="0"/>
              <a:sym typeface="+mn-ea"/>
            </a:endParaRPr>
          </a:p>
        </p:txBody>
      </p:sp>
      <p:sp>
        <p:nvSpPr>
          <p:cNvPr id="6" name="Text Box 5"/>
          <p:cNvSpPr txBox="1"/>
          <p:nvPr/>
        </p:nvSpPr>
        <p:spPr>
          <a:xfrm>
            <a:off x="8042910" y="2674620"/>
            <a:ext cx="1988820" cy="368300"/>
          </a:xfrm>
          <a:prstGeom prst="rect">
            <a:avLst/>
          </a:prstGeom>
          <a:noFill/>
        </p:spPr>
        <p:txBody>
          <a:bodyPr wrap="square" rtlCol="0">
            <a:spAutoFit/>
          </a:bodyPr>
          <a:p>
            <a:pPr algn="ctr"/>
            <a:r>
              <a:rPr lang="it-IT" altLang="en-US" u="sng">
                <a:latin typeface="Helvetica Neue" panose="02000503040000020004" charset="0"/>
                <a:cs typeface="Helvetica Neue" panose="02000503040000020004" charset="0"/>
              </a:rPr>
              <a:t>Leonardo Paroli</a:t>
            </a:r>
            <a:endParaRPr lang="it-IT" altLang="en-US" u="sng">
              <a:latin typeface="Helvetica Neue" panose="02000503040000020004" charset="0"/>
              <a:cs typeface="Helvetica Neue" panose="02000503040000020004" charset="0"/>
            </a:endParaRPr>
          </a:p>
        </p:txBody>
      </p:sp>
      <p:sp>
        <p:nvSpPr>
          <p:cNvPr id="7" name="Text Box 6"/>
          <p:cNvSpPr txBox="1"/>
          <p:nvPr/>
        </p:nvSpPr>
        <p:spPr>
          <a:xfrm>
            <a:off x="9975850" y="2674620"/>
            <a:ext cx="2183765" cy="368300"/>
          </a:xfrm>
          <a:prstGeom prst="rect">
            <a:avLst/>
          </a:prstGeom>
          <a:noFill/>
        </p:spPr>
        <p:txBody>
          <a:bodyPr wrap="square" rtlCol="0">
            <a:spAutoFit/>
          </a:bodyPr>
          <a:p>
            <a:pPr algn="ctr"/>
            <a:r>
              <a:rPr lang="it-IT" altLang="en-US">
                <a:latin typeface="Helvetica Neue" panose="02000503040000020004" charset="0"/>
                <a:cs typeface="Helvetica Neue" panose="02000503040000020004" charset="0"/>
              </a:rPr>
              <a:t>Tommaso Botarelli</a:t>
            </a:r>
            <a:endParaRPr lang="it-IT" altLang="en-US">
              <a:latin typeface="Helvetica Neue" panose="02000503040000020004" charset="0"/>
              <a:cs typeface="Helvetica Neue" panose="02000503040000020004" charset="0"/>
            </a:endParaRPr>
          </a:p>
        </p:txBody>
      </p:sp>
      <p:sp>
        <p:nvSpPr>
          <p:cNvPr id="8" name="Text Box 7"/>
          <p:cNvSpPr txBox="1"/>
          <p:nvPr/>
        </p:nvSpPr>
        <p:spPr>
          <a:xfrm>
            <a:off x="8042910" y="3101340"/>
            <a:ext cx="2032000" cy="368300"/>
          </a:xfrm>
          <a:prstGeom prst="rect">
            <a:avLst/>
          </a:prstGeom>
          <a:noFill/>
        </p:spPr>
        <p:txBody>
          <a:bodyPr wrap="square" rtlCol="0">
            <a:spAutoFit/>
          </a:bodyPr>
          <a:p>
            <a:pPr algn="ctr"/>
            <a:r>
              <a:rPr lang="it-IT" altLang="en-US">
                <a:latin typeface="Helvetica Neue" panose="02000503040000020004" charset="0"/>
                <a:cs typeface="Helvetica Neue" panose="02000503040000020004" charset="0"/>
              </a:rPr>
              <a:t> Laura Carnevali</a:t>
            </a:r>
            <a:endParaRPr lang="it-IT" altLang="en-US">
              <a:latin typeface="Helvetica Neue" panose="02000503040000020004" charset="0"/>
              <a:cs typeface="Helvetica Neue" panose="02000503040000020004" charset="0"/>
            </a:endParaRPr>
          </a:p>
        </p:txBody>
      </p:sp>
      <p:sp>
        <p:nvSpPr>
          <p:cNvPr id="9" name="Text Box 8"/>
          <p:cNvSpPr txBox="1"/>
          <p:nvPr/>
        </p:nvSpPr>
        <p:spPr>
          <a:xfrm>
            <a:off x="10241280" y="3101340"/>
            <a:ext cx="1652905" cy="368300"/>
          </a:xfrm>
          <a:prstGeom prst="rect">
            <a:avLst/>
          </a:prstGeom>
          <a:noFill/>
        </p:spPr>
        <p:txBody>
          <a:bodyPr wrap="square" rtlCol="0">
            <a:spAutoFit/>
          </a:bodyPr>
          <a:p>
            <a:pPr algn="ctr"/>
            <a:r>
              <a:rPr lang="it-IT" altLang="en-US">
                <a:latin typeface="Helvetica Neue" panose="02000503040000020004" charset="0"/>
                <a:cs typeface="Helvetica Neue" panose="02000503040000020004" charset="0"/>
              </a:rPr>
              <a:t>Enrico Vicario</a:t>
            </a:r>
            <a:endParaRPr lang="it-IT" altLang="en-US">
              <a:latin typeface="Helvetica Neue" panose="02000503040000020004" charset="0"/>
              <a:cs typeface="Helvetica Neue" panose="02000503040000020004" charset="0"/>
            </a:endParaRPr>
          </a:p>
        </p:txBody>
      </p:sp>
      <p:sp>
        <p:nvSpPr>
          <p:cNvPr id="10" name="Text Box 9"/>
          <p:cNvSpPr txBox="1"/>
          <p:nvPr/>
        </p:nvSpPr>
        <p:spPr>
          <a:xfrm>
            <a:off x="8411210" y="3610610"/>
            <a:ext cx="3387090" cy="681990"/>
          </a:xfrm>
          <a:prstGeom prst="rect">
            <a:avLst/>
          </a:prstGeom>
          <a:noFill/>
        </p:spPr>
        <p:txBody>
          <a:bodyPr wrap="square" rtlCol="0">
            <a:noAutofit/>
          </a:bodyPr>
          <a:p>
            <a:pPr algn="ctr"/>
            <a:r>
              <a:rPr lang="it-IT" altLang="en-US">
                <a:latin typeface="Helvetica Neue" panose="02000503040000020004" charset="0"/>
                <a:cs typeface="Helvetica Neue" panose="02000503040000020004" charset="0"/>
              </a:rPr>
              <a:t> Software Technologies Lab,</a:t>
            </a:r>
            <a:endParaRPr lang="it-IT" altLang="en-US">
              <a:latin typeface="Helvetica Neue" panose="02000503040000020004" charset="0"/>
              <a:cs typeface="Helvetica Neue" panose="02000503040000020004" charset="0"/>
            </a:endParaRPr>
          </a:p>
          <a:p>
            <a:pPr algn="ctr"/>
            <a:r>
              <a:rPr lang="it-IT" altLang="en-US">
                <a:latin typeface="Helvetica Neue" panose="02000503040000020004" charset="0"/>
                <a:cs typeface="Helvetica Neue" panose="02000503040000020004" charset="0"/>
              </a:rPr>
              <a:t>University of Florence, Italy</a:t>
            </a:r>
            <a:endParaRPr lang="it-IT" altLang="en-US">
              <a:latin typeface="Helvetica Neue" panose="02000503040000020004" charset="0"/>
              <a:cs typeface="Helvetica Neue" panose="02000503040000020004" charset="0"/>
            </a:endParaRPr>
          </a:p>
        </p:txBody>
      </p:sp>
      <p:sp>
        <p:nvSpPr>
          <p:cNvPr id="2" name="Text Box 1"/>
          <p:cNvSpPr txBox="1"/>
          <p:nvPr/>
        </p:nvSpPr>
        <p:spPr>
          <a:xfrm>
            <a:off x="235585" y="4860290"/>
            <a:ext cx="11718925" cy="1949450"/>
          </a:xfrm>
          <a:prstGeom prst="rect">
            <a:avLst/>
          </a:prstGeom>
          <a:noFill/>
        </p:spPr>
        <p:txBody>
          <a:bodyPr wrap="square" rtlCol="0">
            <a:noAutofit/>
          </a:bodyPr>
          <a:p>
            <a:pPr marL="285750" indent="-285750" algn="l">
              <a:buClr>
                <a:srgbClr val="ED7D31"/>
              </a:buClr>
              <a:buSzPct val="150000"/>
              <a:buFont typeface="Arial" panose="020B0604020202020204" pitchFamily="34" charset="0"/>
              <a:buChar char="•"/>
            </a:pPr>
            <a:r>
              <a:rPr lang="it-IT" sz="1600">
                <a:solidFill>
                  <a:schemeClr val="tx1">
                    <a:lumMod val="95000"/>
                    <a:lumOff val="5000"/>
                  </a:schemeClr>
                </a:solidFill>
                <a:latin typeface="Helvetica Neue" panose="02000503040000020004" charset="0"/>
                <a:cs typeface="Helvetica Neue" panose="02000503040000020004" charset="0"/>
                <a:sym typeface="+mn-ea"/>
              </a:rPr>
              <a:t>Use of micro-rejuvenation strategies in component-based systems to mitigate software aging</a:t>
            </a:r>
            <a:r>
              <a:rPr lang="en-US" altLang="it-IT" sz="1600">
                <a:solidFill>
                  <a:schemeClr val="tx1">
                    <a:lumMod val="95000"/>
                    <a:lumOff val="5000"/>
                  </a:schemeClr>
                </a:solidFill>
                <a:latin typeface="Helvetica Neue" panose="02000503040000020004" charset="0"/>
                <a:cs typeface="Helvetica Neue" panose="02000503040000020004" charset="0"/>
                <a:sym typeface="+mn-ea"/>
              </a:rPr>
              <a:t>.</a:t>
            </a:r>
            <a:endParaRPr lang="it-IT" altLang="en-US" sz="1600">
              <a:solidFill>
                <a:schemeClr val="tx1">
                  <a:lumMod val="95000"/>
                  <a:lumOff val="5000"/>
                </a:schemeClr>
              </a:solidFill>
              <a:latin typeface="Helvetica Neue" panose="02000503040000020004" charset="0"/>
              <a:cs typeface="Helvetica Neue" panose="02000503040000020004" charset="0"/>
              <a:sym typeface="+mn-ea"/>
            </a:endParaRPr>
          </a:p>
          <a:p>
            <a:pPr marL="285750" indent="-285750" algn="l">
              <a:buClr>
                <a:srgbClr val="ED7D31"/>
              </a:buClr>
              <a:buSzPct val="150000"/>
              <a:buFont typeface="Arial" panose="020B0604020202020204" pitchFamily="34" charset="0"/>
              <a:buChar char="•"/>
            </a:pPr>
            <a:endParaRPr lang="it-IT" altLang="en-US" sz="1600">
              <a:solidFill>
                <a:schemeClr val="tx1">
                  <a:lumMod val="95000"/>
                  <a:lumOff val="5000"/>
                </a:schemeClr>
              </a:solidFill>
              <a:latin typeface="Helvetica Neue" panose="02000503040000020004" charset="0"/>
              <a:cs typeface="Helvetica Neue" panose="02000503040000020004" charset="0"/>
              <a:sym typeface="+mn-ea"/>
            </a:endParaRPr>
          </a:p>
          <a:p>
            <a:pPr marL="285750" indent="-285750" algn="l">
              <a:buClr>
                <a:srgbClr val="ED7D31"/>
              </a:buClr>
              <a:buSzPct val="150000"/>
              <a:buFont typeface="Arial" panose="020B0604020202020204" pitchFamily="34" charset="0"/>
              <a:buChar char="•"/>
            </a:pPr>
            <a:r>
              <a:rPr lang="it-IT" altLang="en-US" sz="1600">
                <a:solidFill>
                  <a:schemeClr val="tx1">
                    <a:lumMod val="95000"/>
                    <a:lumOff val="5000"/>
                  </a:schemeClr>
                </a:solidFill>
                <a:latin typeface="Helvetica Neue" panose="02000503040000020004" charset="0"/>
                <a:cs typeface="Helvetica Neue" panose="02000503040000020004" charset="0"/>
                <a:sym typeface="+mn-ea"/>
              </a:rPr>
              <a:t>Modeling the system as a static fault tree and components as MRGPs for compositional unavailability analysis.</a:t>
            </a:r>
            <a:endParaRPr lang="it-IT" altLang="en-US" sz="1600">
              <a:solidFill>
                <a:schemeClr val="tx1">
                  <a:lumMod val="95000"/>
                  <a:lumOff val="5000"/>
                </a:schemeClr>
              </a:solidFill>
              <a:latin typeface="Helvetica Neue" panose="02000503040000020004" charset="0"/>
              <a:cs typeface="Helvetica Neue" panose="02000503040000020004" charset="0"/>
            </a:endParaRPr>
          </a:p>
          <a:p>
            <a:pPr marL="285750" indent="-285750" algn="l">
              <a:buClr>
                <a:srgbClr val="ED7D31"/>
              </a:buClr>
              <a:buSzPct val="150000"/>
              <a:buFont typeface="Arial" panose="020B0604020202020204" pitchFamily="34" charset="0"/>
              <a:buChar char="•"/>
            </a:pPr>
            <a:endParaRPr lang="it-IT" altLang="en-US" sz="1600">
              <a:solidFill>
                <a:schemeClr val="tx1">
                  <a:lumMod val="95000"/>
                  <a:lumOff val="5000"/>
                </a:schemeClr>
              </a:solidFill>
              <a:latin typeface="Helvetica Neue" panose="02000503040000020004" charset="0"/>
              <a:cs typeface="Helvetica Neue" panose="02000503040000020004" charset="0"/>
            </a:endParaRPr>
          </a:p>
          <a:p>
            <a:pPr marL="285750" indent="-285750" algn="l">
              <a:buClr>
                <a:srgbClr val="ED7D31"/>
              </a:buClr>
              <a:buSzPct val="150000"/>
              <a:buFont typeface="Arial" panose="020B0604020202020204" pitchFamily="34" charset="0"/>
              <a:buChar char="•"/>
            </a:pPr>
            <a:r>
              <a:rPr lang="it-IT" sz="1600">
                <a:solidFill>
                  <a:schemeClr val="tx1">
                    <a:lumMod val="95000"/>
                    <a:lumOff val="5000"/>
                  </a:schemeClr>
                </a:solidFill>
                <a:latin typeface="Helvetica Neue" panose="02000503040000020004" charset="0"/>
                <a:cs typeface="Helvetica Neue" panose="02000503040000020004" charset="0"/>
                <a:sym typeface="+mn-ea"/>
              </a:rPr>
              <a:t>Minimizing unavailability through coordinated phasing of micro-rejuvenation of components.</a:t>
            </a:r>
            <a:endParaRPr lang="it-IT" sz="1600">
              <a:solidFill>
                <a:schemeClr val="tx1">
                  <a:lumMod val="95000"/>
                  <a:lumOff val="5000"/>
                </a:schemeClr>
              </a:solidFill>
              <a:latin typeface="Helvetica Neue" panose="02000503040000020004" charset="0"/>
              <a:cs typeface="Helvetica Neue" panose="02000503040000020004" charset="0"/>
              <a:sym typeface="+mn-ea"/>
            </a:endParaRPr>
          </a:p>
          <a:p>
            <a:pPr marL="285750" indent="-285750" algn="l">
              <a:buClr>
                <a:srgbClr val="ED7D31"/>
              </a:buClr>
              <a:buSzPct val="150000"/>
              <a:buFont typeface="Arial" panose="020B0604020202020204" pitchFamily="34" charset="0"/>
              <a:buChar char="•"/>
            </a:pPr>
            <a:endParaRPr lang="en-US" altLang="it-IT" sz="1600">
              <a:solidFill>
                <a:schemeClr val="tx1">
                  <a:lumMod val="95000"/>
                  <a:lumOff val="5000"/>
                </a:schemeClr>
              </a:solidFill>
              <a:latin typeface="Helvetica Neue" panose="02000503040000020004" charset="0"/>
              <a:cs typeface="Helvetica Neue" panose="02000503040000020004" charset="0"/>
            </a:endParaRPr>
          </a:p>
          <a:p>
            <a:pPr marL="285750" indent="-285750" algn="l">
              <a:buClr>
                <a:srgbClr val="ED7D31"/>
              </a:buClr>
              <a:buSzPct val="150000"/>
              <a:buFont typeface="Arial" panose="020B0604020202020204" pitchFamily="34" charset="0"/>
              <a:buChar char="•"/>
            </a:pPr>
            <a:r>
              <a:rPr lang="en-US" altLang="it-IT" sz="1600">
                <a:solidFill>
                  <a:schemeClr val="tx1">
                    <a:lumMod val="95000"/>
                    <a:lumOff val="5000"/>
                  </a:schemeClr>
                </a:solidFill>
                <a:latin typeface="Helvetica Neue" panose="02000503040000020004" charset="0"/>
                <a:cs typeface="Helvetica Neue" panose="02000503040000020004" charset="0"/>
                <a:sym typeface="+mn-ea"/>
              </a:rPr>
              <a:t>D</a:t>
            </a:r>
            <a:r>
              <a:rPr lang="it-IT" altLang="en-US" sz="1600">
                <a:solidFill>
                  <a:schemeClr val="tx1">
                    <a:lumMod val="95000"/>
                    <a:lumOff val="5000"/>
                  </a:schemeClr>
                </a:solidFill>
                <a:latin typeface="Helvetica Neue" panose="02000503040000020004" charset="0"/>
                <a:cs typeface="Helvetica Neue" panose="02000503040000020004" charset="0"/>
                <a:sym typeface="+mn-ea"/>
              </a:rPr>
              <a:t>efinition of a complementary macro-rejuvenation policy </a:t>
            </a:r>
            <a:r>
              <a:rPr lang="it-IT" sz="1600">
                <a:solidFill>
                  <a:schemeClr val="tx1">
                    <a:lumMod val="95000"/>
                    <a:lumOff val="5000"/>
                  </a:schemeClr>
                </a:solidFill>
                <a:latin typeface="Helvetica Neue" panose="02000503040000020004" charset="0"/>
                <a:cs typeface="Helvetica Neue" panose="02000503040000020004" charset="0"/>
                <a:sym typeface="+mn-ea"/>
              </a:rPr>
              <a:t>to</a:t>
            </a:r>
            <a:r>
              <a:rPr lang="it-IT" altLang="en-US" sz="1600">
                <a:solidFill>
                  <a:schemeClr val="tx1">
                    <a:lumMod val="95000"/>
                    <a:lumOff val="5000"/>
                  </a:schemeClr>
                </a:solidFill>
                <a:latin typeface="Helvetica Neue" panose="02000503040000020004" charset="0"/>
                <a:cs typeface="Helvetica Neue" panose="02000503040000020004" charset="0"/>
                <a:sym typeface="+mn-ea"/>
              </a:rPr>
              <a:t> mititgate synchronization loss over time.</a:t>
            </a:r>
            <a:endParaRPr lang="it-IT" altLang="en-US" sz="1600">
              <a:solidFill>
                <a:schemeClr val="tx1">
                  <a:lumMod val="95000"/>
                  <a:lumOff val="5000"/>
                </a:schemeClr>
              </a:solidFill>
              <a:latin typeface="Helvetica Neue" panose="02000503040000020004" charset="0"/>
              <a:cs typeface="Helvetica Neue" panose="02000503040000020004" charset="0"/>
            </a:endParaRPr>
          </a:p>
          <a:p>
            <a:pPr marL="285750" indent="-285750" algn="l">
              <a:buClr>
                <a:srgbClr val="ED7D31"/>
              </a:buClr>
              <a:buSzPct val="150000"/>
              <a:buFont typeface="Arial" panose="020B0604020202020204" pitchFamily="34" charset="0"/>
              <a:buChar char="•"/>
            </a:pPr>
            <a:endParaRPr lang="en-US" altLang="it-IT" sz="1600">
              <a:solidFill>
                <a:schemeClr val="tx1">
                  <a:lumMod val="95000"/>
                  <a:lumOff val="5000"/>
                </a:schemeClr>
              </a:solidFill>
              <a:latin typeface="Helvetica Neue" panose="02000503040000020004" charset="0"/>
              <a:cs typeface="Helvetica Neue" panose="02000503040000020004" charset="0"/>
            </a:endParaRPr>
          </a:p>
        </p:txBody>
      </p:sp>
      <p:pic>
        <p:nvPicPr>
          <p:cNvPr id="13" name="Picture 12" descr="stlab-white"/>
          <p:cNvPicPr>
            <a:picLocks noChangeAspect="1"/>
          </p:cNvPicPr>
          <p:nvPr/>
        </p:nvPicPr>
        <p:blipFill>
          <a:blip r:embed="rId2">
            <a:lum bright="-84000"/>
          </a:blip>
          <a:stretch>
            <a:fillRect/>
          </a:stretch>
        </p:blipFill>
        <p:spPr>
          <a:xfrm>
            <a:off x="6668135" y="2977515"/>
            <a:ext cx="1250950" cy="937260"/>
          </a:xfrm>
          <a:prstGeom prst="rect">
            <a:avLst/>
          </a:prstGeom>
        </p:spPr>
      </p:pic>
      <p:pic>
        <p:nvPicPr>
          <p:cNvPr id="14" name="Picture 13" descr="banner_DINFO_n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1210" y="2963545"/>
            <a:ext cx="4483735" cy="9512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Text Box 5"/>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Component Analysis</a:t>
            </a:r>
            <a:endParaRPr lang="it-IT" altLang="en-US" sz="3200">
              <a:latin typeface="Helvetica Neue" panose="02000503040000020004" charset="0"/>
              <a:cs typeface="Helvetica Neue" panose="02000503040000020004" charset="0"/>
            </a:endParaRPr>
          </a:p>
        </p:txBody>
      </p:sp>
      <p:cxnSp>
        <p:nvCxnSpPr>
          <p:cNvPr id="2" name="Straight Connector 1"/>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pic>
        <p:nvPicPr>
          <p:cNvPr id="11" name="Picture 10" descr="stpn_00"/>
          <p:cNvPicPr>
            <a:picLocks noChangeAspect="1"/>
          </p:cNvPicPr>
          <p:nvPr/>
        </p:nvPicPr>
        <p:blipFill>
          <a:blip r:embed="rId2"/>
          <a:srcRect l="-2667" t="-3741" r="-1852" b="-3889"/>
          <a:stretch>
            <a:fillRect/>
          </a:stretch>
        </p:blipFill>
        <p:spPr>
          <a:xfrm>
            <a:off x="5979795" y="1386840"/>
            <a:ext cx="5698490" cy="3690620"/>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sp>
        <p:nvSpPr>
          <p:cNvPr id="9" name="Oval 8"/>
          <p:cNvSpPr/>
          <p:nvPr/>
        </p:nvSpPr>
        <p:spPr>
          <a:xfrm>
            <a:off x="8671560" y="61722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9027795" y="586105"/>
            <a:ext cx="1316355" cy="368300"/>
          </a:xfrm>
          <a:prstGeom prst="rect">
            <a:avLst/>
          </a:prstGeom>
          <a:noFill/>
        </p:spPr>
        <p:txBody>
          <a:bodyPr wrap="square" rtlCol="0">
            <a:spAutoFit/>
          </a:bodyPr>
          <a:p>
            <a:r>
              <a:rPr lang="en-US"/>
              <a:t>Component</a:t>
            </a:r>
            <a:endParaRPr lang="en-US"/>
          </a:p>
        </p:txBody>
      </p:sp>
      <p:sp>
        <p:nvSpPr>
          <p:cNvPr id="14" name="Left Brace 13"/>
          <p:cNvSpPr/>
          <p:nvPr/>
        </p:nvSpPr>
        <p:spPr>
          <a:xfrm rot="5400000">
            <a:off x="8698230" y="-1690370"/>
            <a:ext cx="261620" cy="5698490"/>
          </a:xfrm>
          <a:prstGeom prst="leftBrace">
            <a:avLst>
              <a:gd name="adj1" fmla="val 55339"/>
              <a:gd name="adj2" fmla="val 50000"/>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4" name="Text Box 3"/>
          <p:cNvSpPr txBox="1"/>
          <p:nvPr/>
        </p:nvSpPr>
        <p:spPr>
          <a:xfrm>
            <a:off x="224155" y="2275205"/>
            <a:ext cx="5704205" cy="2306955"/>
          </a:xfrm>
          <a:prstGeom prst="rect">
            <a:avLst/>
          </a:prstGeom>
          <a:noFill/>
        </p:spPr>
        <p:txBody>
          <a:bodyPr wrap="square" rtlCol="0">
            <a:spAutoFit/>
          </a:bodyPr>
          <a:p>
            <a:pPr indent="0">
              <a:buClr>
                <a:srgbClr val="ED7D31"/>
              </a:buClr>
              <a:buFont typeface="Arial" panose="020B0604020202020204" pitchFamily="34" charset="0"/>
              <a:buNone/>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Each component is analysed in isolation.</a:t>
            </a: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Unavailability is derived by the expected value of reward:</a:t>
            </a:r>
            <a:endParaRPr lang="en-US">
              <a:latin typeface="Helvetica Neue" panose="02000503040000020004" charset="0"/>
              <a:cs typeface="Helvetica Neue" panose="02000503040000020004" charset="0"/>
              <a:sym typeface="+mn-ea"/>
            </a:endParaRPr>
          </a:p>
          <a:p>
            <a:pPr lvl="1" indent="457200">
              <a:buClr>
                <a:srgbClr val="ED7D31"/>
              </a:buClr>
              <a:buFont typeface="Arial" panose="020B0604020202020204" pitchFamily="34" charset="0"/>
              <a:buNone/>
            </a:pPr>
            <a:endParaRPr lang="en-US" b="1">
              <a:solidFill>
                <a:schemeClr val="accent5"/>
              </a:solidFill>
              <a:latin typeface="Helvetica Neue" panose="02000503040000020004" charset="0"/>
              <a:cs typeface="Helvetica Neue" panose="02000503040000020004" charset="0"/>
              <a:sym typeface="+mn-ea"/>
            </a:endParaRPr>
          </a:p>
          <a:p>
            <a:pPr marL="914400" lvl="2" indent="457200">
              <a:buClr>
                <a:srgbClr val="ED7D31"/>
              </a:buClr>
              <a:buFont typeface="Arial" panose="020B0604020202020204" pitchFamily="34" charset="0"/>
              <a:buNone/>
            </a:pPr>
            <a:r>
              <a:rPr lang="en-US" b="1">
                <a:solidFill>
                  <a:schemeClr val="accent5"/>
                </a:solidFill>
                <a:latin typeface="Helvetica Neue" panose="02000503040000020004" charset="0"/>
                <a:cs typeface="Helvetica Neue" panose="02000503040000020004" charset="0"/>
                <a:sym typeface="+mn-ea"/>
              </a:rPr>
              <a:t>Down + Detected &gt; 0 || Rej &gt; 0</a:t>
            </a:r>
            <a:endParaRPr lang="en-US" b="1">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p:txBody>
      </p:sp>
      <p:cxnSp>
        <p:nvCxnSpPr>
          <p:cNvPr id="13" name="Straight Arrow Connector 12"/>
          <p:cNvCxnSpPr/>
          <p:nvPr/>
        </p:nvCxnSpPr>
        <p:spPr>
          <a:xfrm>
            <a:off x="6668770" y="2908300"/>
            <a:ext cx="297180" cy="169545"/>
          </a:xfrm>
          <a:prstGeom prst="straightConnector1">
            <a:avLst/>
          </a:prstGeom>
          <a:ln w="31750">
            <a:solidFill>
              <a:srgbClr val="0070C0"/>
            </a:solidFill>
            <a:tailEnd type="triangle" w="lg" len="lg"/>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p:nvPr/>
        </p:nvCxnSpPr>
        <p:spPr>
          <a:xfrm>
            <a:off x="8030210" y="4301490"/>
            <a:ext cx="297180" cy="169545"/>
          </a:xfrm>
          <a:prstGeom prst="straightConnector1">
            <a:avLst/>
          </a:prstGeom>
          <a:ln w="31750">
            <a:solidFill>
              <a:srgbClr val="0070C0"/>
            </a:solidFill>
            <a:tailEnd type="triangle" w="lg" len="lg"/>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flipH="1">
            <a:off x="10932795" y="2972435"/>
            <a:ext cx="297180" cy="169545"/>
          </a:xfrm>
          <a:prstGeom prst="straightConnector1">
            <a:avLst/>
          </a:prstGeom>
          <a:ln w="31750">
            <a:solidFill>
              <a:srgbClr val="0070C0"/>
            </a:solidFill>
            <a:tailEnd type="triangle" w="lg" len="lg"/>
          </a:ln>
        </p:spPr>
        <p:style>
          <a:lnRef idx="2">
            <a:schemeClr val="accent1"/>
          </a:lnRef>
          <a:fillRef idx="0">
            <a:srgbClr val="FFFFFF"/>
          </a:fillRef>
          <a:effectRef idx="0">
            <a:srgbClr val="FFFFFF"/>
          </a:effectRef>
          <a:fontRef idx="minor">
            <a:schemeClr val="tx1"/>
          </a:fontRef>
        </p:style>
      </p:cxnSp>
      <p:sp>
        <p:nvSpPr>
          <p:cNvPr id="49" name="Text Box 48"/>
          <p:cNvSpPr txBox="1"/>
          <p:nvPr/>
        </p:nvSpPr>
        <p:spPr>
          <a:xfrm>
            <a:off x="6161405" y="5269865"/>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STPN of the component MRGP model</a:t>
            </a:r>
            <a:r>
              <a:rPr lang="en-US" altLang="it-IT" sz="1400">
                <a:latin typeface="Helvetica Neue" panose="02000503040000020004" charset="0"/>
                <a:cs typeface="Helvetica Neue" panose="02000503040000020004" charset="0"/>
              </a:rPr>
              <a: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3" name="Text Box 2"/>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8" name="Picture 7"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5" name="Slide Number Placeholder 4"/>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8" name="Content Placeholder 7" descr="transient"/>
          <p:cNvPicPr>
            <a:picLocks noChangeAspect="1"/>
          </p:cNvPicPr>
          <p:nvPr/>
        </p:nvPicPr>
        <p:blipFill>
          <a:blip r:embed="rId2"/>
          <a:stretch>
            <a:fillRect/>
          </a:stretch>
        </p:blipFill>
        <p:spPr>
          <a:xfrm>
            <a:off x="6219825" y="1036320"/>
            <a:ext cx="5516880" cy="408432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9" name="Text Box 8"/>
          <p:cNvSpPr txBox="1"/>
          <p:nvPr/>
        </p:nvSpPr>
        <p:spPr>
          <a:xfrm>
            <a:off x="6219825" y="5315585"/>
            <a:ext cx="5516880" cy="30670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altLang="it-IT" sz="1400">
                <a:latin typeface="Helvetica Neue" panose="02000503040000020004" charset="0"/>
                <a:cs typeface="Helvetica Neue" panose="02000503040000020004" charset="0"/>
              </a:rPr>
              <a:t>I</a:t>
            </a:r>
            <a:r>
              <a:rPr lang="it-IT" altLang="en-US" sz="1400">
                <a:latin typeface="Helvetica Neue" panose="02000503040000020004" charset="0"/>
                <a:cs typeface="Helvetica Neue" panose="02000503040000020004" charset="0"/>
              </a:rPr>
              <a:t>nstantaneous unavailability</a:t>
            </a:r>
            <a:r>
              <a:rPr lang="en-US" altLang="it-IT" sz="1400">
                <a:latin typeface="Helvetica Neue" panose="02000503040000020004" charset="0"/>
                <a:cs typeface="Helvetica Neue" panose="02000503040000020004" charset="0"/>
              </a:rPr>
              <a:t> of the component.</a:t>
            </a:r>
            <a:r>
              <a:rPr lang="it-IT" altLang="en-US" sz="1400">
                <a:latin typeface="Helvetica Neue" panose="02000503040000020004" charset="0"/>
                <a:cs typeface="Helvetica Neue" panose="02000503040000020004" charset="0"/>
              </a:rPr>
              <a:t> </a:t>
            </a:r>
            <a:endParaRPr lang="it-IT" altLang="en-US" sz="1400">
              <a:latin typeface="Helvetica Neue" panose="02000503040000020004" charset="0"/>
              <a:cs typeface="Helvetica Neue" panose="02000503040000020004" charset="0"/>
            </a:endParaRPr>
          </a:p>
        </p:txBody>
      </p:sp>
      <p:sp>
        <p:nvSpPr>
          <p:cNvPr id="3" name="Text Box 2"/>
          <p:cNvSpPr txBox="1"/>
          <p:nvPr/>
        </p:nvSpPr>
        <p:spPr>
          <a:xfrm>
            <a:off x="394335" y="1428115"/>
            <a:ext cx="5534025" cy="3692525"/>
          </a:xfrm>
          <a:prstGeom prst="rect">
            <a:avLst/>
          </a:prstGeom>
          <a:noFill/>
        </p:spPr>
        <p:txBody>
          <a:bodyPr wrap="square" rtlCol="0">
            <a:spAutoFit/>
          </a:bodyPr>
          <a:p>
            <a:pPr indent="0">
              <a:buClr>
                <a:srgbClr val="ED7D31"/>
              </a:buClr>
              <a:buFont typeface="Arial" panose="020B0604020202020204" pitchFamily="34" charset="0"/>
              <a:buNone/>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Instantaneous unavalability of the component is defined as: </a:t>
            </a: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u</a:t>
            </a:r>
            <a:r>
              <a:rPr lang="en-US" baseline="-25000">
                <a:latin typeface="Helvetica Neue" panose="02000503040000020004" charset="0"/>
                <a:cs typeface="Helvetica Neue" panose="02000503040000020004" charset="0"/>
                <a:sym typeface="+mn-ea"/>
              </a:rPr>
              <a:t>c</a:t>
            </a:r>
            <a:r>
              <a:rPr lang="en-US">
                <a:latin typeface="Helvetica Neue" panose="02000503040000020004" charset="0"/>
                <a:cs typeface="Helvetica Neue" panose="02000503040000020004" charset="0"/>
                <a:sym typeface="+mn-ea"/>
              </a:rPr>
              <a:t>(t) is calculated using the Sirio library of the ORIS tool</a:t>
            </a:r>
            <a:r>
              <a:rPr lang="it-IT" altLang="en-US">
                <a:latin typeface="Helvetica Neue" panose="02000503040000020004" charset="0"/>
                <a:cs typeface="Helvetica Neue" panose="02000503040000020004" charset="0"/>
                <a:sym typeface="+mn-ea"/>
              </a:rPr>
              <a:t> **</a:t>
            </a:r>
            <a:r>
              <a:rPr lang="en-US">
                <a:latin typeface="Helvetica Neue" panose="02000503040000020004" charset="0"/>
                <a:cs typeface="Helvetica Neue" panose="02000503040000020004" charset="0"/>
                <a:sym typeface="+mn-ea"/>
              </a:rPr>
              <a:t>, through</a:t>
            </a:r>
            <a:r>
              <a:rPr lang="en-US">
                <a:latin typeface="Helvetica Neue" panose="02000503040000020004" charset="0"/>
                <a:cs typeface="Helvetica Neue" panose="02000503040000020004" charset="0"/>
                <a:sym typeface="+mn-ea"/>
              </a:rPr>
              <a:t> a regenerative transient analysis on the component.</a:t>
            </a:r>
            <a:endParaRPr lang="en-US">
              <a:latin typeface="Helvetica Neue" panose="02000503040000020004" charset="0"/>
              <a:cs typeface="Helvetica Neue" panose="02000503040000020004" charset="0"/>
              <a:sym typeface="+mn-ea"/>
            </a:endParaRPr>
          </a:p>
          <a:p>
            <a:pPr indent="0">
              <a:buClr>
                <a:srgbClr val="ED7D31"/>
              </a:buClr>
              <a:buFont typeface="Arial" panose="020B0604020202020204" pitchFamily="34" charset="0"/>
              <a:buNone/>
            </a:pPr>
            <a:endParaRPr lang="en-US">
              <a:latin typeface="Helvetica Neue" panose="02000503040000020004" charset="0"/>
              <a:cs typeface="Helvetica Neue" panose="02000503040000020004" charset="0"/>
              <a:sym typeface="+mn-ea"/>
            </a:endParaRPr>
          </a:p>
        </p:txBody>
      </p:sp>
      <p:sp>
        <p:nvSpPr>
          <p:cNvPr id="6" name="Text Box 5"/>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Component Analysis</a:t>
            </a:r>
            <a:endParaRPr lang="it-IT" altLang="en-US" sz="3200">
              <a:latin typeface="Helvetica Neue" panose="02000503040000020004" charset="0"/>
              <a:cs typeface="Helvetica Neue" panose="02000503040000020004" charset="0"/>
            </a:endParaRPr>
          </a:p>
        </p:txBody>
      </p:sp>
      <p:cxnSp>
        <p:nvCxnSpPr>
          <p:cNvPr id="5" name="Straight Connector 4"/>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18" name="Text Box 17"/>
          <p:cNvSpPr txBox="1"/>
          <p:nvPr/>
        </p:nvSpPr>
        <p:spPr>
          <a:xfrm>
            <a:off x="720090" y="2933065"/>
            <a:ext cx="5208270" cy="768350"/>
          </a:xfrm>
          <a:prstGeom prst="rect">
            <a:avLst/>
          </a:prstGeom>
          <a:noFill/>
        </p:spPr>
        <p:txBody>
          <a:bodyPr wrap="square" rtlCol="0" anchor="t">
            <a:spAutoFit/>
          </a:bodyPr>
          <a:p>
            <a:r>
              <a:rPr lang="en-US" sz="1400" i="1">
                <a:latin typeface="Helvetica Neue" panose="02000503040000020004" charset="0"/>
                <a:cs typeface="Helvetica Neue" panose="02000503040000020004" charset="0"/>
                <a:sym typeface="+mn-ea"/>
              </a:rPr>
              <a:t>where ɛ = {failure} is a set made of the system failure state,</a:t>
            </a:r>
            <a:endParaRPr lang="en-US" sz="1400" i="1">
              <a:latin typeface="Helvetica Neue" panose="02000503040000020004" charset="0"/>
              <a:cs typeface="Helvetica Neue" panose="02000503040000020004" charset="0"/>
            </a:endParaRPr>
          </a:p>
          <a:p>
            <a:r>
              <a:rPr lang="en-US" sz="1400" i="1">
                <a:latin typeface="Helvetica Neue" panose="02000503040000020004" charset="0"/>
                <a:cs typeface="Helvetica Neue" panose="02000503040000020004" charset="0"/>
                <a:sym typeface="+mn-ea"/>
              </a:rPr>
              <a:t>1 is the indicator function of set </a:t>
            </a:r>
            <a:r>
              <a:rPr lang="en-US" sz="1400" i="1">
                <a:latin typeface="Helvetica Neue" panose="02000503040000020004" charset="0"/>
                <a:cs typeface="Helvetica Neue" panose="02000503040000020004" charset="0"/>
                <a:sym typeface="+mn-ea"/>
              </a:rPr>
              <a:t>ɛ</a:t>
            </a:r>
            <a:r>
              <a:rPr lang="en-US" sz="1400" i="1">
                <a:latin typeface="Helvetica Neue" panose="02000503040000020004" charset="0"/>
                <a:cs typeface="Helvetica Neue" panose="02000503040000020004" charset="0"/>
                <a:sym typeface="+mn-ea"/>
              </a:rPr>
              <a:t>, </a:t>
            </a:r>
            <a:endParaRPr lang="en-US" sz="1400" i="1">
              <a:latin typeface="Helvetica Neue" panose="02000503040000020004" charset="0"/>
              <a:cs typeface="Helvetica Neue" panose="02000503040000020004" charset="0"/>
              <a:sym typeface="+mn-ea"/>
            </a:endParaRPr>
          </a:p>
          <a:p>
            <a:r>
              <a:rPr lang="en-US" sz="1400" i="1">
                <a:latin typeface="Helvetica Neue" panose="02000503040000020004" charset="0"/>
                <a:cs typeface="Helvetica Neue" panose="02000503040000020004" charset="0"/>
                <a:sym typeface="+mn-ea"/>
              </a:rPr>
              <a:t>and s(x) ∈ {failure, . . .} is the state of the system at time x</a:t>
            </a:r>
            <a:r>
              <a:rPr lang="en-US" sz="1600" i="1">
                <a:sym typeface="+mn-ea"/>
              </a:rPr>
              <a:t>. </a:t>
            </a:r>
            <a:endParaRPr lang="en-US" sz="1600" i="1">
              <a:sym typeface="+mn-ea"/>
            </a:endParaRPr>
          </a:p>
        </p:txBody>
      </p:sp>
      <p:pic>
        <p:nvPicPr>
          <p:cNvPr id="21" name="2384804F-3998-4D57-9195-F3826E402611-1" descr="C:/Users/posta/AppData/Local/Temp/wpp.Ycdnffwpp"/>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1530" y="2621915"/>
            <a:ext cx="1893661" cy="226786"/>
          </a:xfrm>
          <a:prstGeom prst="rect">
            <a:avLst/>
          </a:prstGeom>
        </p:spPr>
      </p:pic>
      <p:sp>
        <p:nvSpPr>
          <p:cNvPr id="4" name="Text Box 3"/>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10" name="Picture 9" descr="stlab-white"/>
          <p:cNvPicPr>
            <a:picLocks noChangeAspect="1"/>
          </p:cNvPicPr>
          <p:nvPr/>
        </p:nvPicPr>
        <p:blipFill>
          <a:blip r:embed="rId5">
            <a:lum bright="-84000"/>
          </a:blip>
          <a:stretch>
            <a:fillRect/>
          </a:stretch>
        </p:blipFill>
        <p:spPr>
          <a:xfrm>
            <a:off x="11090910" y="207010"/>
            <a:ext cx="979170" cy="733425"/>
          </a:xfrm>
          <a:prstGeom prst="rect">
            <a:avLst/>
          </a:prstGeom>
        </p:spPr>
      </p:pic>
      <p:sp>
        <p:nvSpPr>
          <p:cNvPr id="2" name="Text Box 1"/>
          <p:cNvSpPr txBox="1"/>
          <p:nvPr/>
        </p:nvSpPr>
        <p:spPr>
          <a:xfrm>
            <a:off x="100965" y="5520690"/>
            <a:ext cx="6498590" cy="953135"/>
          </a:xfrm>
          <a:prstGeom prst="rect">
            <a:avLst/>
          </a:prstGeom>
        </p:spPr>
        <p:txBody>
          <a:bodyPr wrap="square">
            <a:spAutoFit/>
          </a:bodyPr>
          <a:p>
            <a:pPr marL="0" indent="0"/>
            <a:r>
              <a:rPr lang="it-IT" sz="1400" b="0" i="0">
                <a:solidFill>
                  <a:schemeClr val="accent3"/>
                </a:solidFill>
                <a:latin typeface="Helvetica Neue" panose="02000503040000020004" charset="0"/>
                <a:ea typeface="Segoe UI" panose="020B0502040204020203"/>
                <a:cs typeface="Helvetica Neue" panose="02000503040000020004" charset="0"/>
              </a:rPr>
              <a:t>** </a:t>
            </a:r>
            <a:r>
              <a:rPr sz="1400" b="0" i="0">
                <a:solidFill>
                  <a:schemeClr val="accent3"/>
                </a:solidFill>
                <a:latin typeface="Helvetica Neue" panose="02000503040000020004" charset="0"/>
                <a:ea typeface="Segoe UI" panose="020B0502040204020203"/>
                <a:cs typeface="Helvetica Neue" panose="02000503040000020004" charset="0"/>
              </a:rPr>
              <a:t>https://www.oris-tool.org/,</a:t>
            </a:r>
            <a:r>
              <a:rPr lang="it-IT" sz="1400" b="0" i="0">
                <a:solidFill>
                  <a:schemeClr val="accent3"/>
                </a:solidFill>
                <a:latin typeface="Helvetica Neue" panose="02000503040000020004" charset="0"/>
                <a:ea typeface="Segoe UI" panose="020B0502040204020203"/>
                <a:cs typeface="Helvetica Neue" panose="02000503040000020004" charset="0"/>
              </a:rPr>
              <a:t> </a:t>
            </a:r>
            <a:r>
              <a:rPr sz="1400" b="0" i="0">
                <a:solidFill>
                  <a:schemeClr val="accent3"/>
                </a:solidFill>
                <a:latin typeface="Helvetica Neue" panose="02000503040000020004" charset="0"/>
                <a:ea typeface="Segoe UI" panose="020B0502040204020203"/>
                <a:cs typeface="Helvetica Neue" panose="02000503040000020004" charset="0"/>
              </a:rPr>
              <a:t>https://github.com/oris-tool/sirio</a:t>
            </a:r>
            <a:endParaRPr sz="1400" b="0" i="0">
              <a:solidFill>
                <a:schemeClr val="accent3"/>
              </a:solidFill>
              <a:latin typeface="Helvetica Neue" panose="02000503040000020004" charset="0"/>
              <a:ea typeface="Segoe UI" panose="020B0502040204020203"/>
              <a:cs typeface="Helvetica Neue" panose="02000503040000020004" charset="0"/>
            </a:endParaRPr>
          </a:p>
          <a:p>
            <a:pPr marL="0" indent="0"/>
            <a:r>
              <a:rPr sz="1400" b="0" i="0">
                <a:solidFill>
                  <a:schemeClr val="accent3"/>
                </a:solidFill>
                <a:latin typeface="Helvetica Neue" panose="02000503040000020004" charset="0"/>
                <a:ea typeface="Segoe UI" panose="020B0502040204020203"/>
                <a:cs typeface="Helvetica Neue" panose="02000503040000020004" charset="0"/>
              </a:rPr>
              <a:t>M. Paolieri, M. Biagi, L. Carnevali, and E. Vicario, The ORIS Tool: Quantitative Evaluation of Non-Markovian Systems, IEEE Trans. Softw. Eng., May 2019</a:t>
            </a:r>
            <a:endParaRPr sz="1400" b="0" i="0">
              <a:solidFill>
                <a:schemeClr val="accent3"/>
              </a:solidFill>
              <a:latin typeface="Helvetica Neue" panose="02000503040000020004" charset="0"/>
              <a:ea typeface="Segoe UI" panose="020B0502040204020203"/>
              <a:cs typeface="Helvetica Neue" panose="02000503040000020004" charset="0"/>
            </a:endParaRPr>
          </a:p>
          <a:p>
            <a:pPr marL="0" indent="0"/>
            <a:endParaRPr sz="1400" b="0" i="0">
              <a:solidFill>
                <a:schemeClr val="accent3"/>
              </a:solidFill>
              <a:latin typeface="Helvetica Neue" panose="02000503040000020004" charset="0"/>
              <a:ea typeface="Segoe UI" panose="020B0502040204020203"/>
              <a:cs typeface="Helvetica Neue" panose="02000503040000020004" charset="0"/>
            </a:endParaRPr>
          </a:p>
        </p:txBody>
      </p:sp>
      <p:sp>
        <p:nvSpPr>
          <p:cNvPr id="11" name="Slide Number Placeholder 10"/>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8" name="Content Placeholder 7" descr="transient"/>
          <p:cNvPicPr>
            <a:picLocks noChangeAspect="1"/>
          </p:cNvPicPr>
          <p:nvPr/>
        </p:nvPicPr>
        <p:blipFill>
          <a:blip r:embed="rId2"/>
          <a:stretch>
            <a:fillRect/>
          </a:stretch>
        </p:blipFill>
        <p:spPr>
          <a:xfrm>
            <a:off x="6219825" y="1036320"/>
            <a:ext cx="5516880" cy="408432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9" name="Text Box 8"/>
          <p:cNvSpPr txBox="1"/>
          <p:nvPr/>
        </p:nvSpPr>
        <p:spPr>
          <a:xfrm>
            <a:off x="6219825" y="5315585"/>
            <a:ext cx="5516880" cy="30670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altLang="it-IT" sz="1400">
                <a:latin typeface="Helvetica Neue" panose="02000503040000020004" charset="0"/>
                <a:cs typeface="Helvetica Neue" panose="02000503040000020004" charset="0"/>
              </a:rPr>
              <a:t>I</a:t>
            </a:r>
            <a:r>
              <a:rPr lang="it-IT" altLang="en-US" sz="1400">
                <a:latin typeface="Helvetica Neue" panose="02000503040000020004" charset="0"/>
                <a:cs typeface="Helvetica Neue" panose="02000503040000020004" charset="0"/>
              </a:rPr>
              <a:t>nstantaneous unavailability</a:t>
            </a:r>
            <a:r>
              <a:rPr lang="en-US" altLang="it-IT" sz="1400">
                <a:latin typeface="Helvetica Neue" panose="02000503040000020004" charset="0"/>
                <a:cs typeface="Helvetica Neue" panose="02000503040000020004" charset="0"/>
              </a:rPr>
              <a:t> of the component.</a:t>
            </a:r>
            <a:r>
              <a:rPr lang="it-IT" altLang="en-US" sz="1400">
                <a:latin typeface="Helvetica Neue" panose="02000503040000020004" charset="0"/>
                <a:cs typeface="Helvetica Neue" panose="02000503040000020004" charset="0"/>
              </a:rPr>
              <a:t> </a:t>
            </a:r>
            <a:endParaRPr lang="it-IT" altLang="en-US" sz="1400">
              <a:latin typeface="Helvetica Neue" panose="02000503040000020004" charset="0"/>
              <a:cs typeface="Helvetica Neue" panose="02000503040000020004" charset="0"/>
            </a:endParaRPr>
          </a:p>
        </p:txBody>
      </p:sp>
      <p:sp>
        <p:nvSpPr>
          <p:cNvPr id="3" name="Text Box 2"/>
          <p:cNvSpPr txBox="1"/>
          <p:nvPr/>
        </p:nvSpPr>
        <p:spPr>
          <a:xfrm>
            <a:off x="328930" y="2078355"/>
            <a:ext cx="5674995" cy="2306955"/>
          </a:xfrm>
          <a:prstGeom prst="rect">
            <a:avLst/>
          </a:prstGeom>
          <a:noFill/>
        </p:spPr>
        <p:txBody>
          <a:bodyPr wrap="square" rtlCol="0">
            <a:spAutoFit/>
          </a:bodyPr>
          <a:p>
            <a:pPr indent="0">
              <a:buClr>
                <a:srgbClr val="ED7D31"/>
              </a:buClr>
              <a:buFont typeface="Arial" panose="020B0604020202020204" pitchFamily="34" charset="0"/>
              <a:buNone/>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Peaks in the u</a:t>
            </a:r>
            <a:r>
              <a:rPr lang="en-US" baseline="-25000">
                <a:latin typeface="Helvetica Neue" panose="02000503040000020004" charset="0"/>
                <a:cs typeface="Helvetica Neue" panose="02000503040000020004" charset="0"/>
                <a:sym typeface="+mn-ea"/>
              </a:rPr>
              <a:t>c</a:t>
            </a:r>
            <a:r>
              <a:rPr lang="en-US">
                <a:latin typeface="Helvetica Neue" panose="02000503040000020004" charset="0"/>
                <a:cs typeface="Helvetica Neue" panose="02000503040000020004" charset="0"/>
                <a:sym typeface="+mn-ea"/>
              </a:rPr>
              <a:t>(t) are due to the periodic </a:t>
            </a:r>
            <a:br>
              <a:rPr lang="en-US">
                <a:latin typeface="Helvetica Neue" panose="02000503040000020004" charset="0"/>
                <a:cs typeface="Helvetica Neue" panose="02000503040000020004" charset="0"/>
                <a:sym typeface="+mn-ea"/>
              </a:rPr>
            </a:br>
            <a:r>
              <a:rPr lang="en-US">
                <a:latin typeface="Helvetica Neue" panose="02000503040000020004" charset="0"/>
                <a:cs typeface="Helvetica Neue" panose="02000503040000020004" charset="0"/>
                <a:sym typeface="+mn-ea"/>
              </a:rPr>
              <a:t>micro-rejuvenation of the component.</a:t>
            </a: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On the long run, the component eventually reaches a </a:t>
            </a:r>
            <a:r>
              <a:rPr lang="en-US" b="1">
                <a:latin typeface="Helvetica Neue" panose="02000503040000020004" charset="0"/>
                <a:cs typeface="Helvetica Neue" panose="02000503040000020004" charset="0"/>
                <a:sym typeface="+mn-ea"/>
              </a:rPr>
              <a:t>steady state</a:t>
            </a:r>
            <a:r>
              <a:rPr lang="en-US">
                <a:latin typeface="Helvetica Neue" panose="02000503040000020004" charset="0"/>
                <a:cs typeface="Helvetica Neue" panose="02000503040000020004" charset="0"/>
                <a:sym typeface="+mn-ea"/>
              </a:rPr>
              <a:t> (i.e </a:t>
            </a:r>
            <a:r>
              <a:rPr lang="en-US">
                <a:latin typeface="Helvetica Neue" panose="02000503040000020004" charset="0"/>
                <a:cs typeface="Helvetica Neue" panose="02000503040000020004" charset="0"/>
                <a:sym typeface="+mn-ea"/>
              </a:rPr>
              <a:t>u</a:t>
            </a:r>
            <a:r>
              <a:rPr lang="en-US" baseline="-25000">
                <a:latin typeface="Helvetica Neue" panose="02000503040000020004" charset="0"/>
                <a:cs typeface="Helvetica Neue" panose="02000503040000020004" charset="0"/>
                <a:sym typeface="+mn-ea"/>
              </a:rPr>
              <a:t>c</a:t>
            </a:r>
            <a:r>
              <a:rPr lang="en-US">
                <a:latin typeface="Helvetica Neue" panose="02000503040000020004" charset="0"/>
                <a:cs typeface="Helvetica Neue" panose="02000503040000020004" charset="0"/>
                <a:sym typeface="+mn-ea"/>
              </a:rPr>
              <a:t>(t) converges to a single value).</a:t>
            </a:r>
            <a:endParaRPr lang="en-US">
              <a:latin typeface="Helvetica Neue" panose="02000503040000020004" charset="0"/>
              <a:cs typeface="Helvetica Neue" panose="02000503040000020004" charset="0"/>
              <a:sym typeface="+mn-ea"/>
            </a:endParaRPr>
          </a:p>
        </p:txBody>
      </p:sp>
      <p:sp>
        <p:nvSpPr>
          <p:cNvPr id="6" name="Text Box 5"/>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Component Analysis</a:t>
            </a:r>
            <a:endParaRPr lang="it-IT" altLang="en-US" sz="3200">
              <a:latin typeface="Helvetica Neue" panose="02000503040000020004" charset="0"/>
              <a:cs typeface="Helvetica Neue" panose="02000503040000020004" charset="0"/>
            </a:endParaRPr>
          </a:p>
        </p:txBody>
      </p:sp>
      <p:cxnSp>
        <p:nvCxnSpPr>
          <p:cNvPr id="5" name="Straight Connector 4"/>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4" name="Text Box 3"/>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10" name="Picture 9"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2" name="Slide Number Placeholder 1"/>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5" name="Oval 14"/>
          <p:cNvSpPr/>
          <p:nvPr/>
        </p:nvSpPr>
        <p:spPr>
          <a:xfrm>
            <a:off x="5603875" y="92202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Text Box 20"/>
          <p:cNvSpPr txBox="1"/>
          <p:nvPr/>
        </p:nvSpPr>
        <p:spPr>
          <a:xfrm>
            <a:off x="5107305" y="1228725"/>
            <a:ext cx="1316355" cy="645160"/>
          </a:xfrm>
          <a:prstGeom prst="rect">
            <a:avLst/>
          </a:prstGeom>
          <a:noFill/>
        </p:spPr>
        <p:txBody>
          <a:bodyPr wrap="square" rtlCol="0">
            <a:spAutoFit/>
          </a:bodyPr>
          <a:p>
            <a:pPr algn="ctr"/>
            <a:r>
              <a:rPr lang="en-US"/>
              <a:t>Component A</a:t>
            </a:r>
            <a:endParaRPr lang="en-US"/>
          </a:p>
        </p:txBody>
      </p:sp>
      <p:sp>
        <p:nvSpPr>
          <p:cNvPr id="22" name="Oval 21"/>
          <p:cNvSpPr/>
          <p:nvPr/>
        </p:nvSpPr>
        <p:spPr>
          <a:xfrm>
            <a:off x="5603875" y="2925445"/>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Text Box 23"/>
          <p:cNvSpPr txBox="1"/>
          <p:nvPr/>
        </p:nvSpPr>
        <p:spPr>
          <a:xfrm>
            <a:off x="5107305" y="3232150"/>
            <a:ext cx="1316355" cy="645160"/>
          </a:xfrm>
          <a:prstGeom prst="rect">
            <a:avLst/>
          </a:prstGeom>
          <a:noFill/>
        </p:spPr>
        <p:txBody>
          <a:bodyPr wrap="square" rtlCol="0">
            <a:spAutoFit/>
          </a:bodyPr>
          <a:p>
            <a:pPr algn="ctr"/>
            <a:r>
              <a:rPr lang="en-US"/>
              <a:t>Component </a:t>
            </a:r>
            <a:r>
              <a:rPr lang="en-US">
                <a:sym typeface="+mn-ea"/>
              </a:rPr>
              <a:t>B</a:t>
            </a:r>
            <a:endParaRPr lang="en-US"/>
          </a:p>
        </p:txBody>
      </p:sp>
      <p:pic>
        <p:nvPicPr>
          <p:cNvPr id="25" name="Picture 24" descr="pngegg (1)"/>
          <p:cNvPicPr>
            <a:picLocks noChangeAspect="1"/>
          </p:cNvPicPr>
          <p:nvPr/>
        </p:nvPicPr>
        <p:blipFill>
          <a:blip r:embed="rId2"/>
          <a:srcRect l="29363"/>
          <a:stretch>
            <a:fillRect/>
          </a:stretch>
        </p:blipFill>
        <p:spPr>
          <a:xfrm rot="16200000">
            <a:off x="5379085" y="4427855"/>
            <a:ext cx="760730" cy="538480"/>
          </a:xfrm>
          <a:prstGeom prst="rect">
            <a:avLst/>
          </a:prstGeom>
        </p:spPr>
      </p:pic>
      <p:sp>
        <p:nvSpPr>
          <p:cNvPr id="26" name="Text Box 25"/>
          <p:cNvSpPr txBox="1"/>
          <p:nvPr/>
        </p:nvSpPr>
        <p:spPr>
          <a:xfrm>
            <a:off x="5502910" y="4738370"/>
            <a:ext cx="537845" cy="306705"/>
          </a:xfrm>
          <a:prstGeom prst="rect">
            <a:avLst/>
          </a:prstGeom>
          <a:noFill/>
        </p:spPr>
        <p:txBody>
          <a:bodyPr wrap="square" rtlCol="0">
            <a:spAutoFit/>
          </a:bodyPr>
          <a:p>
            <a:r>
              <a:rPr lang="en-US" sz="1400"/>
              <a:t>AND</a:t>
            </a:r>
            <a:endParaRPr lang="en-US" sz="1400"/>
          </a:p>
        </p:txBody>
      </p:sp>
      <p:sp>
        <p:nvSpPr>
          <p:cNvPr id="27" name="Oval 26"/>
          <p:cNvSpPr/>
          <p:nvPr/>
        </p:nvSpPr>
        <p:spPr>
          <a:xfrm>
            <a:off x="5920740" y="519811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Oval 27"/>
          <p:cNvSpPr/>
          <p:nvPr/>
        </p:nvSpPr>
        <p:spPr>
          <a:xfrm>
            <a:off x="5272405" y="520827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29" name="Straight Connector 28"/>
          <p:cNvCxnSpPr>
            <a:stCxn id="28" idx="7"/>
            <a:endCxn id="26" idx="2"/>
          </p:cNvCxnSpPr>
          <p:nvPr/>
        </p:nvCxnSpPr>
        <p:spPr>
          <a:xfrm flipV="1">
            <a:off x="5548630" y="5045075"/>
            <a:ext cx="223520" cy="208280"/>
          </a:xfrm>
          <a:prstGeom prst="line">
            <a:avLst/>
          </a:prstGeom>
          <a:ln w="25400">
            <a:solidFill>
              <a:schemeClr val="tx1"/>
            </a:solidFill>
          </a:ln>
        </p:spPr>
        <p:style>
          <a:lnRef idx="2">
            <a:schemeClr val="accent1"/>
          </a:lnRef>
          <a:fillRef idx="0">
            <a:srgbClr val="FFFFFF"/>
          </a:fillRef>
          <a:effectRef idx="0">
            <a:srgbClr val="FFFFFF"/>
          </a:effectRef>
          <a:fontRef idx="minor">
            <a:schemeClr val="tx1"/>
          </a:fontRef>
        </p:style>
      </p:cxnSp>
      <p:cxnSp>
        <p:nvCxnSpPr>
          <p:cNvPr id="30" name="Straight Connector 29"/>
          <p:cNvCxnSpPr>
            <a:stCxn id="27" idx="1"/>
            <a:endCxn id="26" idx="2"/>
          </p:cNvCxnSpPr>
          <p:nvPr/>
        </p:nvCxnSpPr>
        <p:spPr>
          <a:xfrm flipH="1" flipV="1">
            <a:off x="5772150" y="5045075"/>
            <a:ext cx="196215" cy="198120"/>
          </a:xfrm>
          <a:prstGeom prst="line">
            <a:avLst/>
          </a:prstGeom>
          <a:ln w="25400">
            <a:solidFill>
              <a:schemeClr val="tx1"/>
            </a:solidFill>
          </a:ln>
        </p:spPr>
        <p:style>
          <a:lnRef idx="2">
            <a:schemeClr val="accent1"/>
          </a:lnRef>
          <a:fillRef idx="0">
            <a:srgbClr val="FFFFFF"/>
          </a:fillRef>
          <a:effectRef idx="0">
            <a:srgbClr val="FFFFFF"/>
          </a:effectRef>
          <a:fontRef idx="minor">
            <a:schemeClr val="tx1"/>
          </a:fontRef>
        </p:style>
      </p:cxnSp>
      <p:sp>
        <p:nvSpPr>
          <p:cNvPr id="31" name="Text Box 30"/>
          <p:cNvSpPr txBox="1"/>
          <p:nvPr/>
        </p:nvSpPr>
        <p:spPr>
          <a:xfrm>
            <a:off x="5920740" y="5513705"/>
            <a:ext cx="331470" cy="368300"/>
          </a:xfrm>
          <a:prstGeom prst="rect">
            <a:avLst/>
          </a:prstGeom>
          <a:noFill/>
        </p:spPr>
        <p:txBody>
          <a:bodyPr wrap="square" rtlCol="0" anchor="t">
            <a:spAutoFit/>
          </a:bodyPr>
          <a:p>
            <a:pPr algn="ctr"/>
            <a:r>
              <a:rPr lang="en-US">
                <a:sym typeface="+mn-ea"/>
              </a:rPr>
              <a:t>B</a:t>
            </a:r>
            <a:endParaRPr lang="en-US">
              <a:sym typeface="+mn-ea"/>
            </a:endParaRPr>
          </a:p>
        </p:txBody>
      </p:sp>
      <p:sp>
        <p:nvSpPr>
          <p:cNvPr id="32" name="Text Box 31"/>
          <p:cNvSpPr txBox="1"/>
          <p:nvPr/>
        </p:nvSpPr>
        <p:spPr>
          <a:xfrm>
            <a:off x="5272405" y="5513705"/>
            <a:ext cx="331470" cy="368300"/>
          </a:xfrm>
          <a:prstGeom prst="rect">
            <a:avLst/>
          </a:prstGeom>
          <a:noFill/>
        </p:spPr>
        <p:txBody>
          <a:bodyPr wrap="square" rtlCol="0" anchor="t">
            <a:spAutoFit/>
          </a:bodyPr>
          <a:p>
            <a:pPr algn="ctr"/>
            <a:r>
              <a:rPr lang="en-US">
                <a:sym typeface="+mn-ea"/>
              </a:rPr>
              <a:t>A</a:t>
            </a:r>
            <a:endParaRPr lang="en-US">
              <a:sym typeface="+mn-ea"/>
            </a:endParaRPr>
          </a:p>
        </p:txBody>
      </p:sp>
      <p:pic>
        <p:nvPicPr>
          <p:cNvPr id="33" name="Picture 32" descr="transientReduced"/>
          <p:cNvPicPr>
            <a:picLocks noChangeAspect="1"/>
          </p:cNvPicPr>
          <p:nvPr/>
        </p:nvPicPr>
        <p:blipFill>
          <a:blip r:embed="rId3"/>
          <a:stretch>
            <a:fillRect/>
          </a:stretch>
        </p:blipFill>
        <p:spPr>
          <a:xfrm>
            <a:off x="6654165" y="375920"/>
            <a:ext cx="4704715" cy="1958975"/>
          </a:xfrm>
          <a:prstGeom prst="rect">
            <a:avLst/>
          </a:prstGeom>
        </p:spPr>
      </p:pic>
      <p:pic>
        <p:nvPicPr>
          <p:cNvPr id="35" name="Picture 34" descr="transientReduced"/>
          <p:cNvPicPr>
            <a:picLocks noChangeAspect="1"/>
          </p:cNvPicPr>
          <p:nvPr/>
        </p:nvPicPr>
        <p:blipFill>
          <a:blip r:embed="rId4"/>
          <a:stretch>
            <a:fillRect/>
          </a:stretch>
        </p:blipFill>
        <p:spPr>
          <a:xfrm>
            <a:off x="6652260" y="2334895"/>
            <a:ext cx="4725670" cy="1967865"/>
          </a:xfrm>
          <a:prstGeom prst="rect">
            <a:avLst/>
          </a:prstGeom>
        </p:spPr>
      </p:pic>
      <p:pic>
        <p:nvPicPr>
          <p:cNvPr id="36" name="Picture 35" descr="transientReducedAB"/>
          <p:cNvPicPr>
            <a:picLocks noChangeAspect="1"/>
          </p:cNvPicPr>
          <p:nvPr/>
        </p:nvPicPr>
        <p:blipFill>
          <a:blip r:embed="rId5"/>
          <a:stretch>
            <a:fillRect/>
          </a:stretch>
        </p:blipFill>
        <p:spPr>
          <a:xfrm>
            <a:off x="6633210" y="4314825"/>
            <a:ext cx="4726305" cy="1958340"/>
          </a:xfrm>
          <a:prstGeom prst="rect">
            <a:avLst/>
          </a:prstGeom>
        </p:spPr>
      </p:pic>
      <p:sp>
        <p:nvSpPr>
          <p:cNvPr id="4" name="Rectangles 3"/>
          <p:cNvSpPr/>
          <p:nvPr/>
        </p:nvSpPr>
        <p:spPr>
          <a:xfrm>
            <a:off x="6627495" y="375285"/>
            <a:ext cx="4727575" cy="5909945"/>
          </a:xfrm>
          <a:prstGeom prst="rect">
            <a:avLst/>
          </a:prstGeom>
          <a:noFill/>
          <a:ln w="19050" cmpd="sng">
            <a:solidFill>
              <a:schemeClr val="accent2"/>
            </a:solidFill>
            <a:prstDash val="solid"/>
          </a:ln>
          <a:effectLst>
            <a:outerShdw blurRad="381000" dist="38100" dir="2700000" algn="tl" rotWithShape="0">
              <a:schemeClr val="accent2">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619125" y="452755"/>
            <a:ext cx="5835015" cy="583565"/>
          </a:xfrm>
          <a:prstGeom prst="rect">
            <a:avLst/>
          </a:prstGeom>
          <a:noFill/>
        </p:spPr>
        <p:txBody>
          <a:bodyPr wrap="square" rtlCol="0">
            <a:spAutoFit/>
          </a:bodyPr>
          <a:p>
            <a:r>
              <a:rPr lang="it-IT" sz="3200">
                <a:latin typeface="Helvetica Neue" panose="02000503040000020004" charset="0"/>
                <a:cs typeface="Helvetica Neue" panose="02000503040000020004" charset="0"/>
              </a:rPr>
              <a:t>Phasing</a:t>
            </a:r>
            <a:r>
              <a:rPr lang="it-IT" altLang="en-US" sz="3200">
                <a:latin typeface="Helvetica Neue" panose="02000503040000020004" charset="0"/>
                <a:cs typeface="Helvetica Neue" panose="02000503040000020004" charset="0"/>
              </a:rPr>
              <a:t> </a:t>
            </a:r>
            <a:endParaRPr lang="it-IT" altLang="en-US" sz="3200">
              <a:latin typeface="Helvetica Neue" panose="02000503040000020004" charset="0"/>
              <a:cs typeface="Helvetica Neue" panose="02000503040000020004" charset="0"/>
            </a:endParaRPr>
          </a:p>
        </p:txBody>
      </p:sp>
      <p:cxnSp>
        <p:nvCxnSpPr>
          <p:cNvPr id="9" name="Straight Connector 8"/>
          <p:cNvCxnSpPr/>
          <p:nvPr/>
        </p:nvCxnSpPr>
        <p:spPr>
          <a:xfrm>
            <a:off x="884555" y="1036320"/>
            <a:ext cx="3482975"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10" name="Text Box 9"/>
          <p:cNvSpPr txBox="1"/>
          <p:nvPr/>
        </p:nvSpPr>
        <p:spPr>
          <a:xfrm>
            <a:off x="298450" y="1628775"/>
            <a:ext cx="4798060" cy="1949450"/>
          </a:xfrm>
          <a:prstGeom prst="rect">
            <a:avLst/>
          </a:prstGeom>
          <a:noFill/>
        </p:spPr>
        <p:txBody>
          <a:bodyPr wrap="square" rtlCol="0">
            <a:noAutofit/>
          </a:bodyPr>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Assigning an offset to the first rejuvenation greatly improves availability of the system.</a:t>
            </a: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If components all rejuvenate at the same time, system can undergo a global rejuvenation period.</a:t>
            </a:r>
            <a:endParaRPr lang="it-IT" altLang="en-US">
              <a:latin typeface="Helvetica Neue" panose="02000503040000020004" charset="0"/>
              <a:cs typeface="Helvetica Neue" panose="02000503040000020004" charset="0"/>
            </a:endParaRPr>
          </a:p>
          <a:p>
            <a:pPr indent="0">
              <a:buClr>
                <a:srgbClr val="ED7D31"/>
              </a:buClr>
              <a:buFont typeface="Arial" panose="020B0604020202020204" pitchFamily="34" charset="0"/>
              <a:buNone/>
            </a:pPr>
            <a:endParaRPr lang="it-IT" altLang="en-US">
              <a:latin typeface="Helvetica Neue" panose="02000503040000020004" charset="0"/>
              <a:cs typeface="Helvetica Neue" panose="02000503040000020004" charset="0"/>
            </a:endParaRPr>
          </a:p>
        </p:txBody>
      </p:sp>
      <p:sp>
        <p:nvSpPr>
          <p:cNvPr id="13" name="Text Box 12"/>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sp>
        <p:nvSpPr>
          <p:cNvPr id="3" name="Slide Number Placeholder 2"/>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Oval 3"/>
          <p:cNvSpPr/>
          <p:nvPr/>
        </p:nvSpPr>
        <p:spPr>
          <a:xfrm>
            <a:off x="5603875" y="92202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107305" y="1228725"/>
            <a:ext cx="1316355" cy="645160"/>
          </a:xfrm>
          <a:prstGeom prst="rect">
            <a:avLst/>
          </a:prstGeom>
          <a:noFill/>
        </p:spPr>
        <p:txBody>
          <a:bodyPr wrap="square" rtlCol="0">
            <a:spAutoFit/>
          </a:bodyPr>
          <a:p>
            <a:pPr algn="ctr"/>
            <a:r>
              <a:rPr lang="en-US"/>
              <a:t>Component A</a:t>
            </a:r>
            <a:endParaRPr lang="en-US"/>
          </a:p>
        </p:txBody>
      </p:sp>
      <p:sp>
        <p:nvSpPr>
          <p:cNvPr id="15" name="Oval 14"/>
          <p:cNvSpPr/>
          <p:nvPr/>
        </p:nvSpPr>
        <p:spPr>
          <a:xfrm>
            <a:off x="5603875" y="2925445"/>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5107305" y="3232150"/>
            <a:ext cx="1316355" cy="645160"/>
          </a:xfrm>
          <a:prstGeom prst="rect">
            <a:avLst/>
          </a:prstGeom>
          <a:noFill/>
        </p:spPr>
        <p:txBody>
          <a:bodyPr wrap="square" rtlCol="0">
            <a:spAutoFit/>
          </a:bodyPr>
          <a:p>
            <a:pPr algn="ctr"/>
            <a:r>
              <a:rPr lang="en-US"/>
              <a:t>Component </a:t>
            </a:r>
            <a:r>
              <a:rPr lang="en-US">
                <a:sym typeface="+mn-ea"/>
              </a:rPr>
              <a:t>B</a:t>
            </a:r>
            <a:endParaRPr lang="en-US"/>
          </a:p>
        </p:txBody>
      </p:sp>
      <p:pic>
        <p:nvPicPr>
          <p:cNvPr id="23" name="Picture 22" descr="pngegg (1)"/>
          <p:cNvPicPr>
            <a:picLocks noChangeAspect="1"/>
          </p:cNvPicPr>
          <p:nvPr/>
        </p:nvPicPr>
        <p:blipFill>
          <a:blip r:embed="rId2"/>
          <a:srcRect l="29363"/>
          <a:stretch>
            <a:fillRect/>
          </a:stretch>
        </p:blipFill>
        <p:spPr>
          <a:xfrm rot="16200000">
            <a:off x="5379085" y="4427855"/>
            <a:ext cx="760730" cy="538480"/>
          </a:xfrm>
          <a:prstGeom prst="rect">
            <a:avLst/>
          </a:prstGeom>
        </p:spPr>
      </p:pic>
      <p:sp>
        <p:nvSpPr>
          <p:cNvPr id="44" name="Text Box 43"/>
          <p:cNvSpPr txBox="1"/>
          <p:nvPr/>
        </p:nvSpPr>
        <p:spPr>
          <a:xfrm>
            <a:off x="5502910" y="4738370"/>
            <a:ext cx="537845" cy="306705"/>
          </a:xfrm>
          <a:prstGeom prst="rect">
            <a:avLst/>
          </a:prstGeom>
          <a:noFill/>
        </p:spPr>
        <p:txBody>
          <a:bodyPr wrap="square" rtlCol="0">
            <a:spAutoFit/>
          </a:bodyPr>
          <a:p>
            <a:r>
              <a:rPr lang="en-US" sz="1400"/>
              <a:t>AND</a:t>
            </a:r>
            <a:endParaRPr lang="en-US" sz="1400"/>
          </a:p>
        </p:txBody>
      </p:sp>
      <p:sp>
        <p:nvSpPr>
          <p:cNvPr id="17" name="Oval 16"/>
          <p:cNvSpPr/>
          <p:nvPr/>
        </p:nvSpPr>
        <p:spPr>
          <a:xfrm>
            <a:off x="5920740" y="519811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Oval 19"/>
          <p:cNvSpPr/>
          <p:nvPr/>
        </p:nvSpPr>
        <p:spPr>
          <a:xfrm>
            <a:off x="5272405" y="520827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21" name="Straight Connector 20"/>
          <p:cNvCxnSpPr>
            <a:stCxn id="20" idx="7"/>
            <a:endCxn id="44" idx="2"/>
          </p:cNvCxnSpPr>
          <p:nvPr/>
        </p:nvCxnSpPr>
        <p:spPr>
          <a:xfrm flipV="1">
            <a:off x="5548630" y="5045075"/>
            <a:ext cx="223520" cy="208280"/>
          </a:xfrm>
          <a:prstGeom prst="line">
            <a:avLst/>
          </a:prstGeom>
          <a:ln w="25400">
            <a:solidFill>
              <a:schemeClr val="tx1"/>
            </a:solidFill>
          </a:ln>
        </p:spPr>
        <p:style>
          <a:lnRef idx="2">
            <a:schemeClr val="accent1"/>
          </a:lnRef>
          <a:fillRef idx="0">
            <a:srgbClr val="FFFFFF"/>
          </a:fillRef>
          <a:effectRef idx="0">
            <a:srgbClr val="FFFFFF"/>
          </a:effectRef>
          <a:fontRef idx="minor">
            <a:schemeClr val="tx1"/>
          </a:fontRef>
        </p:style>
      </p:cxnSp>
      <p:cxnSp>
        <p:nvCxnSpPr>
          <p:cNvPr id="22" name="Straight Connector 21"/>
          <p:cNvCxnSpPr>
            <a:stCxn id="17" idx="1"/>
            <a:endCxn id="44" idx="2"/>
          </p:cNvCxnSpPr>
          <p:nvPr/>
        </p:nvCxnSpPr>
        <p:spPr>
          <a:xfrm flipH="1" flipV="1">
            <a:off x="5772150" y="5045075"/>
            <a:ext cx="196215" cy="198120"/>
          </a:xfrm>
          <a:prstGeom prst="line">
            <a:avLst/>
          </a:prstGeom>
          <a:ln w="25400">
            <a:solidFill>
              <a:schemeClr val="tx1"/>
            </a:solidFill>
          </a:ln>
        </p:spPr>
        <p:style>
          <a:lnRef idx="2">
            <a:schemeClr val="accent1"/>
          </a:lnRef>
          <a:fillRef idx="0">
            <a:srgbClr val="FFFFFF"/>
          </a:fillRef>
          <a:effectRef idx="0">
            <a:srgbClr val="FFFFFF"/>
          </a:effectRef>
          <a:fontRef idx="minor">
            <a:schemeClr val="tx1"/>
          </a:fontRef>
        </p:style>
      </p:cxnSp>
      <p:sp>
        <p:nvSpPr>
          <p:cNvPr id="24" name="Text Box 23"/>
          <p:cNvSpPr txBox="1"/>
          <p:nvPr/>
        </p:nvSpPr>
        <p:spPr>
          <a:xfrm>
            <a:off x="5920740" y="5513705"/>
            <a:ext cx="331470" cy="368300"/>
          </a:xfrm>
          <a:prstGeom prst="rect">
            <a:avLst/>
          </a:prstGeom>
          <a:noFill/>
        </p:spPr>
        <p:txBody>
          <a:bodyPr wrap="square" rtlCol="0" anchor="t">
            <a:spAutoFit/>
          </a:bodyPr>
          <a:p>
            <a:pPr algn="ctr"/>
            <a:r>
              <a:rPr lang="en-US">
                <a:sym typeface="+mn-ea"/>
              </a:rPr>
              <a:t>B</a:t>
            </a:r>
            <a:endParaRPr lang="en-US">
              <a:sym typeface="+mn-ea"/>
            </a:endParaRPr>
          </a:p>
        </p:txBody>
      </p:sp>
      <p:sp>
        <p:nvSpPr>
          <p:cNvPr id="25" name="Text Box 24"/>
          <p:cNvSpPr txBox="1"/>
          <p:nvPr/>
        </p:nvSpPr>
        <p:spPr>
          <a:xfrm>
            <a:off x="5272405" y="5513705"/>
            <a:ext cx="331470" cy="368300"/>
          </a:xfrm>
          <a:prstGeom prst="rect">
            <a:avLst/>
          </a:prstGeom>
          <a:noFill/>
        </p:spPr>
        <p:txBody>
          <a:bodyPr wrap="square" rtlCol="0" anchor="t">
            <a:spAutoFit/>
          </a:bodyPr>
          <a:p>
            <a:pPr algn="ctr"/>
            <a:r>
              <a:rPr lang="en-US">
                <a:sym typeface="+mn-ea"/>
              </a:rPr>
              <a:t>A</a:t>
            </a:r>
            <a:endParaRPr lang="en-US">
              <a:sym typeface="+mn-ea"/>
            </a:endParaRPr>
          </a:p>
        </p:txBody>
      </p:sp>
      <p:pic>
        <p:nvPicPr>
          <p:cNvPr id="10" name="Picture 9" descr="transientReducedBoffset"/>
          <p:cNvPicPr>
            <a:picLocks noChangeAspect="1"/>
          </p:cNvPicPr>
          <p:nvPr/>
        </p:nvPicPr>
        <p:blipFill>
          <a:blip r:embed="rId3"/>
          <a:stretch>
            <a:fillRect/>
          </a:stretch>
        </p:blipFill>
        <p:spPr>
          <a:xfrm>
            <a:off x="6652260" y="2334895"/>
            <a:ext cx="4705985" cy="1823085"/>
          </a:xfrm>
          <a:prstGeom prst="rect">
            <a:avLst/>
          </a:prstGeom>
        </p:spPr>
      </p:pic>
      <p:pic>
        <p:nvPicPr>
          <p:cNvPr id="26" name="Picture 25" descr="transientReducedABoffset"/>
          <p:cNvPicPr>
            <a:picLocks noChangeAspect="1"/>
          </p:cNvPicPr>
          <p:nvPr/>
        </p:nvPicPr>
        <p:blipFill>
          <a:blip r:embed="rId4"/>
          <a:stretch>
            <a:fillRect/>
          </a:stretch>
        </p:blipFill>
        <p:spPr>
          <a:xfrm>
            <a:off x="6652260" y="4157980"/>
            <a:ext cx="4706620" cy="1959610"/>
          </a:xfrm>
          <a:prstGeom prst="rect">
            <a:avLst/>
          </a:prstGeom>
        </p:spPr>
      </p:pic>
      <p:pic>
        <p:nvPicPr>
          <p:cNvPr id="29" name="Picture 28" descr="transientReduced"/>
          <p:cNvPicPr>
            <a:picLocks noChangeAspect="1"/>
          </p:cNvPicPr>
          <p:nvPr/>
        </p:nvPicPr>
        <p:blipFill>
          <a:blip r:embed="rId5"/>
          <a:stretch>
            <a:fillRect/>
          </a:stretch>
        </p:blipFill>
        <p:spPr>
          <a:xfrm>
            <a:off x="6654165" y="375920"/>
            <a:ext cx="4704715" cy="1958975"/>
          </a:xfrm>
          <a:prstGeom prst="rect">
            <a:avLst/>
          </a:prstGeom>
        </p:spPr>
      </p:pic>
      <p:sp>
        <p:nvSpPr>
          <p:cNvPr id="3" name="Rectangles 2"/>
          <p:cNvSpPr/>
          <p:nvPr/>
        </p:nvSpPr>
        <p:spPr>
          <a:xfrm>
            <a:off x="6627495" y="375285"/>
            <a:ext cx="4727575" cy="5742940"/>
          </a:xfrm>
          <a:prstGeom prst="rect">
            <a:avLst/>
          </a:prstGeom>
          <a:noFill/>
          <a:ln w="19050" cmpd="sng">
            <a:solidFill>
              <a:schemeClr val="accent2"/>
            </a:solidFill>
            <a:prstDash val="solid"/>
          </a:ln>
          <a:effectLst>
            <a:outerShdw blurRad="381000" dist="38100" dir="2700000" algn="tl" rotWithShape="0">
              <a:schemeClr val="accent2">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619125" y="452755"/>
            <a:ext cx="5835015" cy="583565"/>
          </a:xfrm>
          <a:prstGeom prst="rect">
            <a:avLst/>
          </a:prstGeom>
          <a:noFill/>
        </p:spPr>
        <p:txBody>
          <a:bodyPr wrap="square" rtlCol="0">
            <a:spAutoFit/>
          </a:bodyPr>
          <a:p>
            <a:r>
              <a:rPr lang="it-IT" sz="3200">
                <a:latin typeface="Helvetica Neue" panose="02000503040000020004" charset="0"/>
                <a:cs typeface="Helvetica Neue" panose="02000503040000020004" charset="0"/>
              </a:rPr>
              <a:t>Phasing</a:t>
            </a:r>
            <a:r>
              <a:rPr lang="it-IT" altLang="en-US" sz="3200">
                <a:latin typeface="Helvetica Neue" panose="02000503040000020004" charset="0"/>
                <a:cs typeface="Helvetica Neue" panose="02000503040000020004" charset="0"/>
              </a:rPr>
              <a:t> </a:t>
            </a:r>
            <a:endParaRPr lang="it-IT" altLang="en-US" sz="3200">
              <a:latin typeface="Helvetica Neue" panose="02000503040000020004" charset="0"/>
              <a:cs typeface="Helvetica Neue" panose="02000503040000020004" charset="0"/>
            </a:endParaRPr>
          </a:p>
        </p:txBody>
      </p:sp>
      <p:cxnSp>
        <p:nvCxnSpPr>
          <p:cNvPr id="9" name="Straight Connector 8"/>
          <p:cNvCxnSpPr/>
          <p:nvPr/>
        </p:nvCxnSpPr>
        <p:spPr>
          <a:xfrm>
            <a:off x="884555" y="1036320"/>
            <a:ext cx="3482975"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6" name="Text Box 5"/>
          <p:cNvSpPr txBox="1"/>
          <p:nvPr/>
        </p:nvSpPr>
        <p:spPr>
          <a:xfrm>
            <a:off x="298450" y="1628775"/>
            <a:ext cx="4798060" cy="4215765"/>
          </a:xfrm>
          <a:prstGeom prst="rect">
            <a:avLst/>
          </a:prstGeom>
          <a:noFill/>
        </p:spPr>
        <p:txBody>
          <a:bodyPr wrap="square" rtlCol="0">
            <a:noAutofit/>
          </a:bodyPr>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Assigning an offset to the first rejuvenation greatly improves availability of the system.</a:t>
            </a: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If components all rejuvenate at the same time, system </a:t>
            </a:r>
            <a:r>
              <a:rPr lang="it-IT" altLang="en-US">
                <a:latin typeface="Helvetica Neue" panose="02000503040000020004" charset="0"/>
                <a:cs typeface="Helvetica Neue" panose="02000503040000020004" charset="0"/>
                <a:sym typeface="+mn-ea"/>
              </a:rPr>
              <a:t>can undergo a global rejuvenation period.</a:t>
            </a: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If components have their rejuvenation phased by an offset, unavailablity is greatly diminished.</a:t>
            </a:r>
            <a:endParaRPr lang="it-IT" altLang="en-US">
              <a:latin typeface="Helvetica Neue" panose="02000503040000020004" charset="0"/>
              <a:cs typeface="Helvetica Neue" panose="02000503040000020004" charset="0"/>
            </a:endParaRPr>
          </a:p>
        </p:txBody>
      </p:sp>
      <p:sp>
        <p:nvSpPr>
          <p:cNvPr id="5" name="Text Box 4"/>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sp>
        <p:nvSpPr>
          <p:cNvPr id="7" name="Slide Number Placeholder 6"/>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
        <p:nvSpPr>
          <p:cNvPr id="2" name="Right Arrow 1"/>
          <p:cNvSpPr/>
          <p:nvPr/>
        </p:nvSpPr>
        <p:spPr>
          <a:xfrm rot="5400000">
            <a:off x="7407275" y="2262505"/>
            <a:ext cx="475615" cy="142875"/>
          </a:xfrm>
          <a:prstGeom prst="rightArrow">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Picture 5" descr="kpi"/>
          <p:cNvPicPr>
            <a:picLocks noChangeAspect="1"/>
          </p:cNvPicPr>
          <p:nvPr/>
        </p:nvPicPr>
        <p:blipFill>
          <a:blip r:embed="rId2"/>
          <a:stretch>
            <a:fillRect/>
          </a:stretch>
        </p:blipFill>
        <p:spPr>
          <a:xfrm>
            <a:off x="619125" y="1470025"/>
            <a:ext cx="5638800" cy="428244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10" name="Text Box 9"/>
          <p:cNvSpPr txBox="1"/>
          <p:nvPr/>
        </p:nvSpPr>
        <p:spPr>
          <a:xfrm>
            <a:off x="6728460" y="4952365"/>
            <a:ext cx="5366385" cy="92202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We aim at selecting values of the component offsets that minimize the system cumulative unavailability over time K(t). </a:t>
            </a:r>
            <a:endParaRPr lang="en-US" altLang="it-IT">
              <a:latin typeface="Helvetica Neue" panose="02000503040000020004" charset="0"/>
              <a:cs typeface="Helvetica Neue" panose="02000503040000020004" charset="0"/>
            </a:endParaRPr>
          </a:p>
        </p:txBody>
      </p:sp>
      <p:sp>
        <p:nvSpPr>
          <p:cNvPr id="8" name="Text Box 7"/>
          <p:cNvSpPr txBox="1"/>
          <p:nvPr/>
        </p:nvSpPr>
        <p:spPr>
          <a:xfrm>
            <a:off x="619125" y="452755"/>
            <a:ext cx="5835015"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Key Performance Indicator </a:t>
            </a:r>
            <a:endParaRPr lang="it-IT" altLang="en-US" sz="3200">
              <a:latin typeface="Helvetica Neue" panose="02000503040000020004" charset="0"/>
              <a:cs typeface="Helvetica Neue" panose="02000503040000020004" charset="0"/>
            </a:endParaRPr>
          </a:p>
        </p:txBody>
      </p:sp>
      <p:cxnSp>
        <p:nvCxnSpPr>
          <p:cNvPr id="9" name="Straight Connector 8"/>
          <p:cNvCxnSpPr/>
          <p:nvPr/>
        </p:nvCxnSpPr>
        <p:spPr>
          <a:xfrm>
            <a:off x="884555" y="1036320"/>
            <a:ext cx="554736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15" name="Text Box 14"/>
          <p:cNvSpPr txBox="1"/>
          <p:nvPr/>
        </p:nvSpPr>
        <p:spPr>
          <a:xfrm>
            <a:off x="6729095" y="1465580"/>
            <a:ext cx="5366385" cy="486410"/>
          </a:xfrm>
          <a:prstGeom prst="rect">
            <a:avLst/>
          </a:prstGeom>
          <a:noFill/>
        </p:spPr>
        <p:txBody>
          <a:bodyPr wrap="square" rtlCol="0" anchor="t">
            <a:noAutofit/>
          </a:bodyPr>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We consider  K</a:t>
            </a:r>
            <a:r>
              <a:rPr lang="en-US" baseline="-25000">
                <a:latin typeface="Helvetica Neue" panose="02000503040000020004" charset="0"/>
                <a:cs typeface="Helvetica Neue" panose="02000503040000020004" charset="0"/>
                <a:sym typeface="+mn-ea"/>
              </a:rPr>
              <a:t>c</a:t>
            </a:r>
            <a:r>
              <a:rPr lang="en-US">
                <a:latin typeface="Helvetica Neue" panose="02000503040000020004" charset="0"/>
                <a:cs typeface="Helvetica Neue" panose="02000503040000020004" charset="0"/>
                <a:sym typeface="+mn-ea"/>
              </a:rPr>
              <a:t>(t) where:</a:t>
            </a:r>
            <a:r>
              <a:rPr lang="en-US">
                <a:sym typeface="+mn-ea"/>
              </a:rPr>
              <a:t> </a:t>
            </a:r>
            <a:endParaRPr lang="en-US">
              <a:sym typeface="+mn-ea"/>
            </a:endParaRPr>
          </a:p>
        </p:txBody>
      </p:sp>
      <p:pic>
        <p:nvPicPr>
          <p:cNvPr id="19" name="2384804F-3998-4D57-9195-F3826E402611-2" descr="C:/Users/posta/AppData/Local/Temp/wpp.sNFCvywpp"/>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87005" y="2477135"/>
            <a:ext cx="3004911" cy="555625"/>
          </a:xfrm>
          <a:prstGeom prst="rect">
            <a:avLst/>
          </a:prstGeom>
        </p:spPr>
      </p:pic>
      <p:sp>
        <p:nvSpPr>
          <p:cNvPr id="21" name="Text Box 20"/>
          <p:cNvSpPr txBox="1"/>
          <p:nvPr/>
        </p:nvSpPr>
        <p:spPr>
          <a:xfrm>
            <a:off x="6728460" y="3621405"/>
            <a:ext cx="5367020" cy="1198880"/>
          </a:xfrm>
          <a:prstGeom prst="rect">
            <a:avLst/>
          </a:prstGeom>
          <a:noFill/>
        </p:spPr>
        <p:txBody>
          <a:bodyPr wrap="square" rtlCol="0">
            <a:spAutoFit/>
          </a:bodyPr>
          <a:p>
            <a:r>
              <a:rPr lang="en-US">
                <a:latin typeface="Helvetica Neue" panose="02000503040000020004" charset="0"/>
                <a:cs typeface="Helvetica Neue" panose="02000503040000020004" charset="0"/>
                <a:sym typeface="+mn-ea"/>
              </a:rPr>
              <a:t>is the expected percentage of time during which the system has been unavailable in the interval </a:t>
            </a:r>
            <a:endParaRPr lang="en-US">
              <a:latin typeface="Helvetica Neue" panose="02000503040000020004" charset="0"/>
              <a:cs typeface="Helvetica Neue" panose="02000503040000020004" charset="0"/>
              <a:sym typeface="+mn-ea"/>
            </a:endParaRPr>
          </a:p>
          <a:p>
            <a:r>
              <a:rPr lang="en-US">
                <a:latin typeface="Helvetica Neue" panose="02000503040000020004" charset="0"/>
                <a:cs typeface="Helvetica Neue" panose="02000503040000020004" charset="0"/>
                <a:sym typeface="+mn-ea"/>
              </a:rPr>
              <a:t>[0, t].</a:t>
            </a:r>
            <a:endParaRPr lang="en-US">
              <a:latin typeface="Helvetica Neue" panose="02000503040000020004" charset="0"/>
              <a:cs typeface="Helvetica Neue" panose="02000503040000020004" charset="0"/>
              <a:sym typeface="+mn-ea"/>
            </a:endParaRPr>
          </a:p>
          <a:p>
            <a:endParaRPr lang="en-US">
              <a:latin typeface="Helvetica Neue" panose="02000503040000020004" charset="0"/>
              <a:cs typeface="Helvetica Neue" panose="02000503040000020004" charset="0"/>
            </a:endParaRPr>
          </a:p>
        </p:txBody>
      </p:sp>
      <p:pic>
        <p:nvPicPr>
          <p:cNvPr id="23" name="2384804F-3998-4D57-9195-F3826E402611-3" descr="C:/Users/posta/AppData/Local/Temp/wpp.LnkQdqwpp"/>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91475" y="-885190"/>
            <a:ext cx="1598791" cy="453571"/>
          </a:xfrm>
          <a:prstGeom prst="rect">
            <a:avLst/>
          </a:prstGeom>
        </p:spPr>
      </p:pic>
      <p:sp>
        <p:nvSpPr>
          <p:cNvPr id="3" name="Text Box 2"/>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5" name="Picture 4" descr="stlab-white"/>
          <p:cNvPicPr>
            <a:picLocks noChangeAspect="1"/>
          </p:cNvPicPr>
          <p:nvPr/>
        </p:nvPicPr>
        <p:blipFill>
          <a:blip r:embed="rId7">
            <a:lum bright="-84000"/>
          </a:blip>
          <a:stretch>
            <a:fillRect/>
          </a:stretch>
        </p:blipFill>
        <p:spPr>
          <a:xfrm>
            <a:off x="11090910" y="207010"/>
            <a:ext cx="979170" cy="733425"/>
          </a:xfrm>
          <a:prstGeom prst="rect">
            <a:avLst/>
          </a:prstGeom>
        </p:spPr>
      </p:pic>
      <p:sp>
        <p:nvSpPr>
          <p:cNvPr id="4" name="Slide Number Placeholder 3"/>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
        <p:nvSpPr>
          <p:cNvPr id="2" name="Text Box 1"/>
          <p:cNvSpPr txBox="1"/>
          <p:nvPr/>
        </p:nvSpPr>
        <p:spPr>
          <a:xfrm>
            <a:off x="884555" y="5941695"/>
            <a:ext cx="5516880" cy="30670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Unavailability KPI</a:t>
            </a:r>
            <a:r>
              <a:rPr lang="en-US" altLang="it-IT" sz="1400">
                <a:latin typeface="Helvetica Neue" panose="02000503040000020004" charset="0"/>
                <a:cs typeface="Helvetica Neue" panose="02000503040000020004" charset="0"/>
              </a:rPr>
              <a:t> of the component.</a:t>
            </a:r>
            <a:r>
              <a:rPr lang="it-IT" altLang="en-US" sz="1400">
                <a:latin typeface="Helvetica Neue" panose="02000503040000020004" charset="0"/>
                <a:cs typeface="Helvetica Neue" panose="02000503040000020004" charset="0"/>
              </a:rPr>
              <a:t> </a:t>
            </a:r>
            <a:endParaRPr lang="it-IT" altLang="en-US" sz="140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Content Placeholder 4"/>
          <p:cNvPicPr>
            <a:picLocks noChangeAspect="1"/>
          </p:cNvPicPr>
          <p:nvPr>
            <p:ph idx="1"/>
          </p:nvPr>
        </p:nvPicPr>
        <p:blipFill>
          <a:blip r:embed="rId2"/>
          <a:srcRect l="-2497" t="-1167" r="-2381" b="-1897"/>
          <a:stretch>
            <a:fillRect/>
          </a:stretch>
        </p:blipFill>
        <p:spPr>
          <a:xfrm>
            <a:off x="7628255" y="816610"/>
            <a:ext cx="3440430" cy="4485005"/>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sp>
        <p:nvSpPr>
          <p:cNvPr id="6" name="Text Box 5"/>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System Model</a:t>
            </a:r>
            <a:endParaRPr lang="it-IT" altLang="en-US" sz="3200">
              <a:latin typeface="Helvetica Neue" panose="02000503040000020004" charset="0"/>
              <a:cs typeface="Helvetica Neue" panose="02000503040000020004" charset="0"/>
            </a:endParaRPr>
          </a:p>
        </p:txBody>
      </p:sp>
      <p:sp>
        <p:nvSpPr>
          <p:cNvPr id="7" name="Text Box 6"/>
          <p:cNvSpPr txBox="1"/>
          <p:nvPr/>
        </p:nvSpPr>
        <p:spPr>
          <a:xfrm>
            <a:off x="252095" y="2018665"/>
            <a:ext cx="7245985" cy="2861310"/>
          </a:xfrm>
          <a:prstGeom prst="rect">
            <a:avLst/>
          </a:prstGeom>
          <a:noFill/>
        </p:spPr>
        <p:txBody>
          <a:bodyPr wrap="square" rtlCol="0">
            <a:spAutoFit/>
          </a:bodyPr>
          <a:p>
            <a:pPr marL="285750" indent="-285750">
              <a:buClr>
                <a:srgbClr val="ED7D31"/>
              </a:buClr>
              <a:buFont typeface="Arial" panose="020B0604020202020204" pitchFamily="34" charset="0"/>
              <a:buChar char="•"/>
            </a:pPr>
            <a:r>
              <a:rPr lang="it-IT">
                <a:latin typeface="Helvetica Neue" panose="02000503040000020004" charset="0"/>
                <a:cs typeface="Helvetica Neue" panose="02000503040000020004" charset="0"/>
              </a:rPr>
              <a:t>Objective: evaluate the availability (</a:t>
            </a:r>
            <a:r>
              <a:rPr lang="it-IT" b="1">
                <a:latin typeface="Helvetica Neue" panose="02000503040000020004" charset="0"/>
                <a:cs typeface="Helvetica Neue" panose="02000503040000020004" charset="0"/>
              </a:rPr>
              <a:t>unavailablity</a:t>
            </a:r>
            <a:r>
              <a:rPr lang="it-IT">
                <a:latin typeface="Helvetica Neue" panose="02000503040000020004" charset="0"/>
                <a:cs typeface="Helvetica Neue" panose="02000503040000020004" charset="0"/>
              </a:rPr>
              <a:t>) of the system under observation.</a:t>
            </a:r>
            <a:endParaRPr 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a:latin typeface="Helvetica Neue" panose="02000503040000020004" charset="0"/>
                <a:cs typeface="Helvetica Neue" panose="02000503040000020004" charset="0"/>
              </a:rPr>
              <a:t>Consider a static fault tree with AND / OR logical gates, with components as leaves.</a:t>
            </a:r>
            <a:endParaRPr 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System unavailability can be naturally decomposed and computed for each component in isolation, and then combined through the boolean expression of the fault tree.</a:t>
            </a:r>
            <a:endParaRPr lang="it-IT" altLang="en-US">
              <a:latin typeface="Helvetica Neue" panose="02000503040000020004" charset="0"/>
              <a:cs typeface="Helvetica Neue" panose="02000503040000020004" charset="0"/>
            </a:endParaRPr>
          </a:p>
          <a:p>
            <a:endParaRPr lang="it-IT">
              <a:latin typeface="Helvetica Neue" panose="02000503040000020004" charset="0"/>
              <a:cs typeface="Helvetica Neue" panose="02000503040000020004" charset="0"/>
            </a:endParaRPr>
          </a:p>
        </p:txBody>
      </p:sp>
      <p:sp>
        <p:nvSpPr>
          <p:cNvPr id="3" name="Oval 2"/>
          <p:cNvSpPr/>
          <p:nvPr/>
        </p:nvSpPr>
        <p:spPr>
          <a:xfrm>
            <a:off x="8162290" y="4584065"/>
            <a:ext cx="303530" cy="295910"/>
          </a:xfrm>
          <a:prstGeom prst="ellipse">
            <a:avLst/>
          </a:prstGeom>
          <a:no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0" name="Straight Connector 9"/>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49" name="Text Box 48"/>
          <p:cNvSpPr txBox="1"/>
          <p:nvPr/>
        </p:nvSpPr>
        <p:spPr>
          <a:xfrm>
            <a:off x="6590030" y="5535930"/>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a:t>
            </a:r>
            <a:r>
              <a:rPr lang="it-IT" altLang="en-US" sz="1400">
                <a:latin typeface="Helvetica Neue" panose="02000503040000020004" charset="0"/>
                <a:cs typeface="Helvetica Neue" panose="02000503040000020004" charset="0"/>
              </a:rPr>
              <a:t>tatic fault tree of a system with 6 components.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4" name="Text Box 3"/>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9" name="Picture 8" descr="stlab-white"/>
          <p:cNvPicPr>
            <a:picLocks noChangeAspect="1"/>
          </p:cNvPicPr>
          <p:nvPr/>
        </p:nvPicPr>
        <p:blipFill>
          <a:blip r:embed="rId3">
            <a:lum bright="-84000"/>
          </a:blip>
          <a:stretch>
            <a:fillRect/>
          </a:stretch>
        </p:blipFill>
        <p:spPr>
          <a:xfrm>
            <a:off x="11090910" y="207010"/>
            <a:ext cx="979170" cy="733425"/>
          </a:xfrm>
          <a:prstGeom prst="rect">
            <a:avLst/>
          </a:prstGeom>
        </p:spPr>
      </p:pic>
      <p:pic>
        <p:nvPicPr>
          <p:cNvPr id="14" name="2384804F-3998-4D57-9195-F3826E402611-4" descr="wpp"/>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6835" y="5255260"/>
            <a:ext cx="1836964" cy="628395"/>
          </a:xfrm>
          <a:prstGeom prst="rect">
            <a:avLst/>
          </a:prstGeom>
        </p:spPr>
      </p:pic>
      <p:pic>
        <p:nvPicPr>
          <p:cNvPr id="15" name="2384804F-3998-4D57-9195-F3826E402611-5" descr="wpp"/>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9225" y="5254625"/>
            <a:ext cx="2630714" cy="629590"/>
          </a:xfrm>
          <a:prstGeom prst="rect">
            <a:avLst/>
          </a:prstGeom>
        </p:spPr>
      </p:pic>
      <p:sp>
        <p:nvSpPr>
          <p:cNvPr id="2" name="Slide Number Placeholder 1"/>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619125" y="452755"/>
            <a:ext cx="563118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Optimization Algorithm</a:t>
            </a:r>
            <a:endParaRPr lang="it-IT" altLang="en-US" sz="3200">
              <a:latin typeface="Helvetica Neue" panose="02000503040000020004" charset="0"/>
              <a:cs typeface="Helvetica Neue" panose="02000503040000020004" charset="0"/>
            </a:endParaRPr>
          </a:p>
        </p:txBody>
      </p:sp>
      <p:pic>
        <p:nvPicPr>
          <p:cNvPr id="7" name="Content Placeholder 6"/>
          <p:cNvPicPr>
            <a:picLocks noChangeAspect="1"/>
          </p:cNvPicPr>
          <p:nvPr>
            <p:ph idx="1"/>
          </p:nvPr>
        </p:nvPicPr>
        <p:blipFill>
          <a:blip r:embed="rId2"/>
          <a:srcRect l="-2497" t="-1167" r="-2381" b="-1897"/>
          <a:stretch>
            <a:fillRect/>
          </a:stretch>
        </p:blipFill>
        <p:spPr>
          <a:xfrm>
            <a:off x="1107440" y="1543050"/>
            <a:ext cx="2508250" cy="3270250"/>
          </a:xfrm>
          <a:prstGeom prst="rect">
            <a:avLst/>
          </a:prstGeom>
          <a:solidFill>
            <a:schemeClr val="bg1"/>
          </a:solidFill>
          <a:ln w="19050" cmpd="sng">
            <a:solidFill>
              <a:schemeClr val="accent2"/>
            </a:solidFill>
            <a:prstDash val="solid"/>
          </a:ln>
        </p:spPr>
      </p:pic>
      <p:cxnSp>
        <p:nvCxnSpPr>
          <p:cNvPr id="12" name="Straight Connector 11"/>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2" name="Text Box 1"/>
          <p:cNvSpPr txBox="1"/>
          <p:nvPr/>
        </p:nvSpPr>
        <p:spPr>
          <a:xfrm>
            <a:off x="4224020" y="1546225"/>
            <a:ext cx="7170420" cy="1476375"/>
          </a:xfrm>
          <a:prstGeom prst="rect">
            <a:avLst/>
          </a:prstGeom>
          <a:noFill/>
        </p:spPr>
        <p:txBody>
          <a:bodyPr wrap="square" rtlCol="0">
            <a:spAutoFit/>
          </a:bodyPr>
          <a:p>
            <a:pPr marL="285750" indent="-285750" algn="l">
              <a:buClr>
                <a:srgbClr val="ED7D31"/>
              </a:buClr>
              <a:buFont typeface="Arial" panose="020B0604020202020204" pitchFamily="34" charset="0"/>
              <a:buChar char="•"/>
            </a:pPr>
            <a:r>
              <a:rPr lang="en-US">
                <a:latin typeface="Helvetica Neue" panose="02000503040000020004" charset="0"/>
                <a:cs typeface="Helvetica Neue" panose="02000503040000020004" charset="0"/>
              </a:rPr>
              <a:t>Two possible policies for offset assignment: </a:t>
            </a:r>
            <a:r>
              <a:rPr lang="en-US" b="1">
                <a:latin typeface="Helvetica Neue" panose="02000503040000020004" charset="0"/>
                <a:cs typeface="Helvetica Neue" panose="02000503040000020004" charset="0"/>
              </a:rPr>
              <a:t>uncoordinated</a:t>
            </a:r>
            <a:r>
              <a:rPr lang="en-US">
                <a:latin typeface="Helvetica Neue" panose="02000503040000020004" charset="0"/>
                <a:cs typeface="Helvetica Neue" panose="02000503040000020004" charset="0"/>
              </a:rPr>
              <a:t> and </a:t>
            </a:r>
            <a:r>
              <a:rPr lang="en-US" b="1">
                <a:latin typeface="Helvetica Neue" panose="02000503040000020004" charset="0"/>
                <a:cs typeface="Helvetica Neue" panose="02000503040000020004" charset="0"/>
              </a:rPr>
              <a:t>coordinated</a:t>
            </a:r>
            <a:r>
              <a:rPr lang="en-US">
                <a:latin typeface="Helvetica Neue" panose="02000503040000020004" charset="0"/>
                <a:cs typeface="Helvetica Neue" panose="02000503040000020004" charset="0"/>
              </a:rPr>
              <a:t>.</a:t>
            </a:r>
            <a:endParaRPr lang="en-US">
              <a:latin typeface="Helvetica Neue" panose="02000503040000020004" charset="0"/>
              <a:cs typeface="Helvetica Neue" panose="02000503040000020004" charset="0"/>
            </a:endParaRPr>
          </a:p>
          <a:p>
            <a:pPr marL="285750" indent="-285750" algn="l">
              <a:buClr>
                <a:srgbClr val="ED7D31"/>
              </a:buClr>
              <a:buFont typeface="Arial" panose="020B0604020202020204" pitchFamily="34" charset="0"/>
              <a:buChar char="•"/>
            </a:pPr>
            <a:endParaRPr lang="en-US">
              <a:latin typeface="Helvetica Neue" panose="02000503040000020004" charset="0"/>
              <a:cs typeface="Helvetica Neue" panose="02000503040000020004" charset="0"/>
            </a:endParaRPr>
          </a:p>
          <a:p>
            <a:pPr marL="285750" indent="-285750" algn="l">
              <a:buClr>
                <a:srgbClr val="ED7D31"/>
              </a:buClr>
              <a:buFont typeface="Arial" panose="020B0604020202020204" pitchFamily="34" charset="0"/>
              <a:buChar char="•"/>
            </a:pPr>
            <a:endParaRPr lang="en-US">
              <a:latin typeface="Helvetica Neue" panose="02000503040000020004" charset="0"/>
              <a:cs typeface="Helvetica Neue" panose="02000503040000020004" charset="0"/>
            </a:endParaRPr>
          </a:p>
          <a:p>
            <a:pPr marL="285750" indent="-285750" algn="l">
              <a:buClr>
                <a:srgbClr val="ED7D31"/>
              </a:buClr>
              <a:buFont typeface="Arial" panose="020B0604020202020204" pitchFamily="34" charset="0"/>
              <a:buChar char="•"/>
            </a:pPr>
            <a:endParaRPr lang="en-US">
              <a:latin typeface="Helvetica Neue" panose="02000503040000020004" charset="0"/>
              <a:cs typeface="Helvetica Neue" panose="02000503040000020004" charset="0"/>
            </a:endParaRPr>
          </a:p>
        </p:txBody>
      </p:sp>
      <p:sp>
        <p:nvSpPr>
          <p:cNvPr id="14" name="Text Box 13"/>
          <p:cNvSpPr txBox="1"/>
          <p:nvPr/>
        </p:nvSpPr>
        <p:spPr>
          <a:xfrm>
            <a:off x="4224020" y="2377440"/>
            <a:ext cx="7730490" cy="36830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en-US" b="1">
                <a:latin typeface="Helvetica Neue" panose="02000503040000020004" charset="0"/>
                <a:cs typeface="Helvetica Neue" panose="02000503040000020004" charset="0"/>
                <a:sym typeface="+mn-ea"/>
              </a:rPr>
              <a:t>Uncoordinated </a:t>
            </a:r>
            <a:r>
              <a:rPr lang="en-US">
                <a:latin typeface="Helvetica Neue" panose="02000503040000020004" charset="0"/>
                <a:cs typeface="Helvetica Neue" panose="02000503040000020004" charset="0"/>
                <a:sym typeface="+mn-ea"/>
              </a:rPr>
              <a:t> approach : components will choose a random offset.</a:t>
            </a:r>
            <a:endParaRPr lang="en-US">
              <a:latin typeface="Helvetica Neue" panose="02000503040000020004" charset="0"/>
              <a:cs typeface="Helvetica Neue" panose="02000503040000020004" charset="0"/>
              <a:sym typeface="+mn-ea"/>
            </a:endParaRPr>
          </a:p>
        </p:txBody>
      </p:sp>
      <p:sp>
        <p:nvSpPr>
          <p:cNvPr id="15" name="Text Box 14"/>
          <p:cNvSpPr txBox="1"/>
          <p:nvPr/>
        </p:nvSpPr>
        <p:spPr>
          <a:xfrm>
            <a:off x="4224020" y="3106420"/>
            <a:ext cx="7731125" cy="64516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en-US" b="1">
                <a:latin typeface="Helvetica Neue" panose="02000503040000020004" charset="0"/>
                <a:cs typeface="Helvetica Neue" panose="02000503040000020004" charset="0"/>
                <a:sym typeface="+mn-ea"/>
              </a:rPr>
              <a:t>Coordinated</a:t>
            </a:r>
            <a:r>
              <a:rPr lang="en-US">
                <a:latin typeface="Helvetica Neue" panose="02000503040000020004" charset="0"/>
                <a:cs typeface="Helvetica Neue" panose="02000503040000020004" charset="0"/>
                <a:sym typeface="+mn-ea"/>
              </a:rPr>
              <a:t> approach: a centralized controller visits the fault tree, assigning offset based on an algorithm</a:t>
            </a:r>
            <a:r>
              <a:rPr lang="it-IT" altLang="en-US">
                <a:latin typeface="Helvetica Neue" panose="02000503040000020004" charset="0"/>
                <a:cs typeface="Helvetica Neue" panose="02000503040000020004" charset="0"/>
                <a:sym typeface="+mn-ea"/>
              </a:rPr>
              <a:t> or policy</a:t>
            </a:r>
            <a:r>
              <a:rPr lang="en-US">
                <a:latin typeface="Helvetica Neue" panose="02000503040000020004" charset="0"/>
                <a:cs typeface="Helvetica Neue" panose="02000503040000020004" charset="0"/>
                <a:sym typeface="+mn-ea"/>
              </a:rPr>
              <a:t>.</a:t>
            </a:r>
            <a:endParaRPr lang="en-US">
              <a:latin typeface="Helvetica Neue" panose="02000503040000020004" charset="0"/>
              <a:cs typeface="Helvetica Neue" panose="02000503040000020004" charset="0"/>
              <a:sym typeface="+mn-ea"/>
            </a:endParaRPr>
          </a:p>
        </p:txBody>
      </p:sp>
      <p:sp>
        <p:nvSpPr>
          <p:cNvPr id="16" name="Text Box 15"/>
          <p:cNvSpPr txBox="1"/>
          <p:nvPr/>
        </p:nvSpPr>
        <p:spPr>
          <a:xfrm>
            <a:off x="4224655" y="4055745"/>
            <a:ext cx="7966710" cy="36830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O</a:t>
            </a:r>
            <a:r>
              <a:rPr lang="en-US">
                <a:latin typeface="Helvetica Neue" panose="02000503040000020004" charset="0"/>
                <a:cs typeface="Helvetica Neue" panose="02000503040000020004" charset="0"/>
                <a:sym typeface="+mn-ea"/>
              </a:rPr>
              <a:t>ffset values between 0 and the duration of the rejuvenation period.</a:t>
            </a:r>
            <a:endParaRPr lang="en-US">
              <a:latin typeface="Helvetica Neue" panose="02000503040000020004" charset="0"/>
              <a:cs typeface="Helvetica Neue" panose="02000503040000020004" charset="0"/>
              <a:sym typeface="+mn-ea"/>
            </a:endParaRPr>
          </a:p>
        </p:txBody>
      </p:sp>
      <p:grpSp>
        <p:nvGrpSpPr>
          <p:cNvPr id="21" name="Group 20"/>
          <p:cNvGrpSpPr/>
          <p:nvPr/>
        </p:nvGrpSpPr>
        <p:grpSpPr>
          <a:xfrm>
            <a:off x="204371" y="5320030"/>
            <a:ext cx="4172271" cy="989965"/>
            <a:chOff x="6987" y="8893"/>
            <a:chExt cx="9120" cy="1559"/>
          </a:xfrm>
        </p:grpSpPr>
        <p:sp>
          <p:nvSpPr>
            <p:cNvPr id="22" name="Rectangles 21"/>
            <p:cNvSpPr/>
            <p:nvPr/>
          </p:nvSpPr>
          <p:spPr>
            <a:xfrm>
              <a:off x="7894" y="8893"/>
              <a:ext cx="7673" cy="485"/>
            </a:xfrm>
            <a:prstGeom prst="rect">
              <a:avLst/>
            </a:prstGeom>
            <a:gradFill>
              <a:gsLst>
                <a:gs pos="100000">
                  <a:srgbClr val="E8F3F7"/>
                </a:gs>
                <a:gs pos="53000">
                  <a:schemeClr val="bg1"/>
                </a:gs>
              </a:gsLst>
              <a:lin ang="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6987" y="9378"/>
              <a:ext cx="2662" cy="1074"/>
            </a:xfrm>
            <a:prstGeom prst="rect">
              <a:avLst/>
            </a:prstGeom>
            <a:noFill/>
          </p:spPr>
          <p:txBody>
            <a:bodyPr wrap="square" rtlCol="0">
              <a:noAutofit/>
            </a:bodyPr>
            <a:p>
              <a:pPr algn="ctr"/>
              <a:r>
                <a:rPr lang="it-IT" altLang="en-US"/>
                <a:t>min</a:t>
              </a:r>
              <a:endParaRPr lang="it-IT" altLang="en-US"/>
            </a:p>
            <a:p>
              <a:pPr algn="ctr"/>
              <a:r>
                <a:rPr lang="it-IT" altLang="en-US"/>
                <a:t> offset (0)</a:t>
              </a:r>
              <a:endParaRPr lang="it-IT" altLang="en-US"/>
            </a:p>
          </p:txBody>
        </p:sp>
        <p:sp>
          <p:nvSpPr>
            <p:cNvPr id="24" name="Text Box 23"/>
            <p:cNvSpPr txBox="1"/>
            <p:nvPr/>
          </p:nvSpPr>
          <p:spPr>
            <a:xfrm>
              <a:off x="14242" y="9378"/>
              <a:ext cx="1865" cy="1016"/>
            </a:xfrm>
            <a:prstGeom prst="rect">
              <a:avLst/>
            </a:prstGeom>
            <a:noFill/>
          </p:spPr>
          <p:txBody>
            <a:bodyPr wrap="square" rtlCol="0">
              <a:spAutoFit/>
            </a:bodyPr>
            <a:p>
              <a:pPr algn="ctr"/>
              <a:r>
                <a:rPr lang="en-US"/>
                <a:t>max</a:t>
              </a:r>
              <a:endParaRPr lang="en-US"/>
            </a:p>
            <a:p>
              <a:pPr algn="ctr"/>
              <a:r>
                <a:rPr lang="it-IT" altLang="en-US"/>
                <a:t>offset</a:t>
              </a:r>
              <a:endParaRPr lang="it-IT" altLang="en-US"/>
            </a:p>
          </p:txBody>
        </p:sp>
      </p:grpSp>
      <p:sp>
        <p:nvSpPr>
          <p:cNvPr id="3" name="Text Box 2"/>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6" name="Picture 5"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9" name="Slide Number Placeholder 8"/>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619125" y="452755"/>
            <a:ext cx="563118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Optimization Algorithm</a:t>
            </a:r>
            <a:endParaRPr lang="it-IT" altLang="en-US" sz="3200">
              <a:latin typeface="Helvetica Neue" panose="02000503040000020004" charset="0"/>
              <a:cs typeface="Helvetica Neue" panose="02000503040000020004" charset="0"/>
            </a:endParaRPr>
          </a:p>
        </p:txBody>
      </p:sp>
      <p:pic>
        <p:nvPicPr>
          <p:cNvPr id="7" name="Content Placeholder 6"/>
          <p:cNvPicPr>
            <a:picLocks noChangeAspect="1"/>
          </p:cNvPicPr>
          <p:nvPr>
            <p:ph idx="1"/>
          </p:nvPr>
        </p:nvPicPr>
        <p:blipFill>
          <a:blip r:embed="rId2"/>
          <a:srcRect l="-2497" t="-1167" r="-2381" b="-1897"/>
          <a:stretch>
            <a:fillRect/>
          </a:stretch>
        </p:blipFill>
        <p:spPr>
          <a:xfrm>
            <a:off x="1107440" y="1543050"/>
            <a:ext cx="2508250" cy="3270250"/>
          </a:xfrm>
          <a:prstGeom prst="rect">
            <a:avLst/>
          </a:prstGeom>
          <a:solidFill>
            <a:schemeClr val="bg1"/>
          </a:solidFill>
          <a:ln w="19050" cmpd="sng">
            <a:solidFill>
              <a:schemeClr val="accent2"/>
            </a:solidFill>
            <a:prstDash val="solid"/>
          </a:ln>
        </p:spPr>
      </p:pic>
      <p:cxnSp>
        <p:nvCxnSpPr>
          <p:cNvPr id="12" name="Straight Connector 11"/>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14" name="Text Box 13"/>
          <p:cNvSpPr txBox="1"/>
          <p:nvPr/>
        </p:nvSpPr>
        <p:spPr>
          <a:xfrm>
            <a:off x="4317365" y="1595120"/>
            <a:ext cx="7752080" cy="36830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en-US" b="1">
                <a:latin typeface="Helvetica Neue" panose="02000503040000020004" charset="0"/>
                <a:cs typeface="Helvetica Neue" panose="02000503040000020004" charset="0"/>
                <a:sym typeface="+mn-ea"/>
              </a:rPr>
              <a:t>Uncoordinated  approach</a:t>
            </a:r>
            <a:r>
              <a:rPr lang="en-US">
                <a:latin typeface="Helvetica Neue" panose="02000503040000020004" charset="0"/>
                <a:cs typeface="Helvetica Neue" panose="02000503040000020004" charset="0"/>
                <a:sym typeface="+mn-ea"/>
              </a:rPr>
              <a:t> : components will choose a random offset.</a:t>
            </a:r>
            <a:endParaRPr lang="en-US">
              <a:latin typeface="Helvetica Neue" panose="02000503040000020004" charset="0"/>
              <a:cs typeface="Helvetica Neue" panose="02000503040000020004" charset="0"/>
              <a:sym typeface="+mn-ea"/>
            </a:endParaRPr>
          </a:p>
        </p:txBody>
      </p:sp>
      <p:sp>
        <p:nvSpPr>
          <p:cNvPr id="6" name="Text Box 5"/>
          <p:cNvSpPr txBox="1"/>
          <p:nvPr/>
        </p:nvSpPr>
        <p:spPr>
          <a:xfrm>
            <a:off x="4317365" y="2626360"/>
            <a:ext cx="7536815" cy="36830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Each component chooses independently, without any coordination. </a:t>
            </a:r>
            <a:endParaRPr lang="en-US">
              <a:latin typeface="Helvetica Neue" panose="02000503040000020004" charset="0"/>
              <a:cs typeface="Helvetica Neue" panose="02000503040000020004" charset="0"/>
              <a:sym typeface="+mn-ea"/>
            </a:endParaRPr>
          </a:p>
        </p:txBody>
      </p:sp>
      <p:sp>
        <p:nvSpPr>
          <p:cNvPr id="17" name="Rectangles 16"/>
          <p:cNvSpPr/>
          <p:nvPr/>
        </p:nvSpPr>
        <p:spPr>
          <a:xfrm>
            <a:off x="619125" y="5320030"/>
            <a:ext cx="3510280" cy="307975"/>
          </a:xfrm>
          <a:prstGeom prst="rect">
            <a:avLst/>
          </a:prstGeom>
          <a:gradFill>
            <a:gsLst>
              <a:gs pos="100000">
                <a:srgbClr val="E8F3F7"/>
              </a:gs>
              <a:gs pos="53000">
                <a:schemeClr val="bg1"/>
              </a:gs>
            </a:gsLst>
            <a:lin ang="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4317365" y="3566160"/>
            <a:ext cx="7753350" cy="119888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Components rejuvenate either</a:t>
            </a:r>
            <a:r>
              <a:rPr lang="en-US">
                <a:latin typeface="Helvetica Neue" panose="02000503040000020004" charset="0"/>
                <a:cs typeface="Helvetica Neue" panose="02000503040000020004" charset="0"/>
                <a:sym typeface="+mn-ea"/>
              </a:rPr>
              <a:t> at the same time or different times.</a:t>
            </a:r>
            <a:endParaRPr 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Doesn’t require a centralized controller. </a:t>
            </a:r>
            <a:endParaRPr lang="en-US">
              <a:latin typeface="Helvetica Neue" panose="02000503040000020004" charset="0"/>
              <a:cs typeface="Helvetica Neue" panose="02000503040000020004" charset="0"/>
              <a:sym typeface="+mn-ea"/>
            </a:endParaRPr>
          </a:p>
        </p:txBody>
      </p:sp>
      <p:sp>
        <p:nvSpPr>
          <p:cNvPr id="21" name="Oval 20"/>
          <p:cNvSpPr/>
          <p:nvPr/>
        </p:nvSpPr>
        <p:spPr>
          <a:xfrm>
            <a:off x="2625090" y="4332605"/>
            <a:ext cx="137795" cy="137795"/>
          </a:xfrm>
          <a:prstGeom prst="ellipse">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Oval 21"/>
          <p:cNvSpPr/>
          <p:nvPr/>
        </p:nvSpPr>
        <p:spPr>
          <a:xfrm>
            <a:off x="3087370" y="4337685"/>
            <a:ext cx="137795" cy="137795"/>
          </a:xfrm>
          <a:prstGeom prst="ellipse">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Oval 22"/>
          <p:cNvSpPr/>
          <p:nvPr/>
        </p:nvSpPr>
        <p:spPr>
          <a:xfrm>
            <a:off x="2002790" y="4332605"/>
            <a:ext cx="137795" cy="137795"/>
          </a:xfrm>
          <a:prstGeom prst="ellipse">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Oval 23"/>
          <p:cNvSpPr/>
          <p:nvPr/>
        </p:nvSpPr>
        <p:spPr>
          <a:xfrm>
            <a:off x="1538605" y="4332605"/>
            <a:ext cx="137795" cy="137795"/>
          </a:xfrm>
          <a:prstGeom prst="ellipse">
            <a:avLst/>
          </a:prstGeom>
          <a:gradFill>
            <a:gsLst>
              <a:gs pos="0">
                <a:srgbClr val="FE4444"/>
              </a:gs>
              <a:gs pos="100000">
                <a:srgbClr val="832B2B"/>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Oval 24"/>
          <p:cNvSpPr/>
          <p:nvPr/>
        </p:nvSpPr>
        <p:spPr>
          <a:xfrm>
            <a:off x="1360170" y="3306445"/>
            <a:ext cx="137795" cy="137795"/>
          </a:xfrm>
          <a:prstGeom prst="ellipse">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Oval 25"/>
          <p:cNvSpPr/>
          <p:nvPr/>
        </p:nvSpPr>
        <p:spPr>
          <a:xfrm>
            <a:off x="3253740" y="3306445"/>
            <a:ext cx="137795" cy="137795"/>
          </a:xfrm>
          <a:prstGeom prst="ellipse">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ctangles 26"/>
          <p:cNvSpPr/>
          <p:nvPr/>
        </p:nvSpPr>
        <p:spPr>
          <a:xfrm>
            <a:off x="3696335" y="5163820"/>
            <a:ext cx="75565" cy="297180"/>
          </a:xfrm>
          <a:prstGeom prst="rect">
            <a:avLst/>
          </a:prstGeom>
          <a:solidFill>
            <a:srgbClr val="FF000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ctangles 27"/>
          <p:cNvSpPr/>
          <p:nvPr/>
        </p:nvSpPr>
        <p:spPr>
          <a:xfrm>
            <a:off x="3178175" y="5461000"/>
            <a:ext cx="75565" cy="297180"/>
          </a:xfrm>
          <a:prstGeom prst="rect">
            <a:avLst/>
          </a:prstGeom>
          <a:solidFill>
            <a:srgbClr val="00B05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ctangles 28"/>
          <p:cNvSpPr/>
          <p:nvPr/>
        </p:nvSpPr>
        <p:spPr>
          <a:xfrm>
            <a:off x="3620770" y="5158105"/>
            <a:ext cx="75565" cy="297180"/>
          </a:xfrm>
          <a:prstGeom prst="rect">
            <a:avLst/>
          </a:prstGeom>
          <a:solidFill>
            <a:srgbClr val="FFFF0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ctangles 29"/>
          <p:cNvSpPr/>
          <p:nvPr/>
        </p:nvSpPr>
        <p:spPr>
          <a:xfrm>
            <a:off x="1353820" y="5455285"/>
            <a:ext cx="75565" cy="297180"/>
          </a:xfrm>
          <a:prstGeom prst="rect">
            <a:avLst/>
          </a:prstGeom>
          <a:solidFill>
            <a:schemeClr val="accent5"/>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Rectangles 30"/>
          <p:cNvSpPr/>
          <p:nvPr/>
        </p:nvSpPr>
        <p:spPr>
          <a:xfrm>
            <a:off x="1107440" y="5163820"/>
            <a:ext cx="75565" cy="297180"/>
          </a:xfrm>
          <a:prstGeom prst="rect">
            <a:avLst/>
          </a:prstGeom>
          <a:solidFill>
            <a:schemeClr val="accent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5" name="Picture 4"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8" name="Text Box 7"/>
          <p:cNvSpPr txBox="1"/>
          <p:nvPr/>
        </p:nvSpPr>
        <p:spPr>
          <a:xfrm>
            <a:off x="204371" y="5628005"/>
            <a:ext cx="1217827" cy="681990"/>
          </a:xfrm>
          <a:prstGeom prst="rect">
            <a:avLst/>
          </a:prstGeom>
          <a:noFill/>
        </p:spPr>
        <p:txBody>
          <a:bodyPr wrap="square" rtlCol="0">
            <a:noAutofit/>
          </a:bodyPr>
          <a:p>
            <a:pPr algn="ctr"/>
            <a:r>
              <a:rPr lang="it-IT" altLang="en-US"/>
              <a:t>min</a:t>
            </a:r>
            <a:endParaRPr lang="it-IT" altLang="en-US"/>
          </a:p>
          <a:p>
            <a:pPr algn="ctr"/>
            <a:r>
              <a:rPr lang="it-IT" altLang="en-US"/>
              <a:t> offset (0)</a:t>
            </a:r>
            <a:endParaRPr lang="it-IT" altLang="en-US"/>
          </a:p>
        </p:txBody>
      </p:sp>
      <p:sp>
        <p:nvSpPr>
          <p:cNvPr id="9" name="Text Box 8"/>
          <p:cNvSpPr txBox="1"/>
          <p:nvPr/>
        </p:nvSpPr>
        <p:spPr>
          <a:xfrm>
            <a:off x="3523431" y="5628005"/>
            <a:ext cx="853211" cy="645160"/>
          </a:xfrm>
          <a:prstGeom prst="rect">
            <a:avLst/>
          </a:prstGeom>
          <a:noFill/>
        </p:spPr>
        <p:txBody>
          <a:bodyPr wrap="square" rtlCol="0">
            <a:spAutoFit/>
          </a:bodyPr>
          <a:p>
            <a:pPr algn="ctr"/>
            <a:r>
              <a:rPr lang="en-US"/>
              <a:t>max</a:t>
            </a:r>
            <a:endParaRPr lang="en-US"/>
          </a:p>
          <a:p>
            <a:pPr algn="ctr"/>
            <a:r>
              <a:rPr lang="it-IT" altLang="en-US"/>
              <a:t>offset</a:t>
            </a:r>
            <a:endParaRPr lang="it-IT" altLang="en-US"/>
          </a:p>
        </p:txBody>
      </p:sp>
      <p:sp>
        <p:nvSpPr>
          <p:cNvPr id="3" name="Slide Number Placeholder 2"/>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619125" y="452755"/>
            <a:ext cx="563118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Optimization Algorithm</a:t>
            </a:r>
            <a:endParaRPr lang="it-IT" altLang="en-US" sz="3200">
              <a:latin typeface="Helvetica Neue" panose="02000503040000020004" charset="0"/>
              <a:cs typeface="Helvetica Neue" panose="02000503040000020004" charset="0"/>
            </a:endParaRPr>
          </a:p>
        </p:txBody>
      </p:sp>
      <p:pic>
        <p:nvPicPr>
          <p:cNvPr id="7" name="Content Placeholder 6"/>
          <p:cNvPicPr>
            <a:picLocks noChangeAspect="1"/>
          </p:cNvPicPr>
          <p:nvPr>
            <p:ph idx="1"/>
          </p:nvPr>
        </p:nvPicPr>
        <p:blipFill>
          <a:blip r:embed="rId2"/>
          <a:srcRect l="-2497" t="-1167" r="-2381" b="-1897"/>
          <a:stretch>
            <a:fillRect/>
          </a:stretch>
        </p:blipFill>
        <p:spPr>
          <a:xfrm>
            <a:off x="1107440" y="1543050"/>
            <a:ext cx="2508250" cy="3270250"/>
          </a:xfrm>
          <a:prstGeom prst="rect">
            <a:avLst/>
          </a:prstGeom>
          <a:solidFill>
            <a:schemeClr val="bg1"/>
          </a:solidFill>
          <a:ln w="19050" cmpd="sng">
            <a:solidFill>
              <a:schemeClr val="accent2"/>
            </a:solidFill>
            <a:prstDash val="solid"/>
          </a:ln>
        </p:spPr>
      </p:pic>
      <p:cxnSp>
        <p:nvCxnSpPr>
          <p:cNvPr id="12" name="Straight Connector 11"/>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14" name="Text Box 13"/>
          <p:cNvSpPr txBox="1"/>
          <p:nvPr/>
        </p:nvSpPr>
        <p:spPr>
          <a:xfrm>
            <a:off x="4224655" y="1595120"/>
            <a:ext cx="7729855" cy="64516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en-US" b="1">
                <a:latin typeface="Helvetica Neue" panose="02000503040000020004" charset="0"/>
                <a:cs typeface="Helvetica Neue" panose="02000503040000020004" charset="0"/>
                <a:sym typeface="+mn-ea"/>
              </a:rPr>
              <a:t>Coordinated  approach</a:t>
            </a:r>
            <a:r>
              <a:rPr lang="en-US">
                <a:latin typeface="Helvetica Neue" panose="02000503040000020004" charset="0"/>
                <a:cs typeface="Helvetica Neue" panose="02000503040000020004" charset="0"/>
                <a:sym typeface="+mn-ea"/>
              </a:rPr>
              <a:t> : a centralized controller visits the fault tree, assigning offset based on an algorithm.</a:t>
            </a:r>
            <a:endParaRPr lang="en-US">
              <a:latin typeface="Helvetica Neue" panose="02000503040000020004" charset="0"/>
              <a:cs typeface="Helvetica Neue" panose="02000503040000020004" charset="0"/>
              <a:sym typeface="+mn-ea"/>
            </a:endParaRPr>
          </a:p>
        </p:txBody>
      </p:sp>
      <p:sp>
        <p:nvSpPr>
          <p:cNvPr id="6" name="Text Box 5"/>
          <p:cNvSpPr txBox="1"/>
          <p:nvPr/>
        </p:nvSpPr>
        <p:spPr>
          <a:xfrm>
            <a:off x="4225290" y="2626360"/>
            <a:ext cx="7967345" cy="119888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Our</a:t>
            </a:r>
            <a:r>
              <a:rPr lang="en-US">
                <a:latin typeface="Helvetica Neue" panose="02000503040000020004" charset="0"/>
                <a:cs typeface="Helvetica Neue" panose="02000503040000020004" charset="0"/>
                <a:sym typeface="+mn-ea"/>
              </a:rPr>
              <a:t> heuristic </a:t>
            </a:r>
            <a:r>
              <a:rPr lang="it-IT" altLang="en-US">
                <a:latin typeface="Helvetica Neue" panose="02000503040000020004" charset="0"/>
                <a:cs typeface="Helvetica Neue" panose="02000503040000020004" charset="0"/>
                <a:sym typeface="+mn-ea"/>
              </a:rPr>
              <a:t>is </a:t>
            </a:r>
            <a:r>
              <a:rPr lang="en-US">
                <a:latin typeface="Helvetica Neue" panose="02000503040000020004" charset="0"/>
                <a:cs typeface="Helvetica Neue" panose="02000503040000020004" charset="0"/>
                <a:sym typeface="+mn-ea"/>
              </a:rPr>
              <a:t>based on a top-down visit to determine the</a:t>
            </a:r>
            <a:r>
              <a:rPr lang="it-IT" altLang="en-US">
                <a:latin typeface="Helvetica Neue" panose="02000503040000020004" charset="0"/>
                <a:cs typeface="Helvetica Neue" panose="02000503040000020004" charset="0"/>
                <a:sym typeface="+mn-ea"/>
              </a:rPr>
              <a:t> </a:t>
            </a:r>
            <a:r>
              <a:rPr lang="en-US">
                <a:latin typeface="Helvetica Neue" panose="02000503040000020004" charset="0"/>
                <a:cs typeface="Helvetica Neue" panose="02000503040000020004" charset="0"/>
                <a:sym typeface="+mn-ea"/>
              </a:rPr>
              <a:t> required offsets to be assigned, and a bottom-up visit to assign them. </a:t>
            </a:r>
            <a:endParaRPr lang="en-US">
              <a:latin typeface="Helvetica Neue" panose="02000503040000020004" charset="0"/>
              <a:cs typeface="Helvetica Neue" panose="02000503040000020004" charset="0"/>
              <a:sym typeface="+mn-ea"/>
            </a:endParaRPr>
          </a:p>
          <a:p>
            <a:pPr indent="0" algn="l">
              <a:buClr>
                <a:srgbClr val="ED7D31"/>
              </a:buClr>
              <a:buFont typeface="Arial" panose="020B0604020202020204" pitchFamily="34" charset="0"/>
              <a:buNone/>
            </a:pPr>
            <a:endParaRPr 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sym typeface="+mn-ea"/>
            </a:endParaRPr>
          </a:p>
        </p:txBody>
      </p:sp>
      <p:sp>
        <p:nvSpPr>
          <p:cNvPr id="17" name="Rectangles 16"/>
          <p:cNvSpPr/>
          <p:nvPr/>
        </p:nvSpPr>
        <p:spPr>
          <a:xfrm>
            <a:off x="619125" y="5320030"/>
            <a:ext cx="3510280" cy="307975"/>
          </a:xfrm>
          <a:prstGeom prst="rect">
            <a:avLst/>
          </a:prstGeom>
          <a:gradFill>
            <a:gsLst>
              <a:gs pos="100000">
                <a:srgbClr val="E8F3F7"/>
              </a:gs>
              <a:gs pos="53000">
                <a:schemeClr val="bg1"/>
              </a:gs>
            </a:gsLst>
            <a:lin ang="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Oval 20"/>
          <p:cNvSpPr/>
          <p:nvPr/>
        </p:nvSpPr>
        <p:spPr>
          <a:xfrm>
            <a:off x="2625090" y="4332605"/>
            <a:ext cx="137795" cy="137795"/>
          </a:xfrm>
          <a:prstGeom prst="ellipse">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Oval 21"/>
          <p:cNvSpPr/>
          <p:nvPr/>
        </p:nvSpPr>
        <p:spPr>
          <a:xfrm>
            <a:off x="3087370" y="4337685"/>
            <a:ext cx="137795" cy="137795"/>
          </a:xfrm>
          <a:prstGeom prst="ellipse">
            <a:avLst/>
          </a:prstGeom>
          <a:solidFill>
            <a:schemeClr val="accent5"/>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Oval 22"/>
          <p:cNvSpPr/>
          <p:nvPr/>
        </p:nvSpPr>
        <p:spPr>
          <a:xfrm>
            <a:off x="2002790" y="4332605"/>
            <a:ext cx="137795" cy="13779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Oval 23"/>
          <p:cNvSpPr/>
          <p:nvPr/>
        </p:nvSpPr>
        <p:spPr>
          <a:xfrm>
            <a:off x="1538605" y="4332605"/>
            <a:ext cx="137795" cy="137795"/>
          </a:xfrm>
          <a:prstGeom prst="ellipse">
            <a:avLst/>
          </a:prstGeom>
          <a:gradFill>
            <a:gsLst>
              <a:gs pos="0">
                <a:srgbClr val="FE4444"/>
              </a:gs>
              <a:gs pos="100000">
                <a:srgbClr val="832B2B"/>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Oval 24"/>
          <p:cNvSpPr/>
          <p:nvPr/>
        </p:nvSpPr>
        <p:spPr>
          <a:xfrm>
            <a:off x="1360170" y="3306445"/>
            <a:ext cx="137795" cy="137795"/>
          </a:xfrm>
          <a:prstGeom prst="ellipse">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Rectangles 26"/>
          <p:cNvSpPr/>
          <p:nvPr/>
        </p:nvSpPr>
        <p:spPr>
          <a:xfrm>
            <a:off x="1604010" y="5464175"/>
            <a:ext cx="75565" cy="297180"/>
          </a:xfrm>
          <a:prstGeom prst="rect">
            <a:avLst/>
          </a:prstGeom>
          <a:solidFill>
            <a:srgbClr val="FF000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ctangles 27"/>
          <p:cNvSpPr/>
          <p:nvPr/>
        </p:nvSpPr>
        <p:spPr>
          <a:xfrm>
            <a:off x="3011805" y="5476875"/>
            <a:ext cx="75565" cy="297180"/>
          </a:xfrm>
          <a:prstGeom prst="rect">
            <a:avLst/>
          </a:prstGeom>
          <a:solidFill>
            <a:srgbClr val="00B05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ctangles 29"/>
          <p:cNvSpPr/>
          <p:nvPr/>
        </p:nvSpPr>
        <p:spPr>
          <a:xfrm>
            <a:off x="3735705" y="5200650"/>
            <a:ext cx="75565" cy="297180"/>
          </a:xfrm>
          <a:prstGeom prst="rect">
            <a:avLst/>
          </a:prstGeom>
          <a:solidFill>
            <a:schemeClr val="accent5"/>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Rectangles 30"/>
          <p:cNvSpPr/>
          <p:nvPr/>
        </p:nvSpPr>
        <p:spPr>
          <a:xfrm>
            <a:off x="884555" y="5163820"/>
            <a:ext cx="75565" cy="297180"/>
          </a:xfrm>
          <a:prstGeom prst="rect">
            <a:avLst/>
          </a:prstGeom>
          <a:solidFill>
            <a:schemeClr val="accent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2323465" y="5179695"/>
            <a:ext cx="75565" cy="297180"/>
          </a:xfrm>
          <a:prstGeom prst="rect">
            <a:avLst/>
          </a:prstGeom>
          <a:solidFill>
            <a:schemeClr val="accent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5" name="Picture 14" descr="pngwing.com (1)"/>
          <p:cNvPicPr>
            <a:picLocks noChangeAspect="1"/>
          </p:cNvPicPr>
          <p:nvPr/>
        </p:nvPicPr>
        <p:blipFill>
          <a:blip r:embed="rId3"/>
          <a:stretch>
            <a:fillRect/>
          </a:stretch>
        </p:blipFill>
        <p:spPr>
          <a:xfrm rot="16200000">
            <a:off x="4074795" y="3994150"/>
            <a:ext cx="1076960" cy="538480"/>
          </a:xfrm>
          <a:prstGeom prst="rect">
            <a:avLst/>
          </a:prstGeom>
        </p:spPr>
      </p:pic>
      <p:sp>
        <p:nvSpPr>
          <p:cNvPr id="41" name="Text Box 40"/>
          <p:cNvSpPr txBox="1"/>
          <p:nvPr/>
        </p:nvSpPr>
        <p:spPr>
          <a:xfrm>
            <a:off x="4413250" y="4109085"/>
            <a:ext cx="467995" cy="306705"/>
          </a:xfrm>
          <a:prstGeom prst="rect">
            <a:avLst/>
          </a:prstGeom>
          <a:noFill/>
        </p:spPr>
        <p:txBody>
          <a:bodyPr wrap="square" rtlCol="0">
            <a:spAutoFit/>
          </a:bodyPr>
          <a:p>
            <a:r>
              <a:rPr lang="en-US" sz="1400"/>
              <a:t>OR</a:t>
            </a:r>
            <a:endParaRPr lang="en-US" sz="1400"/>
          </a:p>
        </p:txBody>
      </p:sp>
      <p:sp>
        <p:nvSpPr>
          <p:cNvPr id="29" name="Text Box 28"/>
          <p:cNvSpPr txBox="1"/>
          <p:nvPr/>
        </p:nvSpPr>
        <p:spPr>
          <a:xfrm>
            <a:off x="5102225" y="4021455"/>
            <a:ext cx="6967855" cy="36830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Components under OR gates are phased with the same offset.</a:t>
            </a:r>
            <a:endParaRPr lang="it-IT" altLang="en-US">
              <a:latin typeface="Helvetica Neue" panose="02000503040000020004" charset="0"/>
              <a:cs typeface="Helvetica Neue" panose="02000503040000020004" charset="0"/>
              <a:sym typeface="+mn-ea"/>
            </a:endParaRPr>
          </a:p>
        </p:txBody>
      </p:sp>
      <p:pic>
        <p:nvPicPr>
          <p:cNvPr id="32" name="Picture 31" descr="pngegg (1)"/>
          <p:cNvPicPr>
            <a:picLocks noChangeAspect="1"/>
          </p:cNvPicPr>
          <p:nvPr/>
        </p:nvPicPr>
        <p:blipFill>
          <a:blip r:embed="rId4"/>
          <a:stretch>
            <a:fillRect/>
          </a:stretch>
        </p:blipFill>
        <p:spPr>
          <a:xfrm rot="16200000">
            <a:off x="10742295" y="5198110"/>
            <a:ext cx="1076960" cy="538480"/>
          </a:xfrm>
          <a:prstGeom prst="rect">
            <a:avLst/>
          </a:prstGeom>
        </p:spPr>
      </p:pic>
      <p:sp>
        <p:nvSpPr>
          <p:cNvPr id="44" name="Text Box 43"/>
          <p:cNvSpPr txBox="1"/>
          <p:nvPr/>
        </p:nvSpPr>
        <p:spPr>
          <a:xfrm>
            <a:off x="11024235" y="5320030"/>
            <a:ext cx="537845" cy="306705"/>
          </a:xfrm>
          <a:prstGeom prst="rect">
            <a:avLst/>
          </a:prstGeom>
          <a:noFill/>
        </p:spPr>
        <p:txBody>
          <a:bodyPr wrap="square" rtlCol="0">
            <a:spAutoFit/>
          </a:bodyPr>
          <a:p>
            <a:r>
              <a:rPr lang="en-US" sz="1400"/>
              <a:t>AND</a:t>
            </a:r>
            <a:endParaRPr lang="en-US" sz="1400"/>
          </a:p>
        </p:txBody>
      </p:sp>
      <p:sp>
        <p:nvSpPr>
          <p:cNvPr id="33" name="Text Box 32"/>
          <p:cNvSpPr txBox="1"/>
          <p:nvPr/>
        </p:nvSpPr>
        <p:spPr>
          <a:xfrm>
            <a:off x="4772025" y="5220335"/>
            <a:ext cx="6096000" cy="64516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Components under AND gates must be phased with different offsets.</a:t>
            </a:r>
            <a:endParaRPr lang="it-IT" altLang="en-US">
              <a:latin typeface="Helvetica Neue" panose="02000503040000020004" charset="0"/>
              <a:cs typeface="Helvetica Neue" panose="02000503040000020004" charset="0"/>
              <a:sym typeface="+mn-ea"/>
            </a:endParaRPr>
          </a:p>
        </p:txBody>
      </p:sp>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5" name="Picture 4" descr="stlab-white"/>
          <p:cNvPicPr>
            <a:picLocks noChangeAspect="1"/>
          </p:cNvPicPr>
          <p:nvPr/>
        </p:nvPicPr>
        <p:blipFill>
          <a:blip r:embed="rId5">
            <a:lum bright="-84000"/>
          </a:blip>
          <a:stretch>
            <a:fillRect/>
          </a:stretch>
        </p:blipFill>
        <p:spPr>
          <a:xfrm>
            <a:off x="11090910" y="207010"/>
            <a:ext cx="979170" cy="733425"/>
          </a:xfrm>
          <a:prstGeom prst="rect">
            <a:avLst/>
          </a:prstGeom>
        </p:spPr>
      </p:pic>
      <p:sp>
        <p:nvSpPr>
          <p:cNvPr id="8" name="Text Box 7"/>
          <p:cNvSpPr txBox="1"/>
          <p:nvPr/>
        </p:nvSpPr>
        <p:spPr>
          <a:xfrm>
            <a:off x="204371" y="5628005"/>
            <a:ext cx="1217827" cy="681990"/>
          </a:xfrm>
          <a:prstGeom prst="rect">
            <a:avLst/>
          </a:prstGeom>
          <a:noFill/>
        </p:spPr>
        <p:txBody>
          <a:bodyPr wrap="square" rtlCol="0">
            <a:noAutofit/>
          </a:bodyPr>
          <a:p>
            <a:pPr algn="ctr"/>
            <a:r>
              <a:rPr lang="it-IT" altLang="en-US"/>
              <a:t>min</a:t>
            </a:r>
            <a:endParaRPr lang="it-IT" altLang="en-US"/>
          </a:p>
          <a:p>
            <a:pPr algn="ctr"/>
            <a:r>
              <a:rPr lang="it-IT" altLang="en-US"/>
              <a:t> offset (0)</a:t>
            </a:r>
            <a:endParaRPr lang="it-IT" altLang="en-US"/>
          </a:p>
        </p:txBody>
      </p:sp>
      <p:sp>
        <p:nvSpPr>
          <p:cNvPr id="9" name="Text Box 8"/>
          <p:cNvSpPr txBox="1"/>
          <p:nvPr/>
        </p:nvSpPr>
        <p:spPr>
          <a:xfrm>
            <a:off x="3523431" y="5628005"/>
            <a:ext cx="853211" cy="645160"/>
          </a:xfrm>
          <a:prstGeom prst="rect">
            <a:avLst/>
          </a:prstGeom>
          <a:noFill/>
        </p:spPr>
        <p:txBody>
          <a:bodyPr wrap="square" rtlCol="0">
            <a:spAutoFit/>
          </a:bodyPr>
          <a:p>
            <a:pPr algn="ctr"/>
            <a:r>
              <a:rPr lang="en-US"/>
              <a:t>max</a:t>
            </a:r>
            <a:endParaRPr lang="en-US"/>
          </a:p>
          <a:p>
            <a:pPr algn="ctr"/>
            <a:r>
              <a:rPr lang="it-IT" altLang="en-US"/>
              <a:t>offset</a:t>
            </a:r>
            <a:endParaRPr lang="it-IT" altLang="en-US"/>
          </a:p>
        </p:txBody>
      </p:sp>
      <p:sp>
        <p:nvSpPr>
          <p:cNvPr id="3" name="Slide Number Placeholder 2"/>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
        <p:nvSpPr>
          <p:cNvPr id="11" name="Oval 10"/>
          <p:cNvSpPr/>
          <p:nvPr/>
        </p:nvSpPr>
        <p:spPr>
          <a:xfrm>
            <a:off x="3260725" y="3306445"/>
            <a:ext cx="137795" cy="137795"/>
          </a:xfrm>
          <a:prstGeom prst="ellipse">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619125" y="452755"/>
            <a:ext cx="6198235"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What is software aging?</a:t>
            </a:r>
            <a:endParaRPr lang="it-IT" altLang="en-US" sz="3200">
              <a:latin typeface="Helvetica Neue" panose="02000503040000020004" charset="0"/>
              <a:cs typeface="Helvetica Neue" panose="02000503040000020004" charset="0"/>
            </a:endParaRPr>
          </a:p>
        </p:txBody>
      </p:sp>
      <p:cxnSp>
        <p:nvCxnSpPr>
          <p:cNvPr id="8" name="Straight Connector 7"/>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13" name="Text Box 12"/>
          <p:cNvSpPr txBox="1"/>
          <p:nvPr/>
        </p:nvSpPr>
        <p:spPr>
          <a:xfrm>
            <a:off x="429895" y="2395855"/>
            <a:ext cx="5445125" cy="368300"/>
          </a:xfrm>
          <a:prstGeom prst="rect">
            <a:avLst/>
          </a:prstGeom>
          <a:noFill/>
        </p:spPr>
        <p:txBody>
          <a:bodyPr wrap="square" rtlCol="0">
            <a:spAutoFit/>
          </a:bodyPr>
          <a:p>
            <a:pPr marL="285750" indent="-285750">
              <a:buClr>
                <a:srgbClr val="ED7D31"/>
              </a:buClr>
              <a:buFont typeface="Arial" panose="020B0604020202020204" pitchFamily="34" charset="0"/>
              <a:buChar char="•"/>
            </a:pPr>
            <a:r>
              <a:rPr lang="it-IT" altLang="en-US" b="1">
                <a:latin typeface="Helvetica Neue" panose="02000503040000020004" charset="0"/>
                <a:cs typeface="Helvetica Neue" panose="02000503040000020004" charset="0"/>
              </a:rPr>
              <a:t>Software aging</a:t>
            </a:r>
            <a:r>
              <a:rPr lang="it-IT" altLang="en-US">
                <a:latin typeface="Helvetica Neue" panose="02000503040000020004" charset="0"/>
                <a:cs typeface="Helvetica Neue" panose="02000503040000020004" charset="0"/>
              </a:rPr>
              <a:t>: accumulation of errors.</a:t>
            </a:r>
            <a:endParaRPr lang="it-IT" altLang="en-US">
              <a:latin typeface="Helvetica Neue" panose="02000503040000020004" charset="0"/>
              <a:cs typeface="Helvetica Neue" panose="02000503040000020004" charset="0"/>
            </a:endParaRPr>
          </a:p>
        </p:txBody>
      </p:sp>
      <p:sp>
        <p:nvSpPr>
          <p:cNvPr id="34" name="Rounded Rectangle 33"/>
          <p:cNvSpPr/>
          <p:nvPr/>
        </p:nvSpPr>
        <p:spPr>
          <a:xfrm>
            <a:off x="6242685" y="1881505"/>
            <a:ext cx="5949315" cy="3308350"/>
          </a:xfrm>
          <a:prstGeom prst="roundRect">
            <a:avLst>
              <a:gd name="adj" fmla="val 14760"/>
            </a:avLst>
          </a:prstGeom>
          <a:gradFill>
            <a:gsLst>
              <a:gs pos="100000">
                <a:srgbClr val="E8F3F7"/>
              </a:gs>
              <a:gs pos="53000">
                <a:schemeClr val="bg1"/>
              </a:gs>
            </a:gsLst>
            <a:path path="shape">
              <a:fillToRect l="50000" t="50000" r="50000" b="50000"/>
            </a:path>
            <a:tileRect/>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33" name="Group 32"/>
          <p:cNvGrpSpPr/>
          <p:nvPr/>
        </p:nvGrpSpPr>
        <p:grpSpPr>
          <a:xfrm rot="0">
            <a:off x="3131820" y="1259205"/>
            <a:ext cx="8853170" cy="3838575"/>
            <a:chOff x="4977" y="-355"/>
            <a:chExt cx="13942" cy="6045"/>
          </a:xfrm>
        </p:grpSpPr>
        <p:sp>
          <p:nvSpPr>
            <p:cNvPr id="22" name="Arc 21"/>
            <p:cNvSpPr/>
            <p:nvPr/>
          </p:nvSpPr>
          <p:spPr>
            <a:xfrm flipV="1">
              <a:off x="4977" y="-355"/>
              <a:ext cx="12983" cy="5172"/>
            </a:xfrm>
            <a:prstGeom prst="arc">
              <a:avLst>
                <a:gd name="adj1" fmla="val 16224506"/>
                <a:gd name="adj2" fmla="val 0"/>
              </a:avLst>
            </a:prstGeom>
            <a:ln w="28575">
              <a:solidFill>
                <a:schemeClr val="accent2"/>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grpSp>
          <p:nvGrpSpPr>
            <p:cNvPr id="32" name="Group 31"/>
            <p:cNvGrpSpPr/>
            <p:nvPr/>
          </p:nvGrpSpPr>
          <p:grpSpPr>
            <a:xfrm>
              <a:off x="9647" y="1010"/>
              <a:ext cx="9272" cy="4680"/>
              <a:chOff x="9647" y="1010"/>
              <a:chExt cx="9272" cy="4680"/>
            </a:xfrm>
          </p:grpSpPr>
          <p:sp>
            <p:nvSpPr>
              <p:cNvPr id="17" name="Text Box 16"/>
              <p:cNvSpPr txBox="1"/>
              <p:nvPr/>
            </p:nvSpPr>
            <p:spPr>
              <a:xfrm>
                <a:off x="17720" y="5110"/>
                <a:ext cx="1199" cy="580"/>
              </a:xfrm>
              <a:prstGeom prst="rect">
                <a:avLst/>
              </a:prstGeom>
              <a:noFill/>
            </p:spPr>
            <p:txBody>
              <a:bodyPr wrap="square" rtlCol="0">
                <a:spAutoFit/>
              </a:bodyPr>
              <a:p>
                <a:pPr indent="0">
                  <a:buClr>
                    <a:srgbClr val="ED7D31"/>
                  </a:buClr>
                  <a:buFont typeface="Arial" panose="020B0604020202020204" pitchFamily="34" charset="0"/>
                  <a:buNone/>
                </a:pPr>
                <a:r>
                  <a:rPr lang="en-US">
                    <a:latin typeface="Helvetica Neue" panose="02000503040000020004" charset="0"/>
                    <a:cs typeface="Helvetica Neue" panose="02000503040000020004" charset="0"/>
                  </a:rPr>
                  <a:t>time </a:t>
                </a:r>
                <a:endParaRPr lang="en-US">
                  <a:latin typeface="Helvetica Neue" panose="02000503040000020004" charset="0"/>
                  <a:cs typeface="Helvetica Neue" panose="02000503040000020004" charset="0"/>
                </a:endParaRPr>
              </a:p>
            </p:txBody>
          </p:sp>
          <p:cxnSp>
            <p:nvCxnSpPr>
              <p:cNvPr id="18" name="Straight Arrow Connector 17"/>
              <p:cNvCxnSpPr/>
              <p:nvPr/>
            </p:nvCxnSpPr>
            <p:spPr>
              <a:xfrm flipV="1">
                <a:off x="11059" y="4936"/>
                <a:ext cx="7860" cy="9"/>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19" name="Straight Arrow Connector 18"/>
              <p:cNvCxnSpPr/>
              <p:nvPr/>
            </p:nvCxnSpPr>
            <p:spPr>
              <a:xfrm flipV="1">
                <a:off x="11440" y="1203"/>
                <a:ext cx="17" cy="4121"/>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20" name="Text Box 19"/>
              <p:cNvSpPr txBox="1"/>
              <p:nvPr/>
            </p:nvSpPr>
            <p:spPr>
              <a:xfrm>
                <a:off x="9647" y="1632"/>
                <a:ext cx="1793" cy="1452"/>
              </a:xfrm>
              <a:prstGeom prst="rect">
                <a:avLst/>
              </a:prstGeom>
              <a:noFill/>
            </p:spPr>
            <p:txBody>
              <a:bodyPr wrap="square" rtlCol="0">
                <a:spAutoFit/>
              </a:bodyPr>
              <a:p>
                <a:pPr indent="0" algn="ctr">
                  <a:buClr>
                    <a:srgbClr val="ED7D31"/>
                  </a:buClr>
                  <a:buFont typeface="Arial" panose="020B0604020202020204" pitchFamily="34" charset="0"/>
                  <a:buNone/>
                </a:pPr>
                <a:r>
                  <a:rPr lang="en-US">
                    <a:latin typeface="Helvetica Neue" panose="02000503040000020004" charset="0"/>
                    <a:cs typeface="Helvetica Neue" panose="02000503040000020004" charset="0"/>
                  </a:rPr>
                  <a:t>software failure rate </a:t>
                </a:r>
                <a:endParaRPr lang="en-US">
                  <a:latin typeface="Helvetica Neue" panose="02000503040000020004" charset="0"/>
                  <a:cs typeface="Helvetica Neue" panose="02000503040000020004" charset="0"/>
                </a:endParaRPr>
              </a:p>
            </p:txBody>
          </p:sp>
          <p:cxnSp>
            <p:nvCxnSpPr>
              <p:cNvPr id="24" name="Straight Arrow Connector 23"/>
              <p:cNvCxnSpPr/>
              <p:nvPr/>
            </p:nvCxnSpPr>
            <p:spPr>
              <a:xfrm>
                <a:off x="11687" y="1401"/>
                <a:ext cx="6262" cy="12"/>
              </a:xfrm>
              <a:prstGeom prst="straightConnector1">
                <a:avLst/>
              </a:prstGeom>
              <a:ln w="28575" cmpd="sng">
                <a:solidFill>
                  <a:schemeClr val="bg2">
                    <a:lumMod val="50000"/>
                  </a:schemeClr>
                </a:solidFill>
                <a:prstDash val="sysDot"/>
                <a:tailEnd type="triangle" w="lg" len="med"/>
              </a:ln>
            </p:spPr>
            <p:style>
              <a:lnRef idx="2">
                <a:schemeClr val="accent1"/>
              </a:lnRef>
              <a:fillRef idx="0">
                <a:srgbClr val="FFFFFF"/>
              </a:fillRef>
              <a:effectRef idx="0">
                <a:srgbClr val="FFFFFF"/>
              </a:effectRef>
              <a:fontRef idx="minor">
                <a:schemeClr val="tx1"/>
              </a:fontRef>
            </p:style>
          </p:cxnSp>
          <p:sp>
            <p:nvSpPr>
              <p:cNvPr id="25" name="Text Box 24"/>
              <p:cNvSpPr txBox="1"/>
              <p:nvPr/>
            </p:nvSpPr>
            <p:spPr>
              <a:xfrm>
                <a:off x="11457" y="3864"/>
                <a:ext cx="2985" cy="788"/>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latin typeface="Helvetica Neue" panose="02000503040000020004" charset="0"/>
                    <a:cs typeface="Helvetica Neue" panose="02000503040000020004" charset="0"/>
                  </a:rPr>
                  <a:t>normal execution with proper use of resources</a:t>
                </a:r>
                <a:r>
                  <a:rPr lang="en-US" sz="2000">
                    <a:latin typeface="Helvetica Neue" panose="02000503040000020004" charset="0"/>
                    <a:cs typeface="Helvetica Neue" panose="02000503040000020004" charset="0"/>
                  </a:rPr>
                  <a:t> </a:t>
                </a:r>
                <a:endParaRPr lang="en-US" sz="2000">
                  <a:latin typeface="Helvetica Neue" panose="02000503040000020004" charset="0"/>
                  <a:cs typeface="Helvetica Neue" panose="02000503040000020004" charset="0"/>
                </a:endParaRPr>
              </a:p>
            </p:txBody>
          </p:sp>
          <p:sp>
            <p:nvSpPr>
              <p:cNvPr id="26" name="Text Box 25"/>
              <p:cNvSpPr txBox="1"/>
              <p:nvPr/>
            </p:nvSpPr>
            <p:spPr>
              <a:xfrm>
                <a:off x="13605" y="3030"/>
                <a:ext cx="3255" cy="788"/>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latin typeface="Helvetica Neue" panose="02000503040000020004" charset="0"/>
                    <a:cs typeface="Helvetica Neue" panose="02000503040000020004" charset="0"/>
                  </a:rPr>
                  <a:t>performance degraded and software compromised</a:t>
                </a:r>
                <a:r>
                  <a:rPr lang="en-US" sz="2000">
                    <a:latin typeface="Helvetica Neue" panose="02000503040000020004" charset="0"/>
                    <a:cs typeface="Helvetica Neue" panose="02000503040000020004" charset="0"/>
                  </a:rPr>
                  <a:t> </a:t>
                </a:r>
                <a:endParaRPr lang="en-US" sz="2000">
                  <a:latin typeface="Helvetica Neue" panose="02000503040000020004" charset="0"/>
                  <a:cs typeface="Helvetica Neue" panose="02000503040000020004" charset="0"/>
                </a:endParaRPr>
              </a:p>
            </p:txBody>
          </p:sp>
          <p:sp>
            <p:nvSpPr>
              <p:cNvPr id="27" name="Text Box 26"/>
              <p:cNvSpPr txBox="1"/>
              <p:nvPr/>
            </p:nvSpPr>
            <p:spPr>
              <a:xfrm>
                <a:off x="11727" y="1010"/>
                <a:ext cx="6222" cy="391"/>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latin typeface="Helvetica Neue" panose="02000503040000020004" charset="0"/>
                    <a:cs typeface="Helvetica Neue" panose="02000503040000020004" charset="0"/>
                  </a:rPr>
                  <a:t>Accumulation of software aging effects</a:t>
                </a:r>
                <a:endParaRPr lang="en-US" sz="2000">
                  <a:latin typeface="Helvetica Neue" panose="02000503040000020004" charset="0"/>
                  <a:cs typeface="Helvetica Neue" panose="02000503040000020004" charset="0"/>
                </a:endParaRPr>
              </a:p>
            </p:txBody>
          </p:sp>
          <p:sp>
            <p:nvSpPr>
              <p:cNvPr id="28" name="Multiply 27"/>
              <p:cNvSpPr/>
              <p:nvPr/>
            </p:nvSpPr>
            <p:spPr>
              <a:xfrm>
                <a:off x="17384" y="1795"/>
                <a:ext cx="1125" cy="778"/>
              </a:xfrm>
              <a:prstGeom prst="mathMultiply">
                <a:avLst>
                  <a:gd name="adj1" fmla="val 8740"/>
                </a:avLst>
              </a:prstGeom>
              <a:solidFill>
                <a:schemeClr val="accent2"/>
              </a:solidFill>
              <a:ln w="12700" cmpd="sng">
                <a:no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Text Box 28"/>
              <p:cNvSpPr txBox="1"/>
              <p:nvPr/>
            </p:nvSpPr>
            <p:spPr>
              <a:xfrm>
                <a:off x="15188" y="2015"/>
                <a:ext cx="2985" cy="788"/>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latin typeface="Helvetica Neue" panose="02000503040000020004" charset="0"/>
                    <a:cs typeface="Helvetica Neue" panose="02000503040000020004" charset="0"/>
                  </a:rPr>
                  <a:t>software failure</a:t>
                </a:r>
                <a:r>
                  <a:rPr lang="en-US" sz="2000">
                    <a:latin typeface="Helvetica Neue" panose="02000503040000020004" charset="0"/>
                    <a:cs typeface="Helvetica Neue" panose="02000503040000020004" charset="0"/>
                  </a:rPr>
                  <a:t> </a:t>
                </a:r>
                <a:endParaRPr lang="en-US" sz="2000">
                  <a:latin typeface="Helvetica Neue" panose="02000503040000020004" charset="0"/>
                  <a:cs typeface="Helvetica Neue" panose="02000503040000020004" charset="0"/>
                </a:endParaRPr>
              </a:p>
            </p:txBody>
          </p:sp>
        </p:grpSp>
      </p:grpSp>
      <p:sp>
        <p:nvSpPr>
          <p:cNvPr id="31" name="Text Box 30"/>
          <p:cNvSpPr txBox="1"/>
          <p:nvPr/>
        </p:nvSpPr>
        <p:spPr>
          <a:xfrm>
            <a:off x="435610" y="4048125"/>
            <a:ext cx="6452870" cy="368300"/>
          </a:xfrm>
          <a:prstGeom prst="rect">
            <a:avLst/>
          </a:prstGeom>
          <a:noFill/>
        </p:spPr>
        <p:txBody>
          <a:bodyPr wrap="square" rtlCol="0">
            <a:spAutoFit/>
          </a:bodyPr>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Problem mitigation: redundancies and synchronization.</a:t>
            </a:r>
            <a:endParaRPr lang="it-IT" altLang="en-US">
              <a:latin typeface="Helvetica Neue" panose="02000503040000020004" charset="0"/>
              <a:cs typeface="Helvetica Neue" panose="02000503040000020004" charset="0"/>
            </a:endParaRPr>
          </a:p>
        </p:txBody>
      </p:sp>
      <p:sp>
        <p:nvSpPr>
          <p:cNvPr id="36" name="Text Box 35"/>
          <p:cNvSpPr txBox="1"/>
          <p:nvPr/>
        </p:nvSpPr>
        <p:spPr>
          <a:xfrm>
            <a:off x="435610" y="3223260"/>
            <a:ext cx="5445125" cy="36830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rPr>
              <a:t>Recovering a system after a failure is costly.</a:t>
            </a:r>
            <a:endParaRPr lang="en-US">
              <a:latin typeface="Helvetica Neue" panose="02000503040000020004" charset="0"/>
              <a:cs typeface="Helvetica Neue" panose="02000503040000020004" charset="0"/>
            </a:endParaRPr>
          </a:p>
        </p:txBody>
      </p:sp>
      <p:sp>
        <p:nvSpPr>
          <p:cNvPr id="49" name="Text Box 48"/>
          <p:cNvSpPr txBox="1"/>
          <p:nvPr/>
        </p:nvSpPr>
        <p:spPr>
          <a:xfrm>
            <a:off x="7392670" y="4970145"/>
            <a:ext cx="4182745"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Software failure rate.</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9" name="Picture 8" descr="stlab-white"/>
          <p:cNvPicPr>
            <a:picLocks noChangeAspect="1"/>
          </p:cNvPicPr>
          <p:nvPr/>
        </p:nvPicPr>
        <p:blipFill>
          <a:blip r:embed="rId2">
            <a:lum bright="-84000"/>
          </a:blip>
          <a:stretch>
            <a:fillRect/>
          </a:stretch>
        </p:blipFill>
        <p:spPr>
          <a:xfrm>
            <a:off x="11090910" y="207010"/>
            <a:ext cx="979170" cy="733425"/>
          </a:xfrm>
          <a:prstGeom prst="rect">
            <a:avLst/>
          </a:prstGeom>
        </p:spPr>
      </p:pic>
      <p:sp>
        <p:nvSpPr>
          <p:cNvPr id="4" name="Slide Number Placeholder 3"/>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619125" y="452755"/>
            <a:ext cx="5819775"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System Analysis</a:t>
            </a:r>
            <a:endParaRPr lang="it-IT" altLang="en-US" sz="3200">
              <a:latin typeface="Helvetica Neue" panose="02000503040000020004" charset="0"/>
              <a:cs typeface="Helvetica Neue" panose="02000503040000020004" charset="0"/>
            </a:endParaRPr>
          </a:p>
        </p:txBody>
      </p:sp>
      <p:pic>
        <p:nvPicPr>
          <p:cNvPr id="4" name="Content Placeholder 3"/>
          <p:cNvPicPr>
            <a:picLocks noChangeAspect="1"/>
          </p:cNvPicPr>
          <p:nvPr>
            <p:ph idx="1"/>
          </p:nvPr>
        </p:nvPicPr>
        <p:blipFill>
          <a:blip r:embed="rId2"/>
          <a:srcRect l="-2497" t="-1167" r="-2381" b="-1897"/>
          <a:stretch>
            <a:fillRect/>
          </a:stretch>
        </p:blipFill>
        <p:spPr>
          <a:xfrm>
            <a:off x="7474585" y="750570"/>
            <a:ext cx="2994025" cy="3903345"/>
          </a:xfrm>
          <a:prstGeom prst="rect">
            <a:avLst/>
          </a:prstGeom>
          <a:solidFill>
            <a:schemeClr val="bg1"/>
          </a:solidFill>
          <a:ln w="19050" cmpd="sng">
            <a:solidFill>
              <a:schemeClr val="accent2"/>
            </a:solidFill>
            <a:prstDash val="solid"/>
          </a:ln>
        </p:spPr>
      </p:pic>
      <p:cxnSp>
        <p:nvCxnSpPr>
          <p:cNvPr id="6" name="Straight Connector 5"/>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44" name="Text Box 43"/>
          <p:cNvSpPr txBox="1"/>
          <p:nvPr/>
        </p:nvSpPr>
        <p:spPr>
          <a:xfrm>
            <a:off x="407035" y="1712595"/>
            <a:ext cx="6606540" cy="3415030"/>
          </a:xfrm>
          <a:prstGeom prst="rect">
            <a:avLst/>
          </a:prstGeom>
          <a:noFill/>
        </p:spPr>
        <p:txBody>
          <a:bodyPr wrap="square" rtlCol="0" anchor="t">
            <a:spAutoFit/>
          </a:bodyPr>
          <a:p>
            <a:pPr marL="285750" indent="-285750" algn="l">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First tests have been performed on an example fault tree.</a:t>
            </a:r>
            <a:endParaRPr lang="it-IT" alt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All components have the same model, with the same rejuvenation period, but must be assigned an offset.</a:t>
            </a:r>
            <a:endParaRPr lang="it-IT" alt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Offsets are assigned through both coordinated (once) and uncoordinated (n times) methods.</a:t>
            </a:r>
            <a:endParaRPr lang="it-IT" alt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sym typeface="+mn-ea"/>
            </a:endParaRPr>
          </a:p>
          <a:p>
            <a:pPr marL="285750" indent="-285750" algn="l">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sym typeface="+mn-ea"/>
              </a:rPr>
              <a:t>System is then analyzed after each offset assignment.</a:t>
            </a:r>
            <a:endParaRPr lang="it-IT" altLang="en-US">
              <a:latin typeface="Helvetica Neue" panose="02000503040000020004" charset="0"/>
              <a:cs typeface="Helvetica Neue" panose="02000503040000020004" charset="0"/>
              <a:sym typeface="+mn-ea"/>
            </a:endParaRPr>
          </a:p>
        </p:txBody>
      </p:sp>
      <p:sp>
        <p:nvSpPr>
          <p:cNvPr id="49" name="Text Box 48"/>
          <p:cNvSpPr txBox="1"/>
          <p:nvPr/>
        </p:nvSpPr>
        <p:spPr>
          <a:xfrm>
            <a:off x="6318250" y="4937760"/>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a:t>
            </a:r>
            <a:r>
              <a:rPr lang="it-IT" altLang="en-US" sz="1400">
                <a:latin typeface="Helvetica Neue" panose="02000503040000020004" charset="0"/>
                <a:cs typeface="Helvetica Neue" panose="02000503040000020004" charset="0"/>
              </a:rPr>
              <a:t>tatic fault tree of a system with 6 components.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8" name="Picture 7"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9" name="Slide Number Placeholder 8"/>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Picture 9" descr="kpi"/>
          <p:cNvPicPr>
            <a:picLocks noChangeAspect="1"/>
          </p:cNvPicPr>
          <p:nvPr/>
        </p:nvPicPr>
        <p:blipFill>
          <a:blip r:embed="rId2"/>
          <a:stretch>
            <a:fillRect/>
          </a:stretch>
        </p:blipFill>
        <p:spPr>
          <a:xfrm>
            <a:off x="3039110" y="1343025"/>
            <a:ext cx="5702935" cy="428244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2" name="Text Box 1"/>
          <p:cNvSpPr txBox="1"/>
          <p:nvPr/>
        </p:nvSpPr>
        <p:spPr>
          <a:xfrm>
            <a:off x="619125" y="452755"/>
            <a:ext cx="5819775"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System Analysis</a:t>
            </a:r>
            <a:endParaRPr lang="it-IT" altLang="en-US" sz="3200">
              <a:latin typeface="Helvetica Neue" panose="02000503040000020004" charset="0"/>
              <a:cs typeface="Helvetica Neue" panose="02000503040000020004" charset="0"/>
            </a:endParaRPr>
          </a:p>
        </p:txBody>
      </p:sp>
      <p:cxnSp>
        <p:nvCxnSpPr>
          <p:cNvPr id="6" name="Straight Connector 5"/>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17" name="Text Box 16"/>
          <p:cNvSpPr txBox="1"/>
          <p:nvPr/>
        </p:nvSpPr>
        <p:spPr>
          <a:xfrm>
            <a:off x="3903980" y="5756910"/>
            <a:ext cx="4182745" cy="58356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Unavailability KPI under coordinated and uncoordinated offset assignments.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7" name="Text Box 6"/>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11" name="Picture 10"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3" name="Slide Number Placeholder 2"/>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pic>
        <p:nvPicPr>
          <p:cNvPr id="4" name="Content Placeholder 3"/>
          <p:cNvPicPr>
            <a:picLocks noChangeAspect="1"/>
          </p:cNvPicPr>
          <p:nvPr>
            <p:ph idx="1"/>
          </p:nvPr>
        </p:nvPicPr>
        <p:blipFill>
          <a:blip r:embed="rId4"/>
          <a:srcRect l="-2497" t="-1167" r="-2381" b="-1897"/>
          <a:stretch>
            <a:fillRect/>
          </a:stretch>
        </p:blipFill>
        <p:spPr>
          <a:xfrm>
            <a:off x="7931150" y="2265680"/>
            <a:ext cx="1451610" cy="1892300"/>
          </a:xfrm>
          <a:prstGeom prst="rect">
            <a:avLst/>
          </a:prstGeom>
          <a:solidFill>
            <a:schemeClr val="bg1"/>
          </a:solidFill>
          <a:ln w="19050" cmpd="sng">
            <a:solidFill>
              <a:schemeClr val="accent2"/>
            </a:solidFill>
            <a:prstDash val="solid"/>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Picture 9" descr="kpi"/>
          <p:cNvPicPr>
            <a:picLocks noChangeAspect="1"/>
          </p:cNvPicPr>
          <p:nvPr/>
        </p:nvPicPr>
        <p:blipFill>
          <a:blip r:embed="rId2"/>
          <a:stretch>
            <a:fillRect/>
          </a:stretch>
        </p:blipFill>
        <p:spPr>
          <a:xfrm>
            <a:off x="495300" y="1377950"/>
            <a:ext cx="5702935" cy="428244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21" name="Rounded Rectangle 20"/>
          <p:cNvSpPr/>
          <p:nvPr/>
        </p:nvSpPr>
        <p:spPr>
          <a:xfrm>
            <a:off x="6198235" y="1751965"/>
            <a:ext cx="5949315" cy="3308350"/>
          </a:xfrm>
          <a:prstGeom prst="roundRect">
            <a:avLst>
              <a:gd name="adj" fmla="val 14760"/>
            </a:avLst>
          </a:prstGeom>
          <a:gradFill>
            <a:gsLst>
              <a:gs pos="100000">
                <a:srgbClr val="E8F3F7">
                  <a:alpha val="11000"/>
                </a:srgbClr>
              </a:gs>
              <a:gs pos="53000">
                <a:schemeClr val="bg1"/>
              </a:gs>
            </a:gsLst>
            <a:path path="shape">
              <a:fillToRect l="50000" t="50000" r="50000" b="50000"/>
            </a:path>
            <a:tileRect/>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44" name="Group 43"/>
          <p:cNvGrpSpPr/>
          <p:nvPr/>
        </p:nvGrpSpPr>
        <p:grpSpPr>
          <a:xfrm rot="0">
            <a:off x="6281420" y="2086610"/>
            <a:ext cx="5433695" cy="2973705"/>
            <a:chOff x="10362" y="1007"/>
            <a:chExt cx="8557" cy="4683"/>
          </a:xfrm>
        </p:grpSpPr>
        <p:sp>
          <p:nvSpPr>
            <p:cNvPr id="45" name="Text Box 44"/>
            <p:cNvSpPr txBox="1"/>
            <p:nvPr/>
          </p:nvSpPr>
          <p:spPr>
            <a:xfrm>
              <a:off x="17828" y="5110"/>
              <a:ext cx="1091" cy="580"/>
            </a:xfrm>
            <a:prstGeom prst="rect">
              <a:avLst/>
            </a:prstGeom>
            <a:noFill/>
          </p:spPr>
          <p:txBody>
            <a:bodyPr wrap="square" rtlCol="0">
              <a:spAutoFit/>
            </a:bodyPr>
            <a:p>
              <a:pPr indent="0">
                <a:buClr>
                  <a:srgbClr val="ED7D31"/>
                </a:buClr>
                <a:buFont typeface="Arial" panose="020B0604020202020204" pitchFamily="34" charset="0"/>
                <a:buNone/>
              </a:pPr>
              <a:r>
                <a:rPr lang="en-US">
                  <a:latin typeface="Helvetica Neue" panose="02000503040000020004" charset="0"/>
                  <a:cs typeface="Helvetica Neue" panose="02000503040000020004" charset="0"/>
                </a:rPr>
                <a:t>time </a:t>
              </a:r>
              <a:endParaRPr lang="en-US">
                <a:latin typeface="Helvetica Neue" panose="02000503040000020004" charset="0"/>
                <a:cs typeface="Helvetica Neue" panose="02000503040000020004" charset="0"/>
              </a:endParaRPr>
            </a:p>
          </p:txBody>
        </p:sp>
        <p:cxnSp>
          <p:nvCxnSpPr>
            <p:cNvPr id="46" name="Straight Arrow Connector 45"/>
            <p:cNvCxnSpPr/>
            <p:nvPr/>
          </p:nvCxnSpPr>
          <p:spPr>
            <a:xfrm flipV="1">
              <a:off x="11059" y="4936"/>
              <a:ext cx="7860" cy="9"/>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47" name="Straight Arrow Connector 46"/>
            <p:cNvCxnSpPr/>
            <p:nvPr/>
          </p:nvCxnSpPr>
          <p:spPr>
            <a:xfrm flipV="1">
              <a:off x="11440" y="1203"/>
              <a:ext cx="17" cy="4121"/>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48" name="Text Box 47"/>
            <p:cNvSpPr txBox="1"/>
            <p:nvPr/>
          </p:nvSpPr>
          <p:spPr>
            <a:xfrm>
              <a:off x="10362" y="1007"/>
              <a:ext cx="1078" cy="580"/>
            </a:xfrm>
            <a:prstGeom prst="rect">
              <a:avLst/>
            </a:prstGeom>
            <a:noFill/>
          </p:spPr>
          <p:txBody>
            <a:bodyPr wrap="square" rtlCol="0">
              <a:spAutoFit/>
            </a:bodyPr>
            <a:p>
              <a:pPr indent="0" algn="ctr">
                <a:buClr>
                  <a:srgbClr val="ED7D31"/>
                </a:buClr>
                <a:buFont typeface="Arial" panose="020B0604020202020204" pitchFamily="34" charset="0"/>
                <a:buNone/>
              </a:pPr>
              <a:r>
                <a:rPr lang="en-US">
                  <a:latin typeface="Helvetica Neue" panose="02000503040000020004" charset="0"/>
                  <a:cs typeface="Helvetica Neue" panose="02000503040000020004" charset="0"/>
                </a:rPr>
                <a:t>KPI </a:t>
              </a:r>
              <a:endParaRPr lang="en-US">
                <a:latin typeface="Helvetica Neue" panose="02000503040000020004" charset="0"/>
                <a:cs typeface="Helvetica Neue" panose="02000503040000020004" charset="0"/>
              </a:endParaRPr>
            </a:p>
          </p:txBody>
        </p:sp>
      </p:grpSp>
      <p:sp>
        <p:nvSpPr>
          <p:cNvPr id="53" name="Text Box 52"/>
          <p:cNvSpPr txBox="1"/>
          <p:nvPr/>
        </p:nvSpPr>
        <p:spPr>
          <a:xfrm>
            <a:off x="7122795" y="5364480"/>
            <a:ext cx="4182745" cy="58356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KPI behaviour under coordinated and uncoordinated offset assignments.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55" name="Text Box 54"/>
          <p:cNvSpPr txBox="1"/>
          <p:nvPr/>
        </p:nvSpPr>
        <p:spPr>
          <a:xfrm>
            <a:off x="6630670" y="4581525"/>
            <a:ext cx="492125" cy="363220"/>
          </a:xfrm>
          <a:prstGeom prst="rect">
            <a:avLst/>
          </a:prstGeom>
          <a:noFill/>
        </p:spPr>
        <p:txBody>
          <a:bodyPr wrap="square" rtlCol="0">
            <a:noAutofit/>
          </a:bodyPr>
          <a:p>
            <a:r>
              <a:rPr lang="en-US"/>
              <a:t>0</a:t>
            </a:r>
            <a:endParaRPr lang="en-US"/>
          </a:p>
        </p:txBody>
      </p:sp>
      <p:sp>
        <p:nvSpPr>
          <p:cNvPr id="4" name="Freeform 3"/>
          <p:cNvSpPr/>
          <p:nvPr/>
        </p:nvSpPr>
        <p:spPr>
          <a:xfrm>
            <a:off x="6963410" y="2091055"/>
            <a:ext cx="3784600" cy="2469515"/>
          </a:xfrm>
          <a:custGeom>
            <a:avLst/>
            <a:gdLst>
              <a:gd name="connisteX0" fmla="*/ 0 w 3784600"/>
              <a:gd name="connsiteY0" fmla="*/ 2469515 h 2469515"/>
              <a:gd name="connisteX1" fmla="*/ 775970 w 3784600"/>
              <a:gd name="connsiteY1" fmla="*/ 970915 h 2469515"/>
              <a:gd name="connisteX2" fmla="*/ 3784600 w 3784600"/>
              <a:gd name="connsiteY2" fmla="*/ 0 h 2469515"/>
            </a:gdLst>
            <a:ahLst/>
            <a:cxnLst>
              <a:cxn ang="0">
                <a:pos x="connisteX0" y="connsiteY0"/>
              </a:cxn>
              <a:cxn ang="0">
                <a:pos x="connisteX1" y="connsiteY1"/>
              </a:cxn>
              <a:cxn ang="0">
                <a:pos x="connisteX2" y="connsiteY2"/>
              </a:cxn>
            </a:cxnLst>
            <a:rect l="l" t="t" r="r" b="b"/>
            <a:pathLst>
              <a:path w="3784600" h="2469515">
                <a:moveTo>
                  <a:pt x="0" y="2469515"/>
                </a:moveTo>
                <a:cubicBezTo>
                  <a:pt x="95250" y="2189480"/>
                  <a:pt x="19050" y="1464945"/>
                  <a:pt x="775970" y="970915"/>
                </a:cubicBezTo>
                <a:cubicBezTo>
                  <a:pt x="1532890" y="476885"/>
                  <a:pt x="3198495" y="164465"/>
                  <a:pt x="3784600" y="0"/>
                </a:cubicBezTo>
              </a:path>
            </a:pathLst>
          </a:custGeom>
          <a:noFill/>
          <a:ln w="25400">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Freeform 7"/>
          <p:cNvSpPr/>
          <p:nvPr/>
        </p:nvSpPr>
        <p:spPr>
          <a:xfrm>
            <a:off x="6985000" y="2630170"/>
            <a:ext cx="3862070" cy="1941195"/>
          </a:xfrm>
          <a:custGeom>
            <a:avLst/>
            <a:gdLst>
              <a:gd name="connisteX0" fmla="*/ 0 w 3795395"/>
              <a:gd name="connsiteY0" fmla="*/ 2232025 h 2232025"/>
              <a:gd name="connisteX1" fmla="*/ 1132205 w 3795395"/>
              <a:gd name="connsiteY1" fmla="*/ 991870 h 2232025"/>
              <a:gd name="connisteX2" fmla="*/ 3795395 w 3795395"/>
              <a:gd name="connsiteY2" fmla="*/ 0 h 2232025"/>
              <a:gd name="connisteX3" fmla="*/ 3989705 w 3795395"/>
              <a:gd name="connsiteY3" fmla="*/ 75565 h 2232025"/>
            </a:gdLst>
            <a:ahLst/>
            <a:cxnLst>
              <a:cxn ang="0">
                <a:pos x="connisteX0" y="connsiteY0"/>
              </a:cxn>
              <a:cxn ang="0">
                <a:pos x="connisteX1" y="connsiteY1"/>
              </a:cxn>
              <a:cxn ang="0">
                <a:pos x="connisteX2" y="connsiteY2"/>
              </a:cxn>
              <a:cxn ang="0">
                <a:pos x="connisteX3" y="connsiteY3"/>
              </a:cxn>
            </a:cxnLst>
            <a:rect l="l" t="t" r="r" b="b"/>
            <a:pathLst>
              <a:path w="3795395" h="2232025">
                <a:moveTo>
                  <a:pt x="0" y="2232025"/>
                </a:moveTo>
                <a:cubicBezTo>
                  <a:pt x="173355" y="2004060"/>
                  <a:pt x="373380" y="1438275"/>
                  <a:pt x="1132205" y="991870"/>
                </a:cubicBezTo>
                <a:cubicBezTo>
                  <a:pt x="1891030" y="545465"/>
                  <a:pt x="3223895" y="183515"/>
                  <a:pt x="3795395" y="0"/>
                </a:cubicBezTo>
              </a:path>
            </a:pathLst>
          </a:custGeom>
          <a:noFill/>
          <a:ln w="22225">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Freeform 10"/>
          <p:cNvSpPr/>
          <p:nvPr/>
        </p:nvSpPr>
        <p:spPr>
          <a:xfrm>
            <a:off x="6985000" y="2531110"/>
            <a:ext cx="3756660" cy="2051050"/>
          </a:xfrm>
          <a:custGeom>
            <a:avLst/>
            <a:gdLst>
              <a:gd name="connisteX0" fmla="*/ 0 w 3752215"/>
              <a:gd name="connsiteY0" fmla="*/ 2339975 h 2339975"/>
              <a:gd name="connisteX1" fmla="*/ 1164590 w 3752215"/>
              <a:gd name="connsiteY1" fmla="*/ 991870 h 2339975"/>
              <a:gd name="connisteX2" fmla="*/ 3752215 w 3752215"/>
              <a:gd name="connsiteY2" fmla="*/ 0 h 2339975"/>
            </a:gdLst>
            <a:ahLst/>
            <a:cxnLst>
              <a:cxn ang="0">
                <a:pos x="connisteX0" y="connsiteY0"/>
              </a:cxn>
              <a:cxn ang="0">
                <a:pos x="connisteX1" y="connsiteY1"/>
              </a:cxn>
              <a:cxn ang="0">
                <a:pos x="connisteX2" y="connsiteY2"/>
              </a:cxn>
            </a:cxnLst>
            <a:rect l="l" t="t" r="r" b="b"/>
            <a:pathLst>
              <a:path w="3752215" h="2339975">
                <a:moveTo>
                  <a:pt x="0" y="2339975"/>
                </a:moveTo>
                <a:cubicBezTo>
                  <a:pt x="180975" y="2090420"/>
                  <a:pt x="414020" y="1459865"/>
                  <a:pt x="1164590" y="991870"/>
                </a:cubicBezTo>
                <a:cubicBezTo>
                  <a:pt x="1915160" y="523875"/>
                  <a:pt x="3258185" y="171450"/>
                  <a:pt x="3752215" y="0"/>
                </a:cubicBezTo>
              </a:path>
            </a:pathLst>
          </a:custGeom>
          <a:noFill/>
          <a:ln w="22225"/>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0652125" y="1910715"/>
            <a:ext cx="149542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it-IT" altLang="en-US" sz="1200">
                <a:solidFill>
                  <a:schemeClr val="tx1"/>
                </a:solidFill>
                <a:latin typeface="Helvetica Neue" panose="02000503040000020004" charset="0"/>
                <a:cs typeface="Helvetica Neue" panose="02000503040000020004" charset="0"/>
              </a:rPr>
              <a:t>random worst</a:t>
            </a:r>
            <a:endParaRPr lang="it-IT" altLang="en-US" sz="1200">
              <a:solidFill>
                <a:schemeClr val="tx1"/>
              </a:solidFill>
              <a:latin typeface="Helvetica Neue" panose="02000503040000020004" charset="0"/>
              <a:cs typeface="Helvetica Neue" panose="02000503040000020004" charset="0"/>
            </a:endParaRPr>
          </a:p>
        </p:txBody>
      </p:sp>
      <p:sp>
        <p:nvSpPr>
          <p:cNvPr id="12" name="Text Box 11"/>
          <p:cNvSpPr txBox="1"/>
          <p:nvPr/>
        </p:nvSpPr>
        <p:spPr>
          <a:xfrm>
            <a:off x="10652125" y="2757170"/>
            <a:ext cx="149542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it-IT" altLang="en-US" sz="1200">
                <a:solidFill>
                  <a:schemeClr val="tx1"/>
                </a:solidFill>
                <a:latin typeface="Helvetica Neue" panose="02000503040000020004" charset="0"/>
                <a:cs typeface="Helvetica Neue" panose="02000503040000020004" charset="0"/>
              </a:rPr>
              <a:t>random best</a:t>
            </a:r>
            <a:endParaRPr lang="it-IT" altLang="en-US" sz="1200">
              <a:solidFill>
                <a:schemeClr val="tx1"/>
              </a:solidFill>
              <a:latin typeface="Helvetica Neue" panose="02000503040000020004" charset="0"/>
              <a:cs typeface="Helvetica Neue" panose="02000503040000020004" charset="0"/>
            </a:endParaRPr>
          </a:p>
        </p:txBody>
      </p:sp>
      <p:sp>
        <p:nvSpPr>
          <p:cNvPr id="14" name="Text Box 13"/>
          <p:cNvSpPr txBox="1"/>
          <p:nvPr/>
        </p:nvSpPr>
        <p:spPr>
          <a:xfrm>
            <a:off x="10621010" y="2371725"/>
            <a:ext cx="149542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it-IT" altLang="en-US" sz="1200">
                <a:solidFill>
                  <a:schemeClr val="tx1"/>
                </a:solidFill>
                <a:latin typeface="Helvetica Neue" panose="02000503040000020004" charset="0"/>
                <a:cs typeface="Helvetica Neue" panose="02000503040000020004" charset="0"/>
              </a:rPr>
              <a:t>optimal</a:t>
            </a:r>
            <a:endParaRPr lang="it-IT" altLang="en-US" sz="1200">
              <a:solidFill>
                <a:schemeClr val="tx1"/>
              </a:solidFill>
              <a:latin typeface="Helvetica Neue" panose="02000503040000020004" charset="0"/>
              <a:cs typeface="Helvetica Neue" panose="02000503040000020004" charset="0"/>
            </a:endParaRPr>
          </a:p>
          <a:p>
            <a:pPr indent="0" algn="ctr">
              <a:lnSpc>
                <a:spcPct val="70000"/>
              </a:lnSpc>
              <a:buClr>
                <a:srgbClr val="ED7D31"/>
              </a:buClr>
              <a:buFont typeface="Arial" panose="020B0604020202020204" pitchFamily="34" charset="0"/>
              <a:buNone/>
            </a:pPr>
            <a:endParaRPr lang="it-IT" altLang="en-US" sz="1200">
              <a:solidFill>
                <a:schemeClr val="tx1"/>
              </a:solidFill>
              <a:latin typeface="Helvetica Neue" panose="02000503040000020004" charset="0"/>
              <a:cs typeface="Helvetica Neue" panose="02000503040000020004" charset="0"/>
            </a:endParaRPr>
          </a:p>
        </p:txBody>
      </p:sp>
      <p:sp>
        <p:nvSpPr>
          <p:cNvPr id="15" name="Text Box 14"/>
          <p:cNvSpPr txBox="1"/>
          <p:nvPr/>
        </p:nvSpPr>
        <p:spPr>
          <a:xfrm>
            <a:off x="619125" y="452755"/>
            <a:ext cx="5819775"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System Analysis</a:t>
            </a:r>
            <a:endParaRPr lang="it-IT" altLang="en-US" sz="3200">
              <a:latin typeface="Helvetica Neue" panose="02000503040000020004" charset="0"/>
              <a:cs typeface="Helvetica Neue" panose="02000503040000020004" charset="0"/>
            </a:endParaRPr>
          </a:p>
        </p:txBody>
      </p:sp>
      <p:cxnSp>
        <p:nvCxnSpPr>
          <p:cNvPr id="16" name="Straight Connector 15"/>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17" name="Text Box 16"/>
          <p:cNvSpPr txBox="1"/>
          <p:nvPr/>
        </p:nvSpPr>
        <p:spPr>
          <a:xfrm>
            <a:off x="1322705" y="5756910"/>
            <a:ext cx="4182745" cy="58356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Unavailability KPI under coordinated and uncoordinated offset assignments.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6" name="Picture 5"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9" name="Slide Number Placeholder 8"/>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Text Box 9"/>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Results</a:t>
            </a:r>
            <a:endParaRPr lang="it-IT" altLang="en-US" sz="3200">
              <a:latin typeface="Helvetica Neue" panose="02000503040000020004" charset="0"/>
              <a:cs typeface="Helvetica Neue" panose="02000503040000020004" charset="0"/>
            </a:endParaRPr>
          </a:p>
        </p:txBody>
      </p:sp>
      <p:cxnSp>
        <p:nvCxnSpPr>
          <p:cNvPr id="4" name="Straight Connector 3"/>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2" name="Text Box 1"/>
          <p:cNvSpPr txBox="1"/>
          <p:nvPr/>
        </p:nvSpPr>
        <p:spPr>
          <a:xfrm>
            <a:off x="619125" y="1767205"/>
            <a:ext cx="8416290" cy="119888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t>Approach has been tested on randomly generated fault trees with varying number of components, using an ad-hoc algorithm to generate properly distributed fault trees.</a:t>
            </a:r>
            <a:endParaRPr lang="en-US" altLang="it-IT"/>
          </a:p>
          <a:p>
            <a:pPr marL="285750" indent="-285750">
              <a:buClr>
                <a:srgbClr val="ED7D31"/>
              </a:buClr>
              <a:buFont typeface="Arial" panose="020B0604020202020204" pitchFamily="34" charset="0"/>
              <a:buChar char="•"/>
            </a:pPr>
            <a:endParaRPr lang="en-US" altLang="it-IT"/>
          </a:p>
          <a:p>
            <a:pPr marL="285750" indent="-285750">
              <a:buClr>
                <a:srgbClr val="ED7D31"/>
              </a:buClr>
              <a:buFont typeface="Arial" panose="020B0604020202020204" pitchFamily="34" charset="0"/>
              <a:buChar char="•"/>
            </a:pPr>
            <a:r>
              <a:rPr lang="it-IT" altLang="en-US"/>
              <a:t>Tests have been made on FTs with fixed shape:</a:t>
            </a:r>
            <a:endParaRPr lang="it-IT" altLang="en-US"/>
          </a:p>
        </p:txBody>
      </p:sp>
      <p:pic>
        <p:nvPicPr>
          <p:cNvPr id="17" name="Content Placeholder 16"/>
          <p:cNvPicPr>
            <a:picLocks noChangeAspect="1"/>
          </p:cNvPicPr>
          <p:nvPr>
            <p:ph sz="half" idx="1"/>
          </p:nvPr>
        </p:nvPicPr>
        <p:blipFill>
          <a:blip r:embed="rId2"/>
          <a:srcRect l="-766" r="-352" b="-1532"/>
          <a:stretch>
            <a:fillRect/>
          </a:stretch>
        </p:blipFill>
        <p:spPr>
          <a:xfrm>
            <a:off x="4222115" y="3429000"/>
            <a:ext cx="1657985" cy="2362835"/>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pic>
        <p:nvPicPr>
          <p:cNvPr id="19" name="Content Placeholder 18"/>
          <p:cNvPicPr>
            <a:picLocks noChangeAspect="1"/>
          </p:cNvPicPr>
          <p:nvPr>
            <p:ph sz="half" idx="2"/>
          </p:nvPr>
        </p:nvPicPr>
        <p:blipFill>
          <a:blip r:embed="rId3"/>
          <a:srcRect l="-2879"/>
          <a:stretch>
            <a:fillRect/>
          </a:stretch>
        </p:blipFill>
        <p:spPr>
          <a:xfrm>
            <a:off x="6737350" y="4286885"/>
            <a:ext cx="1844675" cy="1469390"/>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pic>
        <p:nvPicPr>
          <p:cNvPr id="12" name="Content Placeholder 8"/>
          <p:cNvPicPr>
            <a:picLocks noChangeAspect="1"/>
          </p:cNvPicPr>
          <p:nvPr/>
        </p:nvPicPr>
        <p:blipFill>
          <a:blip r:embed="rId4"/>
          <a:srcRect l="-5397" r="-4421"/>
          <a:stretch>
            <a:fillRect/>
          </a:stretch>
        </p:blipFill>
        <p:spPr>
          <a:xfrm>
            <a:off x="9211310" y="2421255"/>
            <a:ext cx="1091565" cy="3309620"/>
          </a:xfrm>
          <a:prstGeom prst="rect">
            <a:avLst/>
          </a:prstGeom>
          <a:solidFill>
            <a:schemeClr val="bg2"/>
          </a:solidFill>
          <a:ln w="19050" cmpd="sng">
            <a:solidFill>
              <a:schemeClr val="accent2"/>
            </a:solidFill>
            <a:prstDash val="solid"/>
          </a:ln>
          <a:effectLst>
            <a:outerShdw blurRad="381000" dist="38100" dir="2700000" algn="tl" rotWithShape="0">
              <a:schemeClr val="accent2">
                <a:alpha val="40000"/>
              </a:schemeClr>
            </a:outerShdw>
          </a:effectLst>
        </p:spPr>
      </p:pic>
      <p:pic>
        <p:nvPicPr>
          <p:cNvPr id="14" name="Picture 13"/>
          <p:cNvPicPr>
            <a:picLocks noChangeAspect="1"/>
          </p:cNvPicPr>
          <p:nvPr/>
        </p:nvPicPr>
        <p:blipFill>
          <a:blip r:embed="rId5"/>
          <a:srcRect l="-2153" r="-303" b="-1864"/>
          <a:stretch>
            <a:fillRect/>
          </a:stretch>
        </p:blipFill>
        <p:spPr>
          <a:xfrm>
            <a:off x="1445895" y="3480435"/>
            <a:ext cx="1918970" cy="2250440"/>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sp>
        <p:nvSpPr>
          <p:cNvPr id="53" name="Text Box 52"/>
          <p:cNvSpPr txBox="1"/>
          <p:nvPr/>
        </p:nvSpPr>
        <p:spPr>
          <a:xfrm>
            <a:off x="6285865" y="5912485"/>
            <a:ext cx="2646045"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Shallow FT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6" name="Text Box 5"/>
          <p:cNvSpPr txBox="1"/>
          <p:nvPr/>
        </p:nvSpPr>
        <p:spPr>
          <a:xfrm>
            <a:off x="8411210" y="5912485"/>
            <a:ext cx="2646045"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Deep FT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7" name="Text Box 6"/>
          <p:cNvSpPr txBox="1"/>
          <p:nvPr/>
        </p:nvSpPr>
        <p:spPr>
          <a:xfrm>
            <a:off x="3695700" y="5912485"/>
            <a:ext cx="2646045"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Balanced FT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8" name="Text Box 7"/>
          <p:cNvSpPr txBox="1"/>
          <p:nvPr/>
        </p:nvSpPr>
        <p:spPr>
          <a:xfrm>
            <a:off x="1022985" y="5852795"/>
            <a:ext cx="2646045"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Unbalanced FT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13" name="Text Box 12"/>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11" name="Picture 10" descr="stlab-white"/>
          <p:cNvPicPr>
            <a:picLocks noChangeAspect="1"/>
          </p:cNvPicPr>
          <p:nvPr/>
        </p:nvPicPr>
        <p:blipFill>
          <a:blip r:embed="rId6">
            <a:lum bright="-84000"/>
          </a:blip>
          <a:stretch>
            <a:fillRect/>
          </a:stretch>
        </p:blipFill>
        <p:spPr>
          <a:xfrm>
            <a:off x="11090910" y="207010"/>
            <a:ext cx="979170" cy="733425"/>
          </a:xfrm>
          <a:prstGeom prst="rect">
            <a:avLst/>
          </a:prstGeom>
        </p:spPr>
      </p:pic>
      <p:sp>
        <p:nvSpPr>
          <p:cNvPr id="3" name="Slide Number Placeholder 2"/>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Picture 5" descr="rejkpiUnbalancedIN"/>
          <p:cNvPicPr>
            <a:picLocks noChangeAspect="1"/>
          </p:cNvPicPr>
          <p:nvPr/>
        </p:nvPicPr>
        <p:blipFill>
          <a:blip r:embed="rId2"/>
          <a:stretch>
            <a:fillRect/>
          </a:stretch>
        </p:blipFill>
        <p:spPr>
          <a:xfrm>
            <a:off x="6096000" y="900430"/>
            <a:ext cx="5337175" cy="428244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pic>
        <p:nvPicPr>
          <p:cNvPr id="7" name="Picture 6" descr="rejkpiWideIN"/>
          <p:cNvPicPr>
            <a:picLocks noChangeAspect="1"/>
          </p:cNvPicPr>
          <p:nvPr/>
        </p:nvPicPr>
        <p:blipFill>
          <a:blip r:embed="rId3"/>
          <a:stretch>
            <a:fillRect/>
          </a:stretch>
        </p:blipFill>
        <p:spPr>
          <a:xfrm>
            <a:off x="327660" y="900430"/>
            <a:ext cx="5337175" cy="428244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17" name="Text Box 16"/>
          <p:cNvSpPr txBox="1"/>
          <p:nvPr/>
        </p:nvSpPr>
        <p:spPr>
          <a:xfrm>
            <a:off x="770890" y="5366385"/>
            <a:ext cx="4182745" cy="79883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Balanced FT: Unavailability KPI under coordinated and uncoordinated offset assignments.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3" name="Text Box 2"/>
          <p:cNvSpPr txBox="1"/>
          <p:nvPr/>
        </p:nvSpPr>
        <p:spPr>
          <a:xfrm>
            <a:off x="6673215" y="5349875"/>
            <a:ext cx="4182745" cy="79883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Unbalanced FT: Unavailability KPI under coordinated and uncoordinated offset assignments.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pic>
        <p:nvPicPr>
          <p:cNvPr id="8" name="Content Placeholder 7"/>
          <p:cNvPicPr>
            <a:picLocks noChangeAspect="1"/>
          </p:cNvPicPr>
          <p:nvPr>
            <p:ph sz="half" idx="1"/>
          </p:nvPr>
        </p:nvPicPr>
        <p:blipFill>
          <a:blip r:embed="rId4"/>
          <a:srcRect l="-766" r="-352" b="-1532"/>
          <a:stretch>
            <a:fillRect/>
          </a:stretch>
        </p:blipFill>
        <p:spPr>
          <a:xfrm>
            <a:off x="1797050" y="383540"/>
            <a:ext cx="1069340" cy="1524635"/>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pic>
        <p:nvPicPr>
          <p:cNvPr id="14" name="Picture 13"/>
          <p:cNvPicPr>
            <a:picLocks noChangeAspect="1"/>
          </p:cNvPicPr>
          <p:nvPr/>
        </p:nvPicPr>
        <p:blipFill>
          <a:blip r:embed="rId5"/>
          <a:srcRect l="-2153" r="-303" b="-1864"/>
          <a:stretch>
            <a:fillRect/>
          </a:stretch>
        </p:blipFill>
        <p:spPr>
          <a:xfrm>
            <a:off x="7468235" y="360680"/>
            <a:ext cx="1113790" cy="1306195"/>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5" name="Picture 4" descr="stlab-white"/>
          <p:cNvPicPr>
            <a:picLocks noChangeAspect="1"/>
          </p:cNvPicPr>
          <p:nvPr/>
        </p:nvPicPr>
        <p:blipFill>
          <a:blip r:embed="rId6">
            <a:lum bright="-84000"/>
          </a:blip>
          <a:stretch>
            <a:fillRect/>
          </a:stretch>
        </p:blipFill>
        <p:spPr>
          <a:xfrm>
            <a:off x="11250295" y="207010"/>
            <a:ext cx="819785" cy="614045"/>
          </a:xfrm>
          <a:prstGeom prst="rect">
            <a:avLst/>
          </a:prstGeom>
        </p:spPr>
      </p:pic>
      <p:sp>
        <p:nvSpPr>
          <p:cNvPr id="9" name="Slide Number Placeholder 8"/>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Picture 2" descr="rejkpiLongIN"/>
          <p:cNvPicPr>
            <a:picLocks noChangeAspect="1"/>
          </p:cNvPicPr>
          <p:nvPr/>
        </p:nvPicPr>
        <p:blipFill>
          <a:blip r:embed="rId2"/>
          <a:stretch>
            <a:fillRect/>
          </a:stretch>
        </p:blipFill>
        <p:spPr>
          <a:xfrm>
            <a:off x="577215" y="1044575"/>
            <a:ext cx="5337175" cy="428244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pic>
        <p:nvPicPr>
          <p:cNvPr id="4" name="Picture 3" descr="rejkpiBalancedIN"/>
          <p:cNvPicPr>
            <a:picLocks noChangeAspect="1"/>
          </p:cNvPicPr>
          <p:nvPr/>
        </p:nvPicPr>
        <p:blipFill>
          <a:blip r:embed="rId3"/>
          <a:stretch>
            <a:fillRect/>
          </a:stretch>
        </p:blipFill>
        <p:spPr>
          <a:xfrm>
            <a:off x="6090285" y="1044575"/>
            <a:ext cx="5337175" cy="428244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6" name="Text Box 5"/>
          <p:cNvSpPr txBox="1"/>
          <p:nvPr/>
        </p:nvSpPr>
        <p:spPr>
          <a:xfrm>
            <a:off x="1191895" y="5482590"/>
            <a:ext cx="4182745" cy="58356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Deep FT: Unavailability KPI under coordinated and uncoordinated offset assignments.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7" name="Text Box 6"/>
          <p:cNvSpPr txBox="1"/>
          <p:nvPr/>
        </p:nvSpPr>
        <p:spPr>
          <a:xfrm>
            <a:off x="6718300" y="5483860"/>
            <a:ext cx="4182745" cy="58356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it-IT" altLang="en-US" sz="1400">
                <a:latin typeface="Helvetica Neue" panose="02000503040000020004" charset="0"/>
                <a:cs typeface="Helvetica Neue" panose="02000503040000020004" charset="0"/>
              </a:rPr>
              <a:t>Wide FT: Unavailability KPI under coordinated and uncoordinated offset assignments.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pic>
        <p:nvPicPr>
          <p:cNvPr id="19" name="Content Placeholder 18"/>
          <p:cNvPicPr>
            <a:picLocks noChangeAspect="1"/>
          </p:cNvPicPr>
          <p:nvPr>
            <p:ph sz="half" idx="2"/>
          </p:nvPr>
        </p:nvPicPr>
        <p:blipFill>
          <a:blip r:embed="rId4"/>
          <a:srcRect l="-2879"/>
          <a:stretch>
            <a:fillRect/>
          </a:stretch>
        </p:blipFill>
        <p:spPr>
          <a:xfrm>
            <a:off x="4261485" y="134620"/>
            <a:ext cx="1346200" cy="1072515"/>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pic>
        <p:nvPicPr>
          <p:cNvPr id="12" name="Content Placeholder 8"/>
          <p:cNvPicPr>
            <a:picLocks noChangeAspect="1"/>
          </p:cNvPicPr>
          <p:nvPr/>
        </p:nvPicPr>
        <p:blipFill>
          <a:blip r:embed="rId5"/>
          <a:srcRect l="-5397" r="-4421"/>
          <a:stretch>
            <a:fillRect/>
          </a:stretch>
        </p:blipFill>
        <p:spPr>
          <a:xfrm>
            <a:off x="7510145" y="426085"/>
            <a:ext cx="796925" cy="2416175"/>
          </a:xfrm>
          <a:prstGeom prst="rect">
            <a:avLst/>
          </a:prstGeom>
          <a:solidFill>
            <a:schemeClr val="bg2"/>
          </a:solidFill>
          <a:ln w="19050" cmpd="sng">
            <a:solidFill>
              <a:schemeClr val="accent2"/>
            </a:solidFill>
            <a:prstDash val="solid"/>
          </a:ln>
          <a:effectLst>
            <a:outerShdw blurRad="381000" dist="38100" dir="2700000" algn="tl" rotWithShape="0">
              <a:schemeClr val="accent2">
                <a:alpha val="40000"/>
              </a:schemeClr>
            </a:outerShdw>
          </a:effectLst>
        </p:spPr>
      </p:pic>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9" name="Picture 8" descr="stlab-white"/>
          <p:cNvPicPr>
            <a:picLocks noChangeAspect="1"/>
          </p:cNvPicPr>
          <p:nvPr/>
        </p:nvPicPr>
        <p:blipFill>
          <a:blip r:embed="rId6">
            <a:lum bright="-84000"/>
          </a:blip>
          <a:stretch>
            <a:fillRect/>
          </a:stretch>
        </p:blipFill>
        <p:spPr>
          <a:xfrm>
            <a:off x="11090910" y="207010"/>
            <a:ext cx="979170" cy="733425"/>
          </a:xfrm>
          <a:prstGeom prst="rect">
            <a:avLst/>
          </a:prstGeom>
        </p:spPr>
      </p:pic>
      <p:sp>
        <p:nvSpPr>
          <p:cNvPr id="5" name="Slide Number Placeholder 4"/>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619125" y="452755"/>
            <a:ext cx="5819775" cy="583565"/>
          </a:xfrm>
          <a:prstGeom prst="rect">
            <a:avLst/>
          </a:prstGeom>
          <a:noFill/>
        </p:spPr>
        <p:txBody>
          <a:bodyPr wrap="square" rtlCol="0">
            <a:spAutoFit/>
          </a:bodyPr>
          <a:p>
            <a:r>
              <a:rPr lang="it-IT" altLang="en-US" sz="3200" b="1">
                <a:solidFill>
                  <a:schemeClr val="tx1"/>
                </a:solidFill>
                <a:latin typeface="Helvetica Neue" panose="02000503040000020004" charset="0"/>
                <a:cs typeface="Helvetica Neue" panose="02000503040000020004" charset="0"/>
              </a:rPr>
              <a:t>On Macro Rejuvenation</a:t>
            </a:r>
            <a:endParaRPr lang="it-IT" altLang="en-US" sz="3200" b="1">
              <a:solidFill>
                <a:schemeClr val="tx1"/>
              </a:solidFill>
              <a:latin typeface="Helvetica Neue" panose="02000503040000020004" charset="0"/>
              <a:cs typeface="Helvetica Neue" panose="02000503040000020004" charset="0"/>
            </a:endParaRPr>
          </a:p>
        </p:txBody>
      </p:sp>
      <p:cxnSp>
        <p:nvCxnSpPr>
          <p:cNvPr id="4" name="Straight Connector 3"/>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262890" y="2670810"/>
            <a:ext cx="5362575" cy="2030095"/>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System accumulates </a:t>
            </a:r>
            <a:r>
              <a:rPr lang="it-IT" altLang="en-US">
                <a:latin typeface="Helvetica Neue" panose="02000503040000020004" charset="0"/>
                <a:cs typeface="Helvetica Neue" panose="02000503040000020004" charset="0"/>
              </a:rPr>
              <a:t>“</a:t>
            </a:r>
            <a:r>
              <a:rPr lang="en-US" altLang="it-IT">
                <a:latin typeface="Helvetica Neue" panose="02000503040000020004" charset="0"/>
                <a:cs typeface="Helvetica Neue" panose="02000503040000020004" charset="0"/>
              </a:rPr>
              <a:t>desynchronization</a:t>
            </a:r>
            <a:r>
              <a:rPr lang="it-IT" altLang="en-US">
                <a:latin typeface="Helvetica Neue" panose="02000503040000020004" charset="0"/>
                <a:cs typeface="Helvetica Neue" panose="02000503040000020004" charset="0"/>
              </a:rPr>
              <a:t>”</a:t>
            </a:r>
            <a:r>
              <a:rPr lang="en-US" altLang="it-IT">
                <a:latin typeface="Helvetica Neue" panose="02000503040000020004" charset="0"/>
                <a:cs typeface="Helvetica Neue" panose="02000503040000020004" charset="0"/>
              </a:rPr>
              <a:t> effects </a:t>
            </a:r>
            <a:r>
              <a:rPr lang="it-IT" altLang="en-US">
                <a:latin typeface="Helvetica Neue" panose="02000503040000020004" charset="0"/>
                <a:cs typeface="Helvetica Neue" panose="02000503040000020004" charset="0"/>
              </a:rPr>
              <a:t>from optimal phasing </a:t>
            </a:r>
            <a:r>
              <a:rPr lang="en-US" altLang="it-IT">
                <a:latin typeface="Helvetica Neue" panose="02000503040000020004" charset="0"/>
                <a:cs typeface="Helvetica Neue" panose="02000503040000020004" charset="0"/>
              </a:rPr>
              <a:t>due to component failures.</a:t>
            </a: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Drift from optimal synchronization reduces the effect of coordinated rejuvenation in the long term.</a:t>
            </a:r>
            <a:endParaRPr lang="en-US" altLang="it-IT">
              <a:latin typeface="Helvetica Neue" panose="02000503040000020004" charset="0"/>
              <a:cs typeface="Helvetica Neue" panose="02000503040000020004" charset="0"/>
            </a:endParaRPr>
          </a:p>
        </p:txBody>
      </p:sp>
      <p:sp>
        <p:nvSpPr>
          <p:cNvPr id="21" name="Rounded Rectangle 20"/>
          <p:cNvSpPr/>
          <p:nvPr/>
        </p:nvSpPr>
        <p:spPr>
          <a:xfrm>
            <a:off x="6198235" y="1751965"/>
            <a:ext cx="5949315" cy="3308350"/>
          </a:xfrm>
          <a:prstGeom prst="roundRect">
            <a:avLst>
              <a:gd name="adj" fmla="val 14760"/>
            </a:avLst>
          </a:prstGeom>
          <a:gradFill>
            <a:gsLst>
              <a:gs pos="100000">
                <a:srgbClr val="E8F3F7">
                  <a:alpha val="11000"/>
                </a:srgbClr>
              </a:gs>
              <a:gs pos="53000">
                <a:schemeClr val="bg1"/>
              </a:gs>
            </a:gsLst>
            <a:path path="shape">
              <a:fillToRect l="50000" t="50000" r="50000" b="50000"/>
            </a:path>
            <a:tileRect/>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44" name="Group 43"/>
          <p:cNvGrpSpPr/>
          <p:nvPr/>
        </p:nvGrpSpPr>
        <p:grpSpPr>
          <a:xfrm rot="0">
            <a:off x="5363210" y="2086610"/>
            <a:ext cx="6351905" cy="2973705"/>
            <a:chOff x="8916" y="1007"/>
            <a:chExt cx="10003" cy="4683"/>
          </a:xfrm>
        </p:grpSpPr>
        <p:sp>
          <p:nvSpPr>
            <p:cNvPr id="45" name="Text Box 44"/>
            <p:cNvSpPr txBox="1"/>
            <p:nvPr/>
          </p:nvSpPr>
          <p:spPr>
            <a:xfrm>
              <a:off x="17828" y="5110"/>
              <a:ext cx="1091" cy="580"/>
            </a:xfrm>
            <a:prstGeom prst="rect">
              <a:avLst/>
            </a:prstGeom>
            <a:noFill/>
          </p:spPr>
          <p:txBody>
            <a:bodyPr wrap="square" rtlCol="0">
              <a:spAutoFit/>
            </a:bodyPr>
            <a:p>
              <a:pPr indent="0">
                <a:buClr>
                  <a:srgbClr val="ED7D31"/>
                </a:buClr>
                <a:buFont typeface="Arial" panose="020B0604020202020204" pitchFamily="34" charset="0"/>
                <a:buNone/>
              </a:pPr>
              <a:r>
                <a:rPr lang="en-US">
                  <a:latin typeface="Helvetica Neue" panose="02000503040000020004" charset="0"/>
                  <a:cs typeface="Helvetica Neue" panose="02000503040000020004" charset="0"/>
                </a:rPr>
                <a:t>time </a:t>
              </a:r>
              <a:endParaRPr lang="en-US">
                <a:latin typeface="Helvetica Neue" panose="02000503040000020004" charset="0"/>
                <a:cs typeface="Helvetica Neue" panose="02000503040000020004" charset="0"/>
              </a:endParaRPr>
            </a:p>
          </p:txBody>
        </p:sp>
        <p:cxnSp>
          <p:nvCxnSpPr>
            <p:cNvPr id="46" name="Straight Arrow Connector 45"/>
            <p:cNvCxnSpPr/>
            <p:nvPr/>
          </p:nvCxnSpPr>
          <p:spPr>
            <a:xfrm flipV="1">
              <a:off x="11059" y="4936"/>
              <a:ext cx="7860" cy="9"/>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47" name="Straight Arrow Connector 46"/>
            <p:cNvCxnSpPr/>
            <p:nvPr/>
          </p:nvCxnSpPr>
          <p:spPr>
            <a:xfrm flipV="1">
              <a:off x="11440" y="1203"/>
              <a:ext cx="17" cy="4121"/>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48" name="Text Box 47"/>
            <p:cNvSpPr txBox="1"/>
            <p:nvPr/>
          </p:nvSpPr>
          <p:spPr>
            <a:xfrm>
              <a:off x="8916" y="1007"/>
              <a:ext cx="2524" cy="1016"/>
            </a:xfrm>
            <a:prstGeom prst="rect">
              <a:avLst/>
            </a:prstGeom>
            <a:noFill/>
          </p:spPr>
          <p:txBody>
            <a:bodyPr wrap="square" rtlCol="0">
              <a:spAutoFit/>
            </a:bodyPr>
            <a:p>
              <a:pPr indent="0" algn="ctr">
                <a:buClr>
                  <a:srgbClr val="ED7D31"/>
                </a:buClr>
                <a:buFont typeface="Arial" panose="020B0604020202020204" pitchFamily="34" charset="0"/>
                <a:buNone/>
              </a:pPr>
              <a:r>
                <a:rPr lang="en-US">
                  <a:latin typeface="Helvetica Neue" panose="02000503040000020004" charset="0"/>
                  <a:cs typeface="Helvetica Neue" panose="02000503040000020004" charset="0"/>
                </a:rPr>
                <a:t>unavailability</a:t>
              </a:r>
              <a:endParaRPr lang="en-US">
                <a:latin typeface="Helvetica Neue" panose="02000503040000020004" charset="0"/>
                <a:cs typeface="Helvetica Neue" panose="02000503040000020004" charset="0"/>
              </a:endParaRPr>
            </a:p>
            <a:p>
              <a:pPr indent="0" algn="ctr">
                <a:buClr>
                  <a:srgbClr val="ED7D31"/>
                </a:buClr>
                <a:buFont typeface="Arial" panose="020B0604020202020204" pitchFamily="34" charset="0"/>
                <a:buNone/>
              </a:pPr>
              <a:r>
                <a:rPr lang="en-US">
                  <a:latin typeface="Helvetica Neue" panose="02000503040000020004" charset="0"/>
                  <a:cs typeface="Helvetica Neue" panose="02000503040000020004" charset="0"/>
                </a:rPr>
                <a:t>KPI </a:t>
              </a:r>
              <a:endParaRPr lang="en-US">
                <a:latin typeface="Helvetica Neue" panose="02000503040000020004" charset="0"/>
                <a:cs typeface="Helvetica Neue" panose="02000503040000020004" charset="0"/>
              </a:endParaRPr>
            </a:p>
          </p:txBody>
        </p:sp>
        <p:cxnSp>
          <p:nvCxnSpPr>
            <p:cNvPr id="50" name="Straight Arrow Connector 49"/>
            <p:cNvCxnSpPr/>
            <p:nvPr/>
          </p:nvCxnSpPr>
          <p:spPr>
            <a:xfrm>
              <a:off x="11687" y="1401"/>
              <a:ext cx="6262" cy="12"/>
            </a:xfrm>
            <a:prstGeom prst="straightConnector1">
              <a:avLst/>
            </a:prstGeom>
            <a:ln w="28575" cmpd="sng">
              <a:solidFill>
                <a:schemeClr val="bg2">
                  <a:lumMod val="50000"/>
                </a:schemeClr>
              </a:solidFill>
              <a:prstDash val="sysDot"/>
              <a:tailEnd type="triangle" w="lg" len="med"/>
            </a:ln>
          </p:spPr>
          <p:style>
            <a:lnRef idx="2">
              <a:schemeClr val="accent1"/>
            </a:lnRef>
            <a:fillRef idx="0">
              <a:srgbClr val="FFFFFF"/>
            </a:fillRef>
            <a:effectRef idx="0">
              <a:srgbClr val="FFFFFF"/>
            </a:effectRef>
            <a:fontRef idx="minor">
              <a:schemeClr val="tx1"/>
            </a:fontRef>
          </p:style>
        </p:cxnSp>
        <p:sp>
          <p:nvSpPr>
            <p:cNvPr id="51" name="Text Box 50"/>
            <p:cNvSpPr txBox="1"/>
            <p:nvPr/>
          </p:nvSpPr>
          <p:spPr>
            <a:xfrm>
              <a:off x="15934" y="2524"/>
              <a:ext cx="2985" cy="788"/>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latin typeface="Helvetica Neue" panose="02000503040000020004" charset="0"/>
                  <a:cs typeface="Helvetica Neue" panose="02000503040000020004" charset="0"/>
                </a:rPr>
                <a:t>max </a:t>
              </a:r>
              <a:r>
                <a:rPr lang="it-IT" altLang="en-US" sz="1200">
                  <a:latin typeface="Helvetica Neue" panose="02000503040000020004" charset="0"/>
                  <a:cs typeface="Helvetica Neue" panose="02000503040000020004" charset="0"/>
                </a:rPr>
                <a:t> </a:t>
              </a:r>
              <a:endParaRPr lang="it-IT" altLang="en-US" sz="1200">
                <a:latin typeface="Helvetica Neue" panose="02000503040000020004" charset="0"/>
                <a:cs typeface="Helvetica Neue" panose="02000503040000020004" charset="0"/>
              </a:endParaRPr>
            </a:p>
            <a:p>
              <a:pPr indent="0" algn="ctr">
                <a:lnSpc>
                  <a:spcPct val="70000"/>
                </a:lnSpc>
                <a:buClr>
                  <a:srgbClr val="ED7D31"/>
                </a:buClr>
                <a:buFont typeface="Arial" panose="020B0604020202020204" pitchFamily="34" charset="0"/>
                <a:buNone/>
              </a:pPr>
              <a:r>
                <a:rPr lang="it-IT" altLang="en-US" sz="1200">
                  <a:latin typeface="Helvetica Neue" panose="02000503040000020004" charset="0"/>
                  <a:cs typeface="Helvetica Neue" panose="02000503040000020004" charset="0"/>
                </a:rPr>
                <a:t>“</a:t>
              </a:r>
              <a:r>
                <a:rPr lang="en-US" sz="1200">
                  <a:latin typeface="Helvetica Neue" panose="02000503040000020004" charset="0"/>
                  <a:cs typeface="Helvetica Neue" panose="02000503040000020004" charset="0"/>
                </a:rPr>
                <a:t>desynchronization</a:t>
              </a:r>
              <a:r>
                <a:rPr lang="it-IT" altLang="en-US" sz="1200">
                  <a:latin typeface="Helvetica Neue" panose="02000503040000020004" charset="0"/>
                  <a:cs typeface="Helvetica Neue" panose="02000503040000020004" charset="0"/>
                </a:rPr>
                <a:t>”</a:t>
              </a:r>
              <a:r>
                <a:rPr lang="en-US" sz="2000">
                  <a:latin typeface="Helvetica Neue" panose="02000503040000020004" charset="0"/>
                  <a:cs typeface="Helvetica Neue" panose="02000503040000020004" charset="0"/>
                </a:rPr>
                <a:t> </a:t>
              </a:r>
              <a:endParaRPr lang="en-US" sz="2000">
                <a:latin typeface="Helvetica Neue" panose="02000503040000020004" charset="0"/>
                <a:cs typeface="Helvetica Neue" panose="02000503040000020004" charset="0"/>
              </a:endParaRPr>
            </a:p>
          </p:txBody>
        </p:sp>
        <p:sp>
          <p:nvSpPr>
            <p:cNvPr id="52" name="Text Box 51"/>
            <p:cNvSpPr txBox="1"/>
            <p:nvPr/>
          </p:nvSpPr>
          <p:spPr>
            <a:xfrm>
              <a:off x="11727" y="1010"/>
              <a:ext cx="6222" cy="391"/>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latin typeface="Helvetica Neue" panose="02000503040000020004" charset="0"/>
                  <a:cs typeface="Helvetica Neue" panose="02000503040000020004" charset="0"/>
                </a:rPr>
                <a:t>Accumulation of failures</a:t>
              </a:r>
              <a:endParaRPr lang="en-US" sz="2000">
                <a:latin typeface="Helvetica Neue" panose="02000503040000020004" charset="0"/>
                <a:cs typeface="Helvetica Neue" panose="02000503040000020004" charset="0"/>
              </a:endParaRPr>
            </a:p>
          </p:txBody>
        </p:sp>
      </p:grpSp>
      <p:sp>
        <p:nvSpPr>
          <p:cNvPr id="53" name="Text Box 52"/>
          <p:cNvSpPr txBox="1"/>
          <p:nvPr/>
        </p:nvSpPr>
        <p:spPr>
          <a:xfrm>
            <a:off x="7122795" y="4954270"/>
            <a:ext cx="4182745"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Unavailability over time</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55" name="Text Box 54"/>
          <p:cNvSpPr txBox="1"/>
          <p:nvPr/>
        </p:nvSpPr>
        <p:spPr>
          <a:xfrm>
            <a:off x="6630670" y="4581525"/>
            <a:ext cx="492125" cy="363220"/>
          </a:xfrm>
          <a:prstGeom prst="rect">
            <a:avLst/>
          </a:prstGeom>
          <a:noFill/>
        </p:spPr>
        <p:txBody>
          <a:bodyPr wrap="square" rtlCol="0">
            <a:noAutofit/>
          </a:bodyPr>
          <a:p>
            <a:r>
              <a:rPr lang="en-US"/>
              <a:t>0</a:t>
            </a:r>
            <a:endParaRPr lang="en-US"/>
          </a:p>
        </p:txBody>
      </p:sp>
      <p:cxnSp>
        <p:nvCxnSpPr>
          <p:cNvPr id="2" name="Curved Connector 1"/>
          <p:cNvCxnSpPr/>
          <p:nvPr/>
        </p:nvCxnSpPr>
        <p:spPr>
          <a:xfrm rot="16200000">
            <a:off x="8657590" y="1871345"/>
            <a:ext cx="1031240" cy="4389120"/>
          </a:xfrm>
          <a:prstGeom prst="curvedConnector2">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5" name="Text Box 4"/>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9" name="Picture 8" descr="stlab-white"/>
          <p:cNvPicPr>
            <a:picLocks noChangeAspect="1"/>
          </p:cNvPicPr>
          <p:nvPr/>
        </p:nvPicPr>
        <p:blipFill>
          <a:blip r:embed="rId2">
            <a:lum bright="-84000"/>
          </a:blip>
          <a:stretch>
            <a:fillRect/>
          </a:stretch>
        </p:blipFill>
        <p:spPr>
          <a:xfrm>
            <a:off x="11090910" y="207010"/>
            <a:ext cx="979170" cy="733425"/>
          </a:xfrm>
          <a:prstGeom prst="rect">
            <a:avLst/>
          </a:prstGeom>
        </p:spPr>
      </p:pic>
      <p:sp>
        <p:nvSpPr>
          <p:cNvPr id="6" name="Slide Number Placeholder 5"/>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Content Placeholder 8"/>
          <p:cNvPicPr>
            <a:picLocks noChangeAspect="1"/>
          </p:cNvPicPr>
          <p:nvPr>
            <p:ph idx="1"/>
          </p:nvPr>
        </p:nvPicPr>
        <p:blipFill>
          <a:blip r:embed="rId2"/>
          <a:srcRect l="-2497" t="-1167" r="-2381" b="-1897"/>
          <a:stretch>
            <a:fillRect/>
          </a:stretch>
        </p:blipFill>
        <p:spPr>
          <a:xfrm>
            <a:off x="8761095" y="1856740"/>
            <a:ext cx="2256155" cy="2941320"/>
          </a:xfrm>
          <a:prstGeom prst="rect">
            <a:avLst/>
          </a:prstGeom>
          <a:solidFill>
            <a:schemeClr val="bg1"/>
          </a:solidFill>
          <a:ln w="19050" cmpd="sng">
            <a:solidFill>
              <a:schemeClr val="accent2"/>
            </a:solidFill>
            <a:prstDash val="solid"/>
          </a:ln>
        </p:spPr>
      </p:pic>
      <p:sp>
        <p:nvSpPr>
          <p:cNvPr id="8" name="Curved Down Arrow 7"/>
          <p:cNvSpPr/>
          <p:nvPr/>
        </p:nvSpPr>
        <p:spPr>
          <a:xfrm>
            <a:off x="10676890" y="1541145"/>
            <a:ext cx="777240" cy="383540"/>
          </a:xfrm>
          <a:prstGeom prst="curvedDownArrow">
            <a:avLst/>
          </a:prstGeom>
          <a:solidFill>
            <a:srgbClr val="C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3" name="Curved Down Arrow 2"/>
          <p:cNvSpPr/>
          <p:nvPr/>
        </p:nvSpPr>
        <p:spPr>
          <a:xfrm rot="10800000">
            <a:off x="10615295" y="2021205"/>
            <a:ext cx="777240" cy="383540"/>
          </a:xfrm>
          <a:prstGeom prst="curvedDownArrow">
            <a:avLst/>
          </a:prstGeom>
          <a:solidFill>
            <a:srgbClr val="C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4" name="Text Box 3"/>
          <p:cNvSpPr txBox="1"/>
          <p:nvPr/>
        </p:nvSpPr>
        <p:spPr>
          <a:xfrm>
            <a:off x="619125" y="452755"/>
            <a:ext cx="5819775" cy="583565"/>
          </a:xfrm>
          <a:prstGeom prst="rect">
            <a:avLst/>
          </a:prstGeom>
          <a:noFill/>
        </p:spPr>
        <p:txBody>
          <a:bodyPr wrap="square" rtlCol="0">
            <a:spAutoFit/>
          </a:bodyPr>
          <a:p>
            <a:r>
              <a:rPr lang="it-IT" altLang="en-US" sz="3200" b="1">
                <a:solidFill>
                  <a:schemeClr val="tx1"/>
                </a:solidFill>
                <a:latin typeface="Helvetica Neue" panose="02000503040000020004" charset="0"/>
                <a:cs typeface="Helvetica Neue" panose="02000503040000020004" charset="0"/>
              </a:rPr>
              <a:t>On Macro Rejuvenation</a:t>
            </a:r>
            <a:endParaRPr lang="it-IT" altLang="en-US" sz="3200" b="1">
              <a:solidFill>
                <a:schemeClr val="tx1"/>
              </a:solidFill>
              <a:latin typeface="Helvetica Neue" panose="02000503040000020004" charset="0"/>
              <a:cs typeface="Helvetica Neue" panose="02000503040000020004" charset="0"/>
            </a:endParaRPr>
          </a:p>
        </p:txBody>
      </p:sp>
      <p:cxnSp>
        <p:nvCxnSpPr>
          <p:cNvPr id="5" name="Straight Connector 4"/>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861695" y="1469390"/>
            <a:ext cx="5769610" cy="756920"/>
          </a:xfrm>
          <a:prstGeom prst="rect">
            <a:avLst/>
          </a:prstGeom>
          <a:noFill/>
        </p:spPr>
        <p:txBody>
          <a:bodyPr wrap="square" rtlCol="0">
            <a:no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Adding a global rejuvenation mechanism to the system mitigates the problem of desynchronization.</a:t>
            </a:r>
            <a:endParaRPr lang="en-US" altLang="it-IT">
              <a:latin typeface="Helvetica Neue" panose="02000503040000020004" charset="0"/>
              <a:cs typeface="Helvetica Neue" panose="02000503040000020004" charset="0"/>
            </a:endParaRPr>
          </a:p>
        </p:txBody>
      </p:sp>
      <p:sp>
        <p:nvSpPr>
          <p:cNvPr id="6" name="Rounded Rectangle 5"/>
          <p:cNvSpPr/>
          <p:nvPr/>
        </p:nvSpPr>
        <p:spPr>
          <a:xfrm>
            <a:off x="1318260" y="2889885"/>
            <a:ext cx="6816725" cy="3308350"/>
          </a:xfrm>
          <a:prstGeom prst="roundRect">
            <a:avLst>
              <a:gd name="adj" fmla="val 14760"/>
            </a:avLst>
          </a:prstGeom>
          <a:gradFill>
            <a:gsLst>
              <a:gs pos="100000">
                <a:srgbClr val="E8F3F7"/>
              </a:gs>
              <a:gs pos="53000">
                <a:schemeClr val="bg1"/>
              </a:gs>
            </a:gsLst>
            <a:path path="shape">
              <a:fillToRect l="50000" t="50000" r="50000" b="50000"/>
            </a:path>
            <a:tileRect/>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33" name="Group 32"/>
          <p:cNvGrpSpPr/>
          <p:nvPr/>
        </p:nvGrpSpPr>
        <p:grpSpPr>
          <a:xfrm rot="0">
            <a:off x="776605" y="3256915"/>
            <a:ext cx="7030085" cy="2777490"/>
            <a:chOff x="8820" y="1203"/>
            <a:chExt cx="11071" cy="4374"/>
          </a:xfrm>
        </p:grpSpPr>
        <p:sp>
          <p:nvSpPr>
            <p:cNvPr id="11" name="Arc 10"/>
            <p:cNvSpPr/>
            <p:nvPr/>
          </p:nvSpPr>
          <p:spPr>
            <a:xfrm flipV="1">
              <a:off x="8820" y="2295"/>
              <a:ext cx="5256" cy="2625"/>
            </a:xfrm>
            <a:prstGeom prst="arc">
              <a:avLst>
                <a:gd name="adj1" fmla="val 16224506"/>
                <a:gd name="adj2" fmla="val 0"/>
              </a:avLst>
            </a:prstGeom>
            <a:ln w="28575">
              <a:solidFill>
                <a:schemeClr val="accent2"/>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grpSp>
          <p:nvGrpSpPr>
            <p:cNvPr id="32" name="Group 31"/>
            <p:cNvGrpSpPr/>
            <p:nvPr/>
          </p:nvGrpSpPr>
          <p:grpSpPr>
            <a:xfrm>
              <a:off x="9800" y="1203"/>
              <a:ext cx="10091" cy="4374"/>
              <a:chOff x="9800" y="1203"/>
              <a:chExt cx="10091" cy="4374"/>
            </a:xfrm>
          </p:grpSpPr>
          <p:sp>
            <p:nvSpPr>
              <p:cNvPr id="14" name="Text Box 13"/>
              <p:cNvSpPr txBox="1"/>
              <p:nvPr/>
            </p:nvSpPr>
            <p:spPr>
              <a:xfrm>
                <a:off x="18709" y="4997"/>
                <a:ext cx="1096" cy="580"/>
              </a:xfrm>
              <a:prstGeom prst="rect">
                <a:avLst/>
              </a:prstGeom>
              <a:noFill/>
            </p:spPr>
            <p:txBody>
              <a:bodyPr wrap="square" rtlCol="0">
                <a:spAutoFit/>
              </a:bodyPr>
              <a:p>
                <a:pPr indent="0">
                  <a:buClr>
                    <a:srgbClr val="ED7D31"/>
                  </a:buClr>
                  <a:buFont typeface="Arial" panose="020B0604020202020204" pitchFamily="34" charset="0"/>
                  <a:buNone/>
                </a:pPr>
                <a:r>
                  <a:rPr lang="en-US">
                    <a:latin typeface="Helvetica Neue" panose="02000503040000020004" charset="0"/>
                    <a:cs typeface="Helvetica Neue" panose="02000503040000020004" charset="0"/>
                  </a:rPr>
                  <a:t>time </a:t>
                </a:r>
                <a:endParaRPr lang="en-US">
                  <a:latin typeface="Helvetica Neue" panose="02000503040000020004" charset="0"/>
                  <a:cs typeface="Helvetica Neue" panose="02000503040000020004" charset="0"/>
                </a:endParaRPr>
              </a:p>
            </p:txBody>
          </p:sp>
          <p:cxnSp>
            <p:nvCxnSpPr>
              <p:cNvPr id="15" name="Straight Arrow Connector 14"/>
              <p:cNvCxnSpPr/>
              <p:nvPr/>
            </p:nvCxnSpPr>
            <p:spPr>
              <a:xfrm>
                <a:off x="11059" y="4945"/>
                <a:ext cx="8832" cy="10"/>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flipV="1">
                <a:off x="11440" y="1203"/>
                <a:ext cx="17" cy="4121"/>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17" name="Text Box 16"/>
              <p:cNvSpPr txBox="1"/>
              <p:nvPr/>
            </p:nvSpPr>
            <p:spPr>
              <a:xfrm>
                <a:off x="9800" y="1632"/>
                <a:ext cx="1640" cy="1016"/>
              </a:xfrm>
              <a:prstGeom prst="rect">
                <a:avLst/>
              </a:prstGeom>
              <a:noFill/>
            </p:spPr>
            <p:txBody>
              <a:bodyPr wrap="square" rtlCol="0">
                <a:spAutoFit/>
              </a:bodyPr>
              <a:p>
                <a:pPr indent="0" algn="ctr">
                  <a:buClr>
                    <a:srgbClr val="ED7D31"/>
                  </a:buClr>
                  <a:buFont typeface="Arial" panose="020B0604020202020204" pitchFamily="34" charset="0"/>
                  <a:buNone/>
                </a:pPr>
                <a:r>
                  <a:rPr lang="en-US">
                    <a:latin typeface="Helvetica Neue" panose="02000503040000020004" charset="0"/>
                    <a:cs typeface="Helvetica Neue" panose="02000503040000020004" charset="0"/>
                  </a:rPr>
                  <a:t>system desync</a:t>
                </a:r>
                <a:endParaRPr lang="en-US">
                  <a:latin typeface="Helvetica Neue" panose="02000503040000020004" charset="0"/>
                  <a:cs typeface="Helvetica Neue" panose="02000503040000020004" charset="0"/>
                </a:endParaRPr>
              </a:p>
            </p:txBody>
          </p:sp>
        </p:grpSp>
      </p:grpSp>
      <p:cxnSp>
        <p:nvCxnSpPr>
          <p:cNvPr id="18" name="Straight Connector 17"/>
          <p:cNvCxnSpPr>
            <a:stCxn id="19" idx="0"/>
          </p:cNvCxnSpPr>
          <p:nvPr/>
        </p:nvCxnSpPr>
        <p:spPr>
          <a:xfrm flipH="1" flipV="1">
            <a:off x="4119880" y="3042285"/>
            <a:ext cx="5715" cy="2584450"/>
          </a:xfrm>
          <a:prstGeom prst="line">
            <a:avLst/>
          </a:prstGeom>
          <a:ln w="15875" cmpd="sng">
            <a:solidFill>
              <a:srgbClr val="FF0000"/>
            </a:solidFill>
            <a:prstDash val="dash"/>
          </a:ln>
        </p:spPr>
        <p:style>
          <a:lnRef idx="2">
            <a:schemeClr val="accent1"/>
          </a:lnRef>
          <a:fillRef idx="0">
            <a:srgbClr val="FFFFFF"/>
          </a:fillRef>
          <a:effectRef idx="0">
            <a:srgbClr val="FFFFFF"/>
          </a:effectRef>
          <a:fontRef idx="minor">
            <a:schemeClr val="tx1"/>
          </a:fontRef>
        </p:style>
      </p:cxnSp>
      <p:sp>
        <p:nvSpPr>
          <p:cNvPr id="19" name="Arc 18"/>
          <p:cNvSpPr/>
          <p:nvPr/>
        </p:nvSpPr>
        <p:spPr>
          <a:xfrm flipV="1">
            <a:off x="2451100" y="3959860"/>
            <a:ext cx="3337560" cy="1666875"/>
          </a:xfrm>
          <a:prstGeom prst="arc">
            <a:avLst>
              <a:gd name="adj1" fmla="val 16224506"/>
              <a:gd name="adj2" fmla="val 0"/>
            </a:avLst>
          </a:prstGeom>
          <a:ln w="28575">
            <a:solidFill>
              <a:schemeClr val="accent2"/>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20" name="Arc 19"/>
          <p:cNvSpPr/>
          <p:nvPr/>
        </p:nvSpPr>
        <p:spPr>
          <a:xfrm flipV="1">
            <a:off x="4114165" y="3961765"/>
            <a:ext cx="3337560" cy="1666875"/>
          </a:xfrm>
          <a:prstGeom prst="arc">
            <a:avLst>
              <a:gd name="adj1" fmla="val 16224506"/>
              <a:gd name="adj2" fmla="val 0"/>
            </a:avLst>
          </a:prstGeom>
          <a:ln w="28575">
            <a:solidFill>
              <a:schemeClr val="accent2"/>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cxnSp>
        <p:nvCxnSpPr>
          <p:cNvPr id="21" name="Straight Connector 20"/>
          <p:cNvCxnSpPr/>
          <p:nvPr/>
        </p:nvCxnSpPr>
        <p:spPr>
          <a:xfrm flipH="1" flipV="1">
            <a:off x="5799455" y="3021965"/>
            <a:ext cx="13970" cy="2619375"/>
          </a:xfrm>
          <a:prstGeom prst="line">
            <a:avLst/>
          </a:prstGeom>
          <a:ln w="15875" cmpd="sng">
            <a:solidFill>
              <a:srgbClr val="FF0000"/>
            </a:solidFill>
            <a:prstDash val="dash"/>
          </a:ln>
        </p:spPr>
        <p:style>
          <a:lnRef idx="2">
            <a:schemeClr val="accent1"/>
          </a:lnRef>
          <a:fillRef idx="0">
            <a:srgbClr val="FFFFFF"/>
          </a:fillRef>
          <a:effectRef idx="0">
            <a:srgbClr val="FFFFFF"/>
          </a:effectRef>
          <a:fontRef idx="minor">
            <a:schemeClr val="tx1"/>
          </a:fontRef>
        </p:style>
      </p:cxnSp>
      <p:cxnSp>
        <p:nvCxnSpPr>
          <p:cNvPr id="22" name="Straight Connector 21"/>
          <p:cNvCxnSpPr/>
          <p:nvPr/>
        </p:nvCxnSpPr>
        <p:spPr>
          <a:xfrm flipH="1" flipV="1">
            <a:off x="7451725" y="3021965"/>
            <a:ext cx="635" cy="2619375"/>
          </a:xfrm>
          <a:prstGeom prst="line">
            <a:avLst/>
          </a:prstGeom>
          <a:ln w="15875" cmpd="sng">
            <a:solidFill>
              <a:srgbClr val="FF0000"/>
            </a:solidFill>
            <a:prstDash val="dash"/>
          </a:ln>
        </p:spPr>
        <p:style>
          <a:lnRef idx="2">
            <a:schemeClr val="accent1"/>
          </a:lnRef>
          <a:fillRef idx="0">
            <a:srgbClr val="FFFFFF"/>
          </a:fillRef>
          <a:effectRef idx="0">
            <a:srgbClr val="FFFFFF"/>
          </a:effectRef>
          <a:fontRef idx="minor">
            <a:schemeClr val="tx1"/>
          </a:fontRef>
        </p:style>
      </p:cxnSp>
      <p:sp>
        <p:nvSpPr>
          <p:cNvPr id="23" name="Text Box 22"/>
          <p:cNvSpPr txBox="1"/>
          <p:nvPr/>
        </p:nvSpPr>
        <p:spPr>
          <a:xfrm>
            <a:off x="3209925" y="2650490"/>
            <a:ext cx="181927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global </a:t>
            </a:r>
            <a:endParaRPr lang="en-US" sz="1200">
              <a:solidFill>
                <a:schemeClr val="tx1"/>
              </a:solidFill>
              <a:latin typeface="Helvetica Neue" panose="02000503040000020004" charset="0"/>
              <a:cs typeface="Helvetica Neue" panose="02000503040000020004" charset="0"/>
            </a:endParaRPr>
          </a:p>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rejuvenation</a:t>
            </a:r>
            <a:endParaRPr lang="en-US" sz="1200">
              <a:solidFill>
                <a:schemeClr val="tx1"/>
              </a:solidFill>
              <a:latin typeface="Helvetica Neue" panose="02000503040000020004" charset="0"/>
              <a:cs typeface="Helvetica Neue" panose="02000503040000020004" charset="0"/>
            </a:endParaRPr>
          </a:p>
        </p:txBody>
      </p:sp>
      <p:sp>
        <p:nvSpPr>
          <p:cNvPr id="25" name="Text Box 24"/>
          <p:cNvSpPr txBox="1"/>
          <p:nvPr/>
        </p:nvSpPr>
        <p:spPr>
          <a:xfrm>
            <a:off x="1968500" y="5916930"/>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Software desynchronization, with  global rejuvenation</a:t>
            </a:r>
            <a:r>
              <a:rPr lang="en-US" altLang="it-IT" sz="1400">
                <a:latin typeface="Helvetica Neue" panose="02000503040000020004" charset="0"/>
                <a:cs typeface="Helvetica Neue" panose="02000503040000020004" charset="0"/>
              </a:rPr>
              <a: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26" name="Text Box 25"/>
          <p:cNvSpPr txBox="1"/>
          <p:nvPr/>
        </p:nvSpPr>
        <p:spPr>
          <a:xfrm>
            <a:off x="4872990" y="2650490"/>
            <a:ext cx="181927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global </a:t>
            </a:r>
            <a:endParaRPr lang="en-US" sz="1200">
              <a:solidFill>
                <a:schemeClr val="tx1"/>
              </a:solidFill>
              <a:latin typeface="Helvetica Neue" panose="02000503040000020004" charset="0"/>
              <a:cs typeface="Helvetica Neue" panose="02000503040000020004" charset="0"/>
            </a:endParaRPr>
          </a:p>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rejuvenation</a:t>
            </a:r>
            <a:endParaRPr lang="en-US" sz="1200">
              <a:solidFill>
                <a:schemeClr val="tx1"/>
              </a:solidFill>
              <a:latin typeface="Helvetica Neue" panose="02000503040000020004" charset="0"/>
              <a:cs typeface="Helvetica Neue" panose="02000503040000020004" charset="0"/>
            </a:endParaRPr>
          </a:p>
        </p:txBody>
      </p:sp>
      <p:sp>
        <p:nvSpPr>
          <p:cNvPr id="27" name="Text Box 26"/>
          <p:cNvSpPr txBox="1"/>
          <p:nvPr/>
        </p:nvSpPr>
        <p:spPr>
          <a:xfrm>
            <a:off x="6542405" y="2650490"/>
            <a:ext cx="181927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global </a:t>
            </a:r>
            <a:endParaRPr lang="en-US" sz="1200">
              <a:solidFill>
                <a:schemeClr val="tx1"/>
              </a:solidFill>
              <a:latin typeface="Helvetica Neue" panose="02000503040000020004" charset="0"/>
              <a:cs typeface="Helvetica Neue" panose="02000503040000020004" charset="0"/>
            </a:endParaRPr>
          </a:p>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rejuvenation</a:t>
            </a:r>
            <a:endParaRPr lang="en-US" sz="1200">
              <a:solidFill>
                <a:schemeClr val="tx1"/>
              </a:solidFill>
              <a:latin typeface="Helvetica Neue" panose="02000503040000020004" charset="0"/>
              <a:cs typeface="Helvetica Neue" panose="02000503040000020004" charset="0"/>
            </a:endParaRPr>
          </a:p>
        </p:txBody>
      </p:sp>
      <p:sp>
        <p:nvSpPr>
          <p:cNvPr id="10" name="Text Box 9"/>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24" name="Picture 23"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2" name="Slide Number Placeholder 1"/>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619125" y="452755"/>
            <a:ext cx="5819775" cy="583565"/>
          </a:xfrm>
          <a:prstGeom prst="rect">
            <a:avLst/>
          </a:prstGeom>
          <a:noFill/>
        </p:spPr>
        <p:txBody>
          <a:bodyPr wrap="square" rtlCol="0">
            <a:spAutoFit/>
          </a:bodyPr>
          <a:p>
            <a:r>
              <a:rPr lang="it-IT" altLang="en-US" sz="3200" b="1">
                <a:solidFill>
                  <a:schemeClr val="tx1"/>
                </a:solidFill>
                <a:latin typeface="Helvetica Neue" panose="02000503040000020004" charset="0"/>
                <a:cs typeface="Helvetica Neue" panose="02000503040000020004" charset="0"/>
              </a:rPr>
              <a:t>On Macro Rejuvenation</a:t>
            </a:r>
            <a:endParaRPr lang="it-IT" altLang="en-US" sz="3200" b="1">
              <a:solidFill>
                <a:schemeClr val="tx1"/>
              </a:solidFill>
              <a:latin typeface="Helvetica Neue" panose="02000503040000020004" charset="0"/>
              <a:cs typeface="Helvetica Neue" panose="02000503040000020004" charset="0"/>
            </a:endParaRPr>
          </a:p>
        </p:txBody>
      </p:sp>
      <p:cxnSp>
        <p:nvCxnSpPr>
          <p:cNvPr id="4" name="Straight Connector 3"/>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pic>
        <p:nvPicPr>
          <p:cNvPr id="6" name="Picture 5" descr="kpiIN"/>
          <p:cNvPicPr>
            <a:picLocks noChangeAspect="1"/>
          </p:cNvPicPr>
          <p:nvPr/>
        </p:nvPicPr>
        <p:blipFill>
          <a:blip r:embed="rId2"/>
          <a:srcRect l="-273"/>
          <a:stretch>
            <a:fillRect/>
          </a:stretch>
        </p:blipFill>
        <p:spPr>
          <a:xfrm>
            <a:off x="5633720" y="1095375"/>
            <a:ext cx="6292215" cy="4868545"/>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pic>
        <p:nvPicPr>
          <p:cNvPr id="7" name="Content Placeholder 6"/>
          <p:cNvPicPr>
            <a:picLocks noChangeAspect="1"/>
          </p:cNvPicPr>
          <p:nvPr>
            <p:ph idx="1"/>
          </p:nvPr>
        </p:nvPicPr>
        <p:blipFill>
          <a:blip r:embed="rId3"/>
          <a:stretch>
            <a:fillRect/>
          </a:stretch>
        </p:blipFill>
        <p:spPr>
          <a:xfrm>
            <a:off x="5711825" y="2312035"/>
            <a:ext cx="278765" cy="2007235"/>
          </a:xfrm>
          <a:prstGeom prst="rect">
            <a:avLst/>
          </a:prstGeom>
        </p:spPr>
      </p:pic>
      <p:sp>
        <p:nvSpPr>
          <p:cNvPr id="49" name="Text Box 48"/>
          <p:cNvSpPr txBox="1"/>
          <p:nvPr/>
        </p:nvSpPr>
        <p:spPr>
          <a:xfrm>
            <a:off x="6438900" y="6075680"/>
            <a:ext cx="485394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altLang="it-IT" sz="1400">
                <a:latin typeface="Helvetica Neue" panose="02000503040000020004" charset="0"/>
                <a:cs typeface="Helvetica Neue" panose="02000503040000020004" charset="0"/>
              </a:rPr>
              <a:t>Unavailability KPI of the system</a:t>
            </a:r>
            <a:r>
              <a:rPr lang="it-IT" altLang="en-US" sz="1400">
                <a:latin typeface="Helvetica Neue" panose="02000503040000020004" charset="0"/>
                <a:cs typeface="Helvetica Neue" panose="02000503040000020004" charset="0"/>
              </a:rPr>
              <a: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9" name="Text Box 8"/>
          <p:cNvSpPr txBox="1"/>
          <p:nvPr/>
        </p:nvSpPr>
        <p:spPr>
          <a:xfrm>
            <a:off x="334645" y="2369820"/>
            <a:ext cx="4987290" cy="3159125"/>
          </a:xfrm>
          <a:prstGeom prst="rect">
            <a:avLst/>
          </a:prstGeom>
          <a:noFill/>
        </p:spPr>
        <p:txBody>
          <a:bodyPr wrap="square" rtlCol="0">
            <a:no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Global or macro-rejuvenation rewards higher availability to the system.</a:t>
            </a: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At the cost of higher complexity.</a:t>
            </a: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Macro-rejuvenation period and duration must </a:t>
            </a:r>
            <a:r>
              <a:rPr lang="it-IT" altLang="en-US">
                <a:latin typeface="Helvetica Neue" panose="02000503040000020004" charset="0"/>
                <a:cs typeface="Helvetica Neue" panose="02000503040000020004" charset="0"/>
              </a:rPr>
              <a:t>be </a:t>
            </a:r>
            <a:r>
              <a:rPr lang="en-US" altLang="it-IT">
                <a:latin typeface="Helvetica Neue" panose="02000503040000020004" charset="0"/>
                <a:cs typeface="Helvetica Neue" panose="02000503040000020004" charset="0"/>
              </a:rPr>
              <a:t>well parameterized.</a:t>
            </a:r>
            <a:endParaRPr lang="en-US" altLang="it-IT">
              <a:latin typeface="Helvetica Neue" panose="02000503040000020004" charset="0"/>
              <a:cs typeface="Helvetica Neue" panose="02000503040000020004" charset="0"/>
            </a:endParaRPr>
          </a:p>
        </p:txBody>
      </p:sp>
      <p:sp>
        <p:nvSpPr>
          <p:cNvPr id="5" name="Text Box 4"/>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12" name="Picture 11" descr="stlab-white"/>
          <p:cNvPicPr>
            <a:picLocks noChangeAspect="1"/>
          </p:cNvPicPr>
          <p:nvPr/>
        </p:nvPicPr>
        <p:blipFill>
          <a:blip r:embed="rId4">
            <a:lum bright="-84000"/>
          </a:blip>
          <a:stretch>
            <a:fillRect/>
          </a:stretch>
        </p:blipFill>
        <p:spPr>
          <a:xfrm>
            <a:off x="11090910" y="207010"/>
            <a:ext cx="979170" cy="733425"/>
          </a:xfrm>
          <a:prstGeom prst="rect">
            <a:avLst/>
          </a:prstGeom>
        </p:spPr>
      </p:pic>
      <p:sp>
        <p:nvSpPr>
          <p:cNvPr id="2" name="Slide Number Placeholder 1"/>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pic>
        <p:nvPicPr>
          <p:cNvPr id="8" name="Picture 7"/>
          <p:cNvPicPr>
            <a:picLocks noChangeAspect="1"/>
          </p:cNvPicPr>
          <p:nvPr/>
        </p:nvPicPr>
        <p:blipFill>
          <a:blip r:embed="rId5"/>
          <a:stretch>
            <a:fillRect/>
          </a:stretch>
        </p:blipFill>
        <p:spPr>
          <a:xfrm>
            <a:off x="8427085" y="5539105"/>
            <a:ext cx="1260475" cy="3251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Picture 1" descr="kpiIN"/>
          <p:cNvPicPr>
            <a:picLocks noChangeAspect="1"/>
          </p:cNvPicPr>
          <p:nvPr/>
        </p:nvPicPr>
        <p:blipFill>
          <a:blip r:embed="rId2"/>
          <a:srcRect l="55124" t="52657" r="21386" b="24877"/>
          <a:stretch>
            <a:fillRect/>
          </a:stretch>
        </p:blipFill>
        <p:spPr>
          <a:xfrm>
            <a:off x="3929380" y="1840865"/>
            <a:ext cx="4854575" cy="3602355"/>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4" name="Left Brace 3"/>
          <p:cNvSpPr/>
          <p:nvPr/>
        </p:nvSpPr>
        <p:spPr>
          <a:xfrm>
            <a:off x="3338195" y="3228340"/>
            <a:ext cx="101600" cy="641350"/>
          </a:xfrm>
          <a:prstGeom prst="leftBrace">
            <a:avLst>
              <a:gd name="adj1" fmla="val 148564"/>
              <a:gd name="adj2" fmla="val 47069"/>
            </a:avLst>
          </a:prstGeom>
          <a:ln w="31750"/>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cxnSp>
        <p:nvCxnSpPr>
          <p:cNvPr id="5" name="Straight Connector 4"/>
          <p:cNvCxnSpPr/>
          <p:nvPr/>
        </p:nvCxnSpPr>
        <p:spPr>
          <a:xfrm flipV="1">
            <a:off x="3481705" y="3367405"/>
            <a:ext cx="1139825" cy="10160"/>
          </a:xfrm>
          <a:prstGeom prst="line">
            <a:avLst/>
          </a:prstGeom>
          <a:ln w="28575" cmpd="dbl">
            <a:solidFill>
              <a:schemeClr val="accent1">
                <a:shade val="50000"/>
              </a:schemeClr>
            </a:solidFill>
            <a:prstDash val="sysDot"/>
          </a:ln>
        </p:spPr>
        <p:style>
          <a:lnRef idx="2">
            <a:schemeClr val="accent1"/>
          </a:lnRef>
          <a:fillRef idx="0">
            <a:srgbClr val="FFFFFF"/>
          </a:fillRef>
          <a:effectRef idx="0">
            <a:srgbClr val="FFFFFF"/>
          </a:effectRef>
          <a:fontRef idx="minor">
            <a:schemeClr val="tx1"/>
          </a:fontRef>
        </p:style>
      </p:cxnSp>
      <p:cxnSp>
        <p:nvCxnSpPr>
          <p:cNvPr id="6" name="Straight Connector 5"/>
          <p:cNvCxnSpPr/>
          <p:nvPr/>
        </p:nvCxnSpPr>
        <p:spPr>
          <a:xfrm flipV="1">
            <a:off x="3486785" y="3707765"/>
            <a:ext cx="1139825" cy="10160"/>
          </a:xfrm>
          <a:prstGeom prst="line">
            <a:avLst/>
          </a:prstGeom>
          <a:ln w="28575" cmpd="dbl">
            <a:solidFill>
              <a:schemeClr val="accent1">
                <a:shade val="50000"/>
              </a:schemeClr>
            </a:solidFill>
            <a:prstDash val="sysDot"/>
          </a:ln>
        </p:spPr>
        <p:style>
          <a:lnRef idx="2">
            <a:schemeClr val="accent1"/>
          </a:lnRef>
          <a:fillRef idx="0">
            <a:srgbClr val="FFFFFF"/>
          </a:fillRef>
          <a:effectRef idx="0">
            <a:srgbClr val="FFFFFF"/>
          </a:effectRef>
          <a:fontRef idx="minor">
            <a:schemeClr val="tx1"/>
          </a:fontRef>
        </p:style>
      </p:cxnSp>
      <p:cxnSp>
        <p:nvCxnSpPr>
          <p:cNvPr id="9" name="Straight Arrow Connector 8"/>
          <p:cNvCxnSpPr/>
          <p:nvPr/>
        </p:nvCxnSpPr>
        <p:spPr>
          <a:xfrm flipH="1">
            <a:off x="9008110" y="2751455"/>
            <a:ext cx="20320" cy="814070"/>
          </a:xfrm>
          <a:prstGeom prst="straightConnector1">
            <a:avLst/>
          </a:prstGeom>
          <a:ln w="44450">
            <a:solidFill>
              <a:schemeClr val="accent6"/>
            </a:solidFill>
            <a:headEnd type="arrow"/>
            <a:tailEnd type="arrow"/>
          </a:ln>
        </p:spPr>
        <p:style>
          <a:lnRef idx="2">
            <a:schemeClr val="accent1"/>
          </a:lnRef>
          <a:fillRef idx="0">
            <a:srgbClr val="FFFFFF"/>
          </a:fillRef>
          <a:effectRef idx="0">
            <a:srgbClr val="FFFFFF"/>
          </a:effectRef>
          <a:fontRef idx="minor">
            <a:schemeClr val="tx1"/>
          </a:fontRef>
        </p:style>
      </p:cxnSp>
      <p:sp>
        <p:nvSpPr>
          <p:cNvPr id="49" name="Text Box 48"/>
          <p:cNvSpPr txBox="1"/>
          <p:nvPr/>
        </p:nvSpPr>
        <p:spPr>
          <a:xfrm>
            <a:off x="3841750" y="5863590"/>
            <a:ext cx="485394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altLang="it-IT" sz="1400">
                <a:latin typeface="Helvetica Neue" panose="02000503040000020004" charset="0"/>
                <a:cs typeface="Helvetica Neue" panose="02000503040000020004" charset="0"/>
              </a:rPr>
              <a:t>Zoom-in section of unavailability KPI graph.</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15" name="Text Box 14"/>
          <p:cNvSpPr txBox="1"/>
          <p:nvPr/>
        </p:nvSpPr>
        <p:spPr>
          <a:xfrm>
            <a:off x="1097280" y="3178810"/>
            <a:ext cx="2193925" cy="645160"/>
          </a:xfrm>
          <a:prstGeom prst="rect">
            <a:avLst/>
          </a:prstGeom>
          <a:noFill/>
        </p:spPr>
        <p:txBody>
          <a:bodyPr wrap="square" rtlCol="0">
            <a:spAutoFit/>
          </a:bodyPr>
          <a:p>
            <a:pPr algn="ctr"/>
            <a:r>
              <a:rPr lang="en-US">
                <a:latin typeface="Helvetica Neue" panose="02000503040000020004" charset="0"/>
                <a:cs typeface="Helvetica Neue" panose="02000503040000020004" charset="0"/>
              </a:rPr>
              <a:t>macro-regeneration unavailability spike</a:t>
            </a:r>
            <a:endParaRPr lang="en-US">
              <a:latin typeface="Helvetica Neue" panose="02000503040000020004" charset="0"/>
              <a:cs typeface="Helvetica Neue" panose="02000503040000020004" charset="0"/>
            </a:endParaRPr>
          </a:p>
        </p:txBody>
      </p:sp>
      <p:sp>
        <p:nvSpPr>
          <p:cNvPr id="17" name="Text Box 16"/>
          <p:cNvSpPr txBox="1"/>
          <p:nvPr/>
        </p:nvSpPr>
        <p:spPr>
          <a:xfrm>
            <a:off x="9008110" y="2999105"/>
            <a:ext cx="1190625" cy="368300"/>
          </a:xfrm>
          <a:prstGeom prst="rect">
            <a:avLst/>
          </a:prstGeom>
          <a:noFill/>
        </p:spPr>
        <p:txBody>
          <a:bodyPr wrap="square" rtlCol="0">
            <a:spAutoFit/>
          </a:bodyPr>
          <a:p>
            <a:pPr algn="ctr"/>
            <a:r>
              <a:rPr lang="en-US">
                <a:latin typeface="Helvetica Neue" panose="02000503040000020004" charset="0"/>
                <a:cs typeface="Helvetica Neue" panose="02000503040000020004" charset="0"/>
              </a:rPr>
              <a:t>reward</a:t>
            </a:r>
            <a:endParaRPr lang="en-US">
              <a:latin typeface="Helvetica Neue" panose="02000503040000020004" charset="0"/>
              <a:cs typeface="Helvetica Neue" panose="02000503040000020004" charset="0"/>
            </a:endParaRPr>
          </a:p>
        </p:txBody>
      </p:sp>
      <p:sp>
        <p:nvSpPr>
          <p:cNvPr id="18" name="Text Box 17"/>
          <p:cNvSpPr txBox="1"/>
          <p:nvPr/>
        </p:nvSpPr>
        <p:spPr>
          <a:xfrm>
            <a:off x="3562985" y="1377315"/>
            <a:ext cx="2193925" cy="368300"/>
          </a:xfrm>
          <a:prstGeom prst="rect">
            <a:avLst/>
          </a:prstGeom>
          <a:noFill/>
        </p:spPr>
        <p:txBody>
          <a:bodyPr wrap="square" rtlCol="0">
            <a:spAutoFit/>
          </a:bodyPr>
          <a:p>
            <a:pPr algn="ctr"/>
            <a:r>
              <a:rPr lang="en-US">
                <a:latin typeface="Helvetica Neue" panose="02000503040000020004" charset="0"/>
                <a:cs typeface="Helvetica Neue" panose="02000503040000020004" charset="0"/>
              </a:rPr>
              <a:t>macro-regeneration </a:t>
            </a:r>
            <a:endParaRPr lang="en-US">
              <a:latin typeface="Helvetica Neue" panose="02000503040000020004" charset="0"/>
              <a:cs typeface="Helvetica Neue" panose="02000503040000020004" charset="0"/>
            </a:endParaRPr>
          </a:p>
        </p:txBody>
      </p:sp>
      <p:sp>
        <p:nvSpPr>
          <p:cNvPr id="44" name="Text Box 43"/>
          <p:cNvSpPr txBox="1"/>
          <p:nvPr/>
        </p:nvSpPr>
        <p:spPr>
          <a:xfrm>
            <a:off x="6863080" y="2417445"/>
            <a:ext cx="181927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micro-rejuvenation</a:t>
            </a:r>
            <a:endParaRPr lang="en-US" sz="1200">
              <a:solidFill>
                <a:schemeClr val="tx1"/>
              </a:solidFill>
              <a:latin typeface="Helvetica Neue" panose="02000503040000020004" charset="0"/>
              <a:cs typeface="Helvetica Neue" panose="02000503040000020004" charset="0"/>
            </a:endParaRPr>
          </a:p>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KPI</a:t>
            </a:r>
            <a:endParaRPr lang="en-US" sz="1200">
              <a:solidFill>
                <a:schemeClr val="tx1"/>
              </a:solidFill>
              <a:latin typeface="Helvetica Neue" panose="02000503040000020004" charset="0"/>
              <a:cs typeface="Helvetica Neue" panose="02000503040000020004" charset="0"/>
            </a:endParaRPr>
          </a:p>
        </p:txBody>
      </p:sp>
      <p:sp>
        <p:nvSpPr>
          <p:cNvPr id="19" name="Text Box 18"/>
          <p:cNvSpPr txBox="1"/>
          <p:nvPr/>
        </p:nvSpPr>
        <p:spPr>
          <a:xfrm>
            <a:off x="6964680" y="3228340"/>
            <a:ext cx="1819275" cy="55181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micro &amp; macro-rejuvenation</a:t>
            </a:r>
            <a:endParaRPr lang="en-US" sz="1200">
              <a:solidFill>
                <a:schemeClr val="tx1"/>
              </a:solidFill>
              <a:latin typeface="Helvetica Neue" panose="02000503040000020004" charset="0"/>
              <a:cs typeface="Helvetica Neue" panose="02000503040000020004" charset="0"/>
            </a:endParaRPr>
          </a:p>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KPI</a:t>
            </a:r>
            <a:endParaRPr lang="en-US" sz="1200">
              <a:solidFill>
                <a:schemeClr val="tx1"/>
              </a:solidFill>
              <a:latin typeface="Helvetica Neue" panose="02000503040000020004" charset="0"/>
              <a:cs typeface="Helvetica Neue" panose="02000503040000020004" charset="0"/>
            </a:endParaRPr>
          </a:p>
        </p:txBody>
      </p:sp>
      <p:sp>
        <p:nvSpPr>
          <p:cNvPr id="10" name="Text Box 9"/>
          <p:cNvSpPr txBox="1"/>
          <p:nvPr/>
        </p:nvSpPr>
        <p:spPr>
          <a:xfrm>
            <a:off x="619125" y="452755"/>
            <a:ext cx="5819775" cy="583565"/>
          </a:xfrm>
          <a:prstGeom prst="rect">
            <a:avLst/>
          </a:prstGeom>
          <a:noFill/>
        </p:spPr>
        <p:txBody>
          <a:bodyPr wrap="square" rtlCol="0">
            <a:spAutoFit/>
          </a:bodyPr>
          <a:p>
            <a:r>
              <a:rPr lang="it-IT" altLang="en-US" sz="3200" b="1">
                <a:solidFill>
                  <a:schemeClr val="tx1"/>
                </a:solidFill>
                <a:latin typeface="Helvetica Neue" panose="02000503040000020004" charset="0"/>
                <a:cs typeface="Helvetica Neue" panose="02000503040000020004" charset="0"/>
              </a:rPr>
              <a:t>On Macro Rejuvenation</a:t>
            </a:r>
            <a:endParaRPr lang="it-IT" altLang="en-US" sz="3200" b="1">
              <a:solidFill>
                <a:schemeClr val="tx1"/>
              </a:solidFill>
              <a:latin typeface="Helvetica Neue" panose="02000503040000020004" charset="0"/>
              <a:cs typeface="Helvetica Neue" panose="02000503040000020004" charset="0"/>
            </a:endParaRPr>
          </a:p>
        </p:txBody>
      </p:sp>
      <p:cxnSp>
        <p:nvCxnSpPr>
          <p:cNvPr id="11" name="Straight Connector 10"/>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14" name="Picture 13"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8" name="Slide Number Placeholder 7"/>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pic>
        <p:nvPicPr>
          <p:cNvPr id="13" name="Content Placeholder 12"/>
          <p:cNvPicPr>
            <a:picLocks noChangeAspect="1"/>
          </p:cNvPicPr>
          <p:nvPr>
            <p:ph idx="1"/>
          </p:nvPr>
        </p:nvPicPr>
        <p:blipFill>
          <a:blip r:embed="rId4"/>
          <a:stretch>
            <a:fillRect/>
          </a:stretch>
        </p:blipFill>
        <p:spPr>
          <a:xfrm>
            <a:off x="3585845" y="2600325"/>
            <a:ext cx="278765" cy="2007235"/>
          </a:xfrm>
          <a:prstGeom prst="rect">
            <a:avLst/>
          </a:prstGeom>
        </p:spPr>
      </p:pic>
      <p:pic>
        <p:nvPicPr>
          <p:cNvPr id="16" name="Picture 15"/>
          <p:cNvPicPr>
            <a:picLocks noChangeAspect="1"/>
          </p:cNvPicPr>
          <p:nvPr/>
        </p:nvPicPr>
        <p:blipFill>
          <a:blip r:embed="rId5"/>
          <a:srcRect l="4937"/>
          <a:stretch>
            <a:fillRect/>
          </a:stretch>
        </p:blipFill>
        <p:spPr>
          <a:xfrm>
            <a:off x="5819140" y="5538470"/>
            <a:ext cx="1198245" cy="3251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619125" y="452755"/>
            <a:ext cx="6198235"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What is software rejuvenation?</a:t>
            </a:r>
            <a:endParaRPr lang="it-IT" altLang="en-US" sz="3200">
              <a:latin typeface="Helvetica Neue" panose="02000503040000020004" charset="0"/>
              <a:cs typeface="Helvetica Neue" panose="02000503040000020004" charset="0"/>
            </a:endParaRPr>
          </a:p>
        </p:txBody>
      </p:sp>
      <p:cxnSp>
        <p:nvCxnSpPr>
          <p:cNvPr id="8" name="Straight Connector 7"/>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13" name="Text Box 12"/>
          <p:cNvSpPr txBox="1"/>
          <p:nvPr/>
        </p:nvSpPr>
        <p:spPr>
          <a:xfrm>
            <a:off x="7222490" y="2244090"/>
            <a:ext cx="4732020" cy="64516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rPr>
              <a:t>Proactive maintenance like</a:t>
            </a:r>
            <a:r>
              <a:rPr lang="en-US" b="1">
                <a:latin typeface="Helvetica Neue" panose="02000503040000020004" charset="0"/>
                <a:cs typeface="Helvetica Neue" panose="02000503040000020004" charset="0"/>
              </a:rPr>
              <a:t> rejuvenation </a:t>
            </a:r>
            <a:r>
              <a:rPr lang="en-US">
                <a:latin typeface="Helvetica Neue" panose="02000503040000020004" charset="0"/>
                <a:cs typeface="Helvetica Neue" panose="02000503040000020004" charset="0"/>
              </a:rPr>
              <a:t>(or regeneration) </a:t>
            </a:r>
            <a:r>
              <a:rPr lang="it-IT" altLang="en-US">
                <a:latin typeface="Helvetica Neue" panose="02000503040000020004" charset="0"/>
                <a:cs typeface="Helvetica Neue" panose="02000503040000020004" charset="0"/>
              </a:rPr>
              <a:t>mitigates</a:t>
            </a:r>
            <a:r>
              <a:rPr lang="en-US">
                <a:latin typeface="Helvetica Neue" panose="02000503040000020004" charset="0"/>
                <a:cs typeface="Helvetica Neue" panose="02000503040000020004" charset="0"/>
              </a:rPr>
              <a:t> </a:t>
            </a:r>
            <a:r>
              <a:rPr lang="it-IT" altLang="en-US">
                <a:latin typeface="Helvetica Neue" panose="02000503040000020004" charset="0"/>
                <a:cs typeface="Helvetica Neue" panose="02000503040000020004" charset="0"/>
              </a:rPr>
              <a:t>software aging.</a:t>
            </a:r>
            <a:endParaRPr lang="en-US">
              <a:latin typeface="Helvetica Neue" panose="02000503040000020004" charset="0"/>
              <a:cs typeface="Helvetica Neue" panose="02000503040000020004" charset="0"/>
            </a:endParaRPr>
          </a:p>
        </p:txBody>
      </p:sp>
      <p:sp>
        <p:nvSpPr>
          <p:cNvPr id="34" name="Rounded Rectangle 33"/>
          <p:cNvSpPr/>
          <p:nvPr/>
        </p:nvSpPr>
        <p:spPr>
          <a:xfrm>
            <a:off x="383540" y="2153920"/>
            <a:ext cx="6816725" cy="3308350"/>
          </a:xfrm>
          <a:prstGeom prst="roundRect">
            <a:avLst>
              <a:gd name="adj" fmla="val 14760"/>
            </a:avLst>
          </a:prstGeom>
          <a:gradFill>
            <a:gsLst>
              <a:gs pos="100000">
                <a:srgbClr val="E8F3F7"/>
              </a:gs>
              <a:gs pos="53000">
                <a:schemeClr val="bg1"/>
              </a:gs>
            </a:gsLst>
            <a:path path="shape">
              <a:fillToRect l="50000" t="50000" r="50000" b="50000"/>
            </a:path>
            <a:tileRect/>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33" name="Group 32"/>
          <p:cNvGrpSpPr/>
          <p:nvPr/>
        </p:nvGrpSpPr>
        <p:grpSpPr>
          <a:xfrm rot="0">
            <a:off x="-158115" y="2520950"/>
            <a:ext cx="7030085" cy="2777490"/>
            <a:chOff x="8820" y="1203"/>
            <a:chExt cx="11071" cy="4374"/>
          </a:xfrm>
        </p:grpSpPr>
        <p:sp>
          <p:nvSpPr>
            <p:cNvPr id="2" name="Arc 1"/>
            <p:cNvSpPr/>
            <p:nvPr/>
          </p:nvSpPr>
          <p:spPr>
            <a:xfrm flipV="1">
              <a:off x="8820" y="2215"/>
              <a:ext cx="5256" cy="2625"/>
            </a:xfrm>
            <a:prstGeom prst="arc">
              <a:avLst>
                <a:gd name="adj1" fmla="val 16224506"/>
                <a:gd name="adj2" fmla="val 0"/>
              </a:avLst>
            </a:prstGeom>
            <a:ln w="28575">
              <a:solidFill>
                <a:schemeClr val="accent2"/>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grpSp>
          <p:nvGrpSpPr>
            <p:cNvPr id="32" name="Group 31"/>
            <p:cNvGrpSpPr/>
            <p:nvPr/>
          </p:nvGrpSpPr>
          <p:grpSpPr>
            <a:xfrm>
              <a:off x="9612" y="1203"/>
              <a:ext cx="10279" cy="4374"/>
              <a:chOff x="9612" y="1203"/>
              <a:chExt cx="10279" cy="4374"/>
            </a:xfrm>
          </p:grpSpPr>
          <p:sp>
            <p:nvSpPr>
              <p:cNvPr id="9" name="Text Box 8"/>
              <p:cNvSpPr txBox="1"/>
              <p:nvPr/>
            </p:nvSpPr>
            <p:spPr>
              <a:xfrm>
                <a:off x="18504" y="4997"/>
                <a:ext cx="1301" cy="580"/>
              </a:xfrm>
              <a:prstGeom prst="rect">
                <a:avLst/>
              </a:prstGeom>
              <a:noFill/>
            </p:spPr>
            <p:txBody>
              <a:bodyPr wrap="square" rtlCol="0">
                <a:spAutoFit/>
              </a:bodyPr>
              <a:p>
                <a:pPr indent="0">
                  <a:buClr>
                    <a:srgbClr val="ED7D31"/>
                  </a:buClr>
                  <a:buFont typeface="Arial" panose="020B0604020202020204" pitchFamily="34" charset="0"/>
                  <a:buNone/>
                </a:pPr>
                <a:r>
                  <a:rPr lang="en-US">
                    <a:latin typeface="Helvetica Neue" panose="02000503040000020004" charset="0"/>
                    <a:cs typeface="Helvetica Neue" panose="02000503040000020004" charset="0"/>
                  </a:rPr>
                  <a:t>time </a:t>
                </a:r>
                <a:endParaRPr lang="en-US">
                  <a:latin typeface="Helvetica Neue" panose="02000503040000020004" charset="0"/>
                  <a:cs typeface="Helvetica Neue" panose="02000503040000020004" charset="0"/>
                </a:endParaRPr>
              </a:p>
            </p:txBody>
          </p:sp>
          <p:cxnSp>
            <p:nvCxnSpPr>
              <p:cNvPr id="10" name="Straight Arrow Connector 9"/>
              <p:cNvCxnSpPr/>
              <p:nvPr/>
            </p:nvCxnSpPr>
            <p:spPr>
              <a:xfrm>
                <a:off x="11059" y="4945"/>
                <a:ext cx="8832" cy="10"/>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p:nvPr/>
            </p:nvCxnSpPr>
            <p:spPr>
              <a:xfrm flipV="1">
                <a:off x="11440" y="1203"/>
                <a:ext cx="17" cy="4121"/>
              </a:xfrm>
              <a:prstGeom prst="straightConnector1">
                <a:avLst/>
              </a:prstGeom>
              <a:ln w="28575"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16" name="Text Box 15"/>
              <p:cNvSpPr txBox="1"/>
              <p:nvPr/>
            </p:nvSpPr>
            <p:spPr>
              <a:xfrm>
                <a:off x="9612" y="1632"/>
                <a:ext cx="1828" cy="1452"/>
              </a:xfrm>
              <a:prstGeom prst="rect">
                <a:avLst/>
              </a:prstGeom>
              <a:noFill/>
            </p:spPr>
            <p:txBody>
              <a:bodyPr wrap="square" rtlCol="0">
                <a:spAutoFit/>
              </a:bodyPr>
              <a:p>
                <a:pPr indent="0" algn="ctr">
                  <a:buClr>
                    <a:srgbClr val="ED7D31"/>
                  </a:buClr>
                  <a:buFont typeface="Arial" panose="020B0604020202020204" pitchFamily="34" charset="0"/>
                  <a:buNone/>
                </a:pPr>
                <a:r>
                  <a:rPr lang="en-US">
                    <a:latin typeface="Helvetica Neue" panose="02000503040000020004" charset="0"/>
                    <a:cs typeface="Helvetica Neue" panose="02000503040000020004" charset="0"/>
                  </a:rPr>
                  <a:t>software failure rate </a:t>
                </a:r>
                <a:endParaRPr lang="en-US">
                  <a:latin typeface="Helvetica Neue" panose="02000503040000020004" charset="0"/>
                  <a:cs typeface="Helvetica Neue" panose="02000503040000020004" charset="0"/>
                </a:endParaRPr>
              </a:p>
            </p:txBody>
          </p:sp>
        </p:grpSp>
      </p:grpSp>
      <p:cxnSp>
        <p:nvCxnSpPr>
          <p:cNvPr id="41" name="Straight Connector 40"/>
          <p:cNvCxnSpPr/>
          <p:nvPr/>
        </p:nvCxnSpPr>
        <p:spPr>
          <a:xfrm flipH="1" flipV="1">
            <a:off x="3185160" y="2312035"/>
            <a:ext cx="5715" cy="2584450"/>
          </a:xfrm>
          <a:prstGeom prst="line">
            <a:avLst/>
          </a:prstGeom>
          <a:ln w="15875" cmpd="sng">
            <a:solidFill>
              <a:srgbClr val="FF0000"/>
            </a:solidFill>
            <a:prstDash val="dash"/>
          </a:ln>
        </p:spPr>
        <p:style>
          <a:lnRef idx="2">
            <a:schemeClr val="accent1"/>
          </a:lnRef>
          <a:fillRef idx="0">
            <a:srgbClr val="FFFFFF"/>
          </a:fillRef>
          <a:effectRef idx="0">
            <a:srgbClr val="FFFFFF"/>
          </a:effectRef>
          <a:fontRef idx="minor">
            <a:schemeClr val="tx1"/>
          </a:fontRef>
        </p:style>
      </p:cxnSp>
      <p:sp>
        <p:nvSpPr>
          <p:cNvPr id="39" name="Arc 38"/>
          <p:cNvSpPr/>
          <p:nvPr/>
        </p:nvSpPr>
        <p:spPr>
          <a:xfrm flipV="1">
            <a:off x="1516380" y="3162935"/>
            <a:ext cx="3337560" cy="1666875"/>
          </a:xfrm>
          <a:prstGeom prst="arc">
            <a:avLst>
              <a:gd name="adj1" fmla="val 16224506"/>
              <a:gd name="adj2" fmla="val 0"/>
            </a:avLst>
          </a:prstGeom>
          <a:ln w="28575">
            <a:solidFill>
              <a:schemeClr val="accent2"/>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40" name="Arc 39"/>
          <p:cNvSpPr/>
          <p:nvPr/>
        </p:nvSpPr>
        <p:spPr>
          <a:xfrm flipV="1">
            <a:off x="3188970" y="3164840"/>
            <a:ext cx="3337560" cy="1666875"/>
          </a:xfrm>
          <a:prstGeom prst="arc">
            <a:avLst>
              <a:gd name="adj1" fmla="val 16224506"/>
              <a:gd name="adj2" fmla="val 0"/>
            </a:avLst>
          </a:prstGeom>
          <a:ln w="28575">
            <a:solidFill>
              <a:schemeClr val="accent2"/>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cxnSp>
        <p:nvCxnSpPr>
          <p:cNvPr id="42" name="Straight Connector 41"/>
          <p:cNvCxnSpPr/>
          <p:nvPr/>
        </p:nvCxnSpPr>
        <p:spPr>
          <a:xfrm flipH="1" flipV="1">
            <a:off x="4864735" y="2286000"/>
            <a:ext cx="13970" cy="2619375"/>
          </a:xfrm>
          <a:prstGeom prst="line">
            <a:avLst/>
          </a:prstGeom>
          <a:ln w="15875" cmpd="sng">
            <a:solidFill>
              <a:srgbClr val="FF0000"/>
            </a:solidFill>
            <a:prstDash val="dash"/>
          </a:ln>
        </p:spPr>
        <p:style>
          <a:lnRef idx="2">
            <a:schemeClr val="accent1"/>
          </a:lnRef>
          <a:fillRef idx="0">
            <a:srgbClr val="FFFFFF"/>
          </a:fillRef>
          <a:effectRef idx="0">
            <a:srgbClr val="FFFFFF"/>
          </a:effectRef>
          <a:fontRef idx="minor">
            <a:schemeClr val="tx1"/>
          </a:fontRef>
        </p:style>
      </p:cxnSp>
      <p:cxnSp>
        <p:nvCxnSpPr>
          <p:cNvPr id="43" name="Straight Connector 42"/>
          <p:cNvCxnSpPr/>
          <p:nvPr/>
        </p:nvCxnSpPr>
        <p:spPr>
          <a:xfrm flipH="1" flipV="1">
            <a:off x="6517005" y="2286000"/>
            <a:ext cx="635" cy="2619375"/>
          </a:xfrm>
          <a:prstGeom prst="line">
            <a:avLst/>
          </a:prstGeom>
          <a:ln w="15875" cmpd="sng">
            <a:solidFill>
              <a:srgbClr val="FF0000"/>
            </a:solidFill>
            <a:prstDash val="dash"/>
          </a:ln>
        </p:spPr>
        <p:style>
          <a:lnRef idx="2">
            <a:schemeClr val="accent1"/>
          </a:lnRef>
          <a:fillRef idx="0">
            <a:srgbClr val="FFFFFF"/>
          </a:fillRef>
          <a:effectRef idx="0">
            <a:srgbClr val="FFFFFF"/>
          </a:effectRef>
          <a:fontRef idx="minor">
            <a:schemeClr val="tx1"/>
          </a:fontRef>
        </p:style>
      </p:cxnSp>
      <p:sp>
        <p:nvSpPr>
          <p:cNvPr id="44" name="Text Box 43"/>
          <p:cNvSpPr txBox="1"/>
          <p:nvPr/>
        </p:nvSpPr>
        <p:spPr>
          <a:xfrm>
            <a:off x="2275205" y="1995805"/>
            <a:ext cx="181927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rejuvenation</a:t>
            </a:r>
            <a:endParaRPr lang="en-US" sz="1200">
              <a:solidFill>
                <a:schemeClr val="tx1"/>
              </a:solidFill>
              <a:latin typeface="Helvetica Neue" panose="02000503040000020004" charset="0"/>
              <a:cs typeface="Helvetica Neue" panose="02000503040000020004" charset="0"/>
            </a:endParaRPr>
          </a:p>
        </p:txBody>
      </p:sp>
      <p:sp>
        <p:nvSpPr>
          <p:cNvPr id="45" name="Text Box 44"/>
          <p:cNvSpPr txBox="1"/>
          <p:nvPr/>
        </p:nvSpPr>
        <p:spPr>
          <a:xfrm>
            <a:off x="3938270" y="1995805"/>
            <a:ext cx="181927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rejuvenation</a:t>
            </a:r>
            <a:endParaRPr lang="en-US" sz="1200">
              <a:solidFill>
                <a:schemeClr val="tx1"/>
              </a:solidFill>
              <a:latin typeface="Helvetica Neue" panose="02000503040000020004" charset="0"/>
              <a:cs typeface="Helvetica Neue" panose="02000503040000020004" charset="0"/>
            </a:endParaRPr>
          </a:p>
        </p:txBody>
      </p:sp>
      <p:sp>
        <p:nvSpPr>
          <p:cNvPr id="46" name="Text Box 45"/>
          <p:cNvSpPr txBox="1"/>
          <p:nvPr/>
        </p:nvSpPr>
        <p:spPr>
          <a:xfrm>
            <a:off x="5607685" y="2006600"/>
            <a:ext cx="1819275" cy="248285"/>
          </a:xfrm>
          <a:prstGeom prst="rect">
            <a:avLst/>
          </a:prstGeom>
          <a:noFill/>
        </p:spPr>
        <p:txBody>
          <a:bodyPr wrap="square" rtlCol="0">
            <a:noAutofit/>
          </a:bodyPr>
          <a:p>
            <a:pPr indent="0" algn="ctr">
              <a:lnSpc>
                <a:spcPct val="70000"/>
              </a:lnSpc>
              <a:buClr>
                <a:srgbClr val="ED7D31"/>
              </a:buClr>
              <a:buFont typeface="Arial" panose="020B0604020202020204" pitchFamily="34" charset="0"/>
              <a:buNone/>
            </a:pPr>
            <a:r>
              <a:rPr lang="en-US" sz="1200">
                <a:solidFill>
                  <a:schemeClr val="tx1"/>
                </a:solidFill>
                <a:latin typeface="Helvetica Neue" panose="02000503040000020004" charset="0"/>
                <a:cs typeface="Helvetica Neue" panose="02000503040000020004" charset="0"/>
              </a:rPr>
              <a:t>rejuvenation</a:t>
            </a:r>
            <a:endParaRPr lang="en-US" sz="1200">
              <a:solidFill>
                <a:schemeClr val="tx1"/>
              </a:solidFill>
              <a:latin typeface="Helvetica Neue" panose="02000503040000020004" charset="0"/>
              <a:cs typeface="Helvetica Neue" panose="02000503040000020004" charset="0"/>
            </a:endParaRPr>
          </a:p>
        </p:txBody>
      </p:sp>
      <p:sp>
        <p:nvSpPr>
          <p:cNvPr id="47" name="Text Box 46"/>
          <p:cNvSpPr txBox="1"/>
          <p:nvPr/>
        </p:nvSpPr>
        <p:spPr>
          <a:xfrm>
            <a:off x="7222490" y="3555365"/>
            <a:ext cx="4732020" cy="36830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rPr>
              <a:t>Rejuvenation is cheaper than recovery.</a:t>
            </a:r>
            <a:endParaRPr lang="en-US">
              <a:latin typeface="Helvetica Neue" panose="02000503040000020004" charset="0"/>
              <a:cs typeface="Helvetica Neue" panose="02000503040000020004" charset="0"/>
            </a:endParaRPr>
          </a:p>
        </p:txBody>
      </p:sp>
      <p:sp>
        <p:nvSpPr>
          <p:cNvPr id="48" name="Text Box 47"/>
          <p:cNvSpPr txBox="1"/>
          <p:nvPr/>
        </p:nvSpPr>
        <p:spPr>
          <a:xfrm>
            <a:off x="7222490" y="4632960"/>
            <a:ext cx="4732020" cy="36830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rPr>
              <a:t>It introduces more complexity.</a:t>
            </a:r>
            <a:endParaRPr lang="en-US">
              <a:latin typeface="Helvetica Neue" panose="02000503040000020004" charset="0"/>
              <a:cs typeface="Helvetica Neue" panose="02000503040000020004" charset="0"/>
            </a:endParaRPr>
          </a:p>
        </p:txBody>
      </p:sp>
      <p:sp>
        <p:nvSpPr>
          <p:cNvPr id="49" name="Text Box 48"/>
          <p:cNvSpPr txBox="1"/>
          <p:nvPr/>
        </p:nvSpPr>
        <p:spPr>
          <a:xfrm>
            <a:off x="1300480" y="5298440"/>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Software failure rate, with rejuvenation</a:t>
            </a:r>
            <a:r>
              <a:rPr lang="en-US" altLang="it-IT" sz="1400">
                <a:latin typeface="Helvetica Neue" panose="02000503040000020004" charset="0"/>
                <a:cs typeface="Helvetica Neue" panose="02000503040000020004" charset="0"/>
              </a:rPr>
              <a: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4" name="Text Box 3"/>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7" name="Picture 6" descr="stlab-white"/>
          <p:cNvPicPr>
            <a:picLocks noChangeAspect="1"/>
          </p:cNvPicPr>
          <p:nvPr/>
        </p:nvPicPr>
        <p:blipFill>
          <a:blip r:embed="rId2">
            <a:lum bright="-84000"/>
          </a:blip>
          <a:stretch>
            <a:fillRect/>
          </a:stretch>
        </p:blipFill>
        <p:spPr>
          <a:xfrm>
            <a:off x="11090910" y="207010"/>
            <a:ext cx="979170" cy="733425"/>
          </a:xfrm>
          <a:prstGeom prst="rect">
            <a:avLst/>
          </a:prstGeom>
        </p:spPr>
      </p:pic>
      <p:sp>
        <p:nvSpPr>
          <p:cNvPr id="5" name="Slide Number Placeholder 4"/>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619125" y="452755"/>
            <a:ext cx="952754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Practical Implications </a:t>
            </a:r>
            <a:endParaRPr lang="it-IT" altLang="en-US" sz="3200">
              <a:latin typeface="Helvetica Neue" panose="02000503040000020004" charset="0"/>
              <a:cs typeface="Helvetica Neue" panose="02000503040000020004" charset="0"/>
            </a:endParaRPr>
          </a:p>
        </p:txBody>
      </p:sp>
      <p:sp>
        <p:nvSpPr>
          <p:cNvPr id="5" name="Text Box 4"/>
          <p:cNvSpPr txBox="1"/>
          <p:nvPr/>
        </p:nvSpPr>
        <p:spPr>
          <a:xfrm>
            <a:off x="6518910" y="2235200"/>
            <a:ext cx="5350510" cy="64516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Consider a group of sensors</a:t>
            </a:r>
            <a:r>
              <a:rPr lang="it-IT" altLang="en-US">
                <a:latin typeface="Helvetica Neue" panose="02000503040000020004" charset="0"/>
                <a:cs typeface="Helvetica Neue" panose="02000503040000020004" charset="0"/>
              </a:rPr>
              <a:t> covering two zones, with an aggregator collecting their data.</a:t>
            </a:r>
            <a:endParaRPr lang="it-IT" altLang="en-US">
              <a:latin typeface="Helvetica Neue" panose="02000503040000020004" charset="0"/>
              <a:cs typeface="Helvetica Neue" panose="02000503040000020004" charset="0"/>
            </a:endParaRPr>
          </a:p>
        </p:txBody>
      </p:sp>
      <p:cxnSp>
        <p:nvCxnSpPr>
          <p:cNvPr id="6" name="Straight Connector 5"/>
          <p:cNvCxnSpPr/>
          <p:nvPr/>
        </p:nvCxnSpPr>
        <p:spPr>
          <a:xfrm>
            <a:off x="884555" y="1036320"/>
            <a:ext cx="669671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9" name="Oval 8"/>
          <p:cNvSpPr/>
          <p:nvPr/>
        </p:nvSpPr>
        <p:spPr>
          <a:xfrm>
            <a:off x="2306320" y="3997325"/>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Oval 1"/>
          <p:cNvSpPr/>
          <p:nvPr/>
        </p:nvSpPr>
        <p:spPr>
          <a:xfrm>
            <a:off x="1982470" y="2981325"/>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Oval 7"/>
          <p:cNvSpPr/>
          <p:nvPr/>
        </p:nvSpPr>
        <p:spPr>
          <a:xfrm>
            <a:off x="2879090" y="2521585"/>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Oval 9"/>
          <p:cNvSpPr/>
          <p:nvPr/>
        </p:nvSpPr>
        <p:spPr>
          <a:xfrm>
            <a:off x="3402965" y="4338955"/>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Oval 10"/>
          <p:cNvSpPr/>
          <p:nvPr/>
        </p:nvSpPr>
        <p:spPr>
          <a:xfrm>
            <a:off x="3726815" y="2916555"/>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Oval 11"/>
          <p:cNvSpPr/>
          <p:nvPr/>
        </p:nvSpPr>
        <p:spPr>
          <a:xfrm>
            <a:off x="1425575" y="2235200"/>
            <a:ext cx="3318510" cy="136271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085715" y="3057525"/>
            <a:ext cx="1202690" cy="368300"/>
          </a:xfrm>
          <a:prstGeom prst="rect">
            <a:avLst/>
          </a:prstGeom>
          <a:noFill/>
        </p:spPr>
        <p:txBody>
          <a:bodyPr wrap="square" rtlCol="0">
            <a:spAutoFit/>
          </a:bodyPr>
          <a:p>
            <a:r>
              <a:rPr lang="it-IT" altLang="en-US"/>
              <a:t>aggregator</a:t>
            </a:r>
            <a:endParaRPr lang="it-IT" altLang="en-US"/>
          </a:p>
        </p:txBody>
      </p:sp>
      <p:sp>
        <p:nvSpPr>
          <p:cNvPr id="15" name="Oval 14"/>
          <p:cNvSpPr/>
          <p:nvPr/>
        </p:nvSpPr>
        <p:spPr>
          <a:xfrm>
            <a:off x="5304790" y="356616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2524125" y="5285105"/>
            <a:ext cx="1202690" cy="368300"/>
          </a:xfrm>
          <a:prstGeom prst="rect">
            <a:avLst/>
          </a:prstGeom>
          <a:noFill/>
        </p:spPr>
        <p:txBody>
          <a:bodyPr wrap="square" rtlCol="0">
            <a:spAutoFit/>
          </a:bodyPr>
          <a:p>
            <a:r>
              <a:rPr lang="en-US"/>
              <a:t>sensors</a:t>
            </a:r>
            <a:endParaRPr lang="en-US"/>
          </a:p>
        </p:txBody>
      </p:sp>
      <p:sp>
        <p:nvSpPr>
          <p:cNvPr id="29" name="Text Box 28"/>
          <p:cNvSpPr txBox="1"/>
          <p:nvPr/>
        </p:nvSpPr>
        <p:spPr>
          <a:xfrm>
            <a:off x="6518910" y="3288030"/>
            <a:ext cx="5350510" cy="64516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 </a:t>
            </a:r>
            <a:r>
              <a:rPr lang="it-IT" altLang="en-US">
                <a:latin typeface="Helvetica Neue" panose="02000503040000020004" charset="0"/>
                <a:cs typeface="Helvetica Neue" panose="02000503040000020004" charset="0"/>
              </a:rPr>
              <a:t>All</a:t>
            </a:r>
            <a:r>
              <a:rPr lang="en-US" altLang="it-IT">
                <a:latin typeface="Helvetica Neue" panose="02000503040000020004" charset="0"/>
                <a:cs typeface="Helvetica Neue" panose="02000503040000020004" charset="0"/>
              </a:rPr>
              <a:t> sensor</a:t>
            </a:r>
            <a:r>
              <a:rPr lang="it-IT" altLang="en-US">
                <a:latin typeface="Helvetica Neue" panose="02000503040000020004" charset="0"/>
                <a:cs typeface="Helvetica Neue" panose="02000503040000020004" charset="0"/>
              </a:rPr>
              <a:t>s in a zone must be available</a:t>
            </a:r>
            <a:r>
              <a:rPr lang="en-US" altLang="it-IT">
                <a:latin typeface="Helvetica Neue" panose="02000503040000020004" charset="0"/>
                <a:cs typeface="Helvetica Neue" panose="02000503040000020004" charset="0"/>
              </a:rPr>
              <a:t> at all times.</a:t>
            </a:r>
            <a:endParaRPr lang="en-US" altLang="it-IT">
              <a:latin typeface="Helvetica Neue" panose="02000503040000020004" charset="0"/>
              <a:cs typeface="Helvetica Neue" panose="02000503040000020004" charset="0"/>
            </a:endParaRPr>
          </a:p>
        </p:txBody>
      </p:sp>
      <p:sp>
        <p:nvSpPr>
          <p:cNvPr id="30" name="Oval 29"/>
          <p:cNvSpPr/>
          <p:nvPr/>
        </p:nvSpPr>
        <p:spPr>
          <a:xfrm>
            <a:off x="1425575" y="3701415"/>
            <a:ext cx="3318510" cy="1362710"/>
          </a:xfrm>
          <a:prstGeom prst="ellipse">
            <a:avLst/>
          </a:prstGeom>
          <a:no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Text Box 30"/>
          <p:cNvSpPr txBox="1"/>
          <p:nvPr/>
        </p:nvSpPr>
        <p:spPr>
          <a:xfrm>
            <a:off x="386715" y="2732405"/>
            <a:ext cx="871855" cy="368300"/>
          </a:xfrm>
          <a:prstGeom prst="rect">
            <a:avLst/>
          </a:prstGeom>
          <a:noFill/>
        </p:spPr>
        <p:txBody>
          <a:bodyPr wrap="square" rtlCol="0">
            <a:spAutoFit/>
          </a:bodyPr>
          <a:p>
            <a:r>
              <a:rPr lang="en-US"/>
              <a:t>zone A</a:t>
            </a:r>
            <a:endParaRPr lang="en-US"/>
          </a:p>
        </p:txBody>
      </p:sp>
      <p:sp>
        <p:nvSpPr>
          <p:cNvPr id="32" name="Text Box 31"/>
          <p:cNvSpPr txBox="1"/>
          <p:nvPr/>
        </p:nvSpPr>
        <p:spPr>
          <a:xfrm>
            <a:off x="426085" y="4277360"/>
            <a:ext cx="871855" cy="368300"/>
          </a:xfrm>
          <a:prstGeom prst="rect">
            <a:avLst/>
          </a:prstGeom>
          <a:noFill/>
        </p:spPr>
        <p:txBody>
          <a:bodyPr wrap="square" rtlCol="0">
            <a:spAutoFit/>
          </a:bodyPr>
          <a:p>
            <a:r>
              <a:rPr lang="en-US"/>
              <a:t>zone B</a:t>
            </a:r>
            <a:endParaRPr lang="en-US"/>
          </a:p>
        </p:txBody>
      </p:sp>
      <p:cxnSp>
        <p:nvCxnSpPr>
          <p:cNvPr id="33" name="Straight Connector 32"/>
          <p:cNvCxnSpPr>
            <a:stCxn id="15" idx="3"/>
            <a:endCxn id="30" idx="6"/>
          </p:cNvCxnSpPr>
          <p:nvPr/>
        </p:nvCxnSpPr>
        <p:spPr>
          <a:xfrm flipH="1">
            <a:off x="4744085" y="3827780"/>
            <a:ext cx="608330" cy="554990"/>
          </a:xfrm>
          <a:prstGeom prst="line">
            <a:avLst/>
          </a:prstGeom>
          <a:ln>
            <a:solidFill>
              <a:srgbClr val="00B050"/>
            </a:solidFill>
          </a:ln>
        </p:spPr>
        <p:style>
          <a:lnRef idx="2">
            <a:schemeClr val="accent1"/>
          </a:lnRef>
          <a:fillRef idx="0">
            <a:srgbClr val="FFFFFF"/>
          </a:fillRef>
          <a:effectRef idx="0">
            <a:srgbClr val="FFFFFF"/>
          </a:effectRef>
          <a:fontRef idx="minor">
            <a:schemeClr val="tx1"/>
          </a:fontRef>
        </p:style>
      </p:cxnSp>
      <p:cxnSp>
        <p:nvCxnSpPr>
          <p:cNvPr id="34" name="Straight Connector 33"/>
          <p:cNvCxnSpPr>
            <a:stCxn id="15" idx="1"/>
            <a:endCxn id="12" idx="6"/>
          </p:cNvCxnSpPr>
          <p:nvPr/>
        </p:nvCxnSpPr>
        <p:spPr>
          <a:xfrm flipH="1" flipV="1">
            <a:off x="4744085" y="2916555"/>
            <a:ext cx="608330" cy="694690"/>
          </a:xfrm>
          <a:prstGeom prst="line">
            <a:avLst/>
          </a:prstGeom>
        </p:spPr>
        <p:style>
          <a:lnRef idx="2">
            <a:schemeClr val="accent1"/>
          </a:lnRef>
          <a:fillRef idx="0">
            <a:srgbClr val="FFFFFF"/>
          </a:fillRef>
          <a:effectRef idx="0">
            <a:srgbClr val="FFFFFF"/>
          </a:effectRef>
          <a:fontRef idx="minor">
            <a:schemeClr val="tx1"/>
          </a:fontRef>
        </p:style>
      </p:cxnSp>
      <p:sp>
        <p:nvSpPr>
          <p:cNvPr id="49" name="Text Box 48"/>
          <p:cNvSpPr txBox="1"/>
          <p:nvPr/>
        </p:nvSpPr>
        <p:spPr>
          <a:xfrm>
            <a:off x="538480" y="5761355"/>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altLang="it-IT" sz="1400">
                <a:latin typeface="Helvetica Neue" panose="02000503040000020004" charset="0"/>
                <a:cs typeface="Helvetica Neue" panose="02000503040000020004" charset="0"/>
              </a:rPr>
              <a:t>Representation of the network of sensors.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3" name="Text Box 2"/>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19" name="Picture 18" descr="stlab-white"/>
          <p:cNvPicPr>
            <a:picLocks noChangeAspect="1"/>
          </p:cNvPicPr>
          <p:nvPr/>
        </p:nvPicPr>
        <p:blipFill>
          <a:blip r:embed="rId2">
            <a:lum bright="-84000"/>
          </a:blip>
          <a:stretch>
            <a:fillRect/>
          </a:stretch>
        </p:blipFill>
        <p:spPr>
          <a:xfrm>
            <a:off x="11090910" y="207010"/>
            <a:ext cx="979170" cy="733425"/>
          </a:xfrm>
          <a:prstGeom prst="rect">
            <a:avLst/>
          </a:prstGeom>
        </p:spPr>
      </p:pic>
      <p:sp>
        <p:nvSpPr>
          <p:cNvPr id="13" name="Slide Number Placeholder 12"/>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
        <p:nvSpPr>
          <p:cNvPr id="7" name="Text Box 6"/>
          <p:cNvSpPr txBox="1"/>
          <p:nvPr/>
        </p:nvSpPr>
        <p:spPr>
          <a:xfrm>
            <a:off x="6518910" y="4180205"/>
            <a:ext cx="5350510" cy="645160"/>
          </a:xfrm>
          <a:prstGeom prst="rect">
            <a:avLst/>
          </a:prstGeom>
          <a:noFill/>
        </p:spPr>
        <p:txBody>
          <a:bodyPr wrap="square" rtlCol="0">
            <a:spAutoFit/>
          </a:bodyPr>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System becomes unavailable if every zone and the aggregator aren’t available</a:t>
            </a:r>
            <a:r>
              <a:rPr lang="en-US" altLang="it-IT">
                <a:latin typeface="Helvetica Neue" panose="02000503040000020004" charset="0"/>
                <a:cs typeface="Helvetica Neue" panose="02000503040000020004" charset="0"/>
              </a:rPr>
              <a:t>.</a:t>
            </a:r>
            <a:endParaRPr lang="en-US" altLang="it-IT">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619125" y="452755"/>
            <a:ext cx="952754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Practical Implications / Consequences </a:t>
            </a:r>
            <a:endParaRPr lang="it-IT" altLang="en-US" sz="3200">
              <a:latin typeface="Helvetica Neue" panose="02000503040000020004" charset="0"/>
              <a:cs typeface="Helvetica Neue" panose="02000503040000020004" charset="0"/>
            </a:endParaRPr>
          </a:p>
        </p:txBody>
      </p:sp>
      <p:sp>
        <p:nvSpPr>
          <p:cNvPr id="5" name="Text Box 4"/>
          <p:cNvSpPr txBox="1"/>
          <p:nvPr/>
        </p:nvSpPr>
        <p:spPr>
          <a:xfrm>
            <a:off x="6710680" y="1402080"/>
            <a:ext cx="5102225" cy="64516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Network of sensors can be modeled as a component-based system.</a:t>
            </a:r>
            <a:endParaRPr lang="en-US" altLang="it-IT">
              <a:latin typeface="Helvetica Neue" panose="02000503040000020004" charset="0"/>
              <a:cs typeface="Helvetica Neue" panose="02000503040000020004" charset="0"/>
            </a:endParaRPr>
          </a:p>
        </p:txBody>
      </p:sp>
      <p:cxnSp>
        <p:nvCxnSpPr>
          <p:cNvPr id="6" name="Straight Connector 5"/>
          <p:cNvCxnSpPr/>
          <p:nvPr/>
        </p:nvCxnSpPr>
        <p:spPr>
          <a:xfrm>
            <a:off x="1138555" y="1036320"/>
            <a:ext cx="669671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9" name="Oval 8"/>
          <p:cNvSpPr/>
          <p:nvPr/>
        </p:nvSpPr>
        <p:spPr>
          <a:xfrm>
            <a:off x="5380990" y="430403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Oval 1"/>
          <p:cNvSpPr/>
          <p:nvPr/>
        </p:nvSpPr>
        <p:spPr>
          <a:xfrm>
            <a:off x="814705" y="430403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Oval 7"/>
          <p:cNvSpPr/>
          <p:nvPr/>
        </p:nvSpPr>
        <p:spPr>
          <a:xfrm>
            <a:off x="1832610" y="4313555"/>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Oval 9"/>
          <p:cNvSpPr/>
          <p:nvPr/>
        </p:nvSpPr>
        <p:spPr>
          <a:xfrm>
            <a:off x="4522470" y="430403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Oval 10"/>
          <p:cNvSpPr/>
          <p:nvPr/>
        </p:nvSpPr>
        <p:spPr>
          <a:xfrm>
            <a:off x="2995930" y="4313555"/>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Oval 11"/>
          <p:cNvSpPr/>
          <p:nvPr/>
        </p:nvSpPr>
        <p:spPr>
          <a:xfrm>
            <a:off x="335280" y="3760470"/>
            <a:ext cx="3318510" cy="136271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7835265" y="4754880"/>
            <a:ext cx="1202690" cy="368300"/>
          </a:xfrm>
          <a:prstGeom prst="rect">
            <a:avLst/>
          </a:prstGeom>
          <a:noFill/>
        </p:spPr>
        <p:txBody>
          <a:bodyPr wrap="square" rtlCol="0">
            <a:spAutoFit/>
          </a:bodyPr>
          <a:p>
            <a:r>
              <a:rPr lang="it-IT" altLang="en-US"/>
              <a:t>aggregator</a:t>
            </a:r>
            <a:endParaRPr lang="it-IT" altLang="en-US"/>
          </a:p>
        </p:txBody>
      </p:sp>
      <p:sp>
        <p:nvSpPr>
          <p:cNvPr id="15" name="Oval 14"/>
          <p:cNvSpPr/>
          <p:nvPr/>
        </p:nvSpPr>
        <p:spPr>
          <a:xfrm>
            <a:off x="7622540" y="4304030"/>
            <a:ext cx="323850" cy="306705"/>
          </a:xfrm>
          <a:prstGeom prst="ellips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3319780" y="5935980"/>
            <a:ext cx="1202690" cy="368300"/>
          </a:xfrm>
          <a:prstGeom prst="rect">
            <a:avLst/>
          </a:prstGeom>
          <a:noFill/>
        </p:spPr>
        <p:txBody>
          <a:bodyPr wrap="square" rtlCol="0">
            <a:spAutoFit/>
          </a:bodyPr>
          <a:p>
            <a:r>
              <a:rPr lang="en-US"/>
              <a:t>sensors</a:t>
            </a:r>
            <a:endParaRPr lang="en-US"/>
          </a:p>
        </p:txBody>
      </p:sp>
      <p:sp>
        <p:nvSpPr>
          <p:cNvPr id="29" name="Text Box 28"/>
          <p:cNvSpPr txBox="1"/>
          <p:nvPr/>
        </p:nvSpPr>
        <p:spPr>
          <a:xfrm>
            <a:off x="8234680" y="2305050"/>
            <a:ext cx="3548380" cy="92202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Logic relationships in regards to unavalaibility can be inferred from the system’s behaviour.</a:t>
            </a:r>
            <a:endParaRPr lang="en-US" altLang="it-IT">
              <a:latin typeface="Helvetica Neue" panose="02000503040000020004" charset="0"/>
              <a:cs typeface="Helvetica Neue" panose="02000503040000020004" charset="0"/>
            </a:endParaRPr>
          </a:p>
        </p:txBody>
      </p:sp>
      <p:sp>
        <p:nvSpPr>
          <p:cNvPr id="30" name="Oval 29"/>
          <p:cNvSpPr/>
          <p:nvPr/>
        </p:nvSpPr>
        <p:spPr>
          <a:xfrm>
            <a:off x="3883660" y="3760470"/>
            <a:ext cx="3318510" cy="1362710"/>
          </a:xfrm>
          <a:prstGeom prst="ellipse">
            <a:avLst/>
          </a:prstGeom>
          <a:no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Text Box 30"/>
          <p:cNvSpPr txBox="1"/>
          <p:nvPr/>
        </p:nvSpPr>
        <p:spPr>
          <a:xfrm>
            <a:off x="1510665" y="5233035"/>
            <a:ext cx="871855" cy="368300"/>
          </a:xfrm>
          <a:prstGeom prst="rect">
            <a:avLst/>
          </a:prstGeom>
          <a:noFill/>
        </p:spPr>
        <p:txBody>
          <a:bodyPr wrap="square" rtlCol="0">
            <a:spAutoFit/>
          </a:bodyPr>
          <a:p>
            <a:r>
              <a:rPr lang="en-US"/>
              <a:t>zone A</a:t>
            </a:r>
            <a:endParaRPr lang="en-US"/>
          </a:p>
        </p:txBody>
      </p:sp>
      <p:sp>
        <p:nvSpPr>
          <p:cNvPr id="32" name="Text Box 31"/>
          <p:cNvSpPr txBox="1"/>
          <p:nvPr/>
        </p:nvSpPr>
        <p:spPr>
          <a:xfrm>
            <a:off x="5200650" y="5233035"/>
            <a:ext cx="871855" cy="368300"/>
          </a:xfrm>
          <a:prstGeom prst="rect">
            <a:avLst/>
          </a:prstGeom>
          <a:noFill/>
        </p:spPr>
        <p:txBody>
          <a:bodyPr wrap="square" rtlCol="0">
            <a:spAutoFit/>
          </a:bodyPr>
          <a:p>
            <a:r>
              <a:rPr lang="en-US"/>
              <a:t>zone B</a:t>
            </a:r>
            <a:endParaRPr lang="en-US"/>
          </a:p>
        </p:txBody>
      </p:sp>
      <p:sp>
        <p:nvSpPr>
          <p:cNvPr id="35" name="Text Box 34"/>
          <p:cNvSpPr txBox="1"/>
          <p:nvPr/>
        </p:nvSpPr>
        <p:spPr>
          <a:xfrm>
            <a:off x="8987155" y="3649980"/>
            <a:ext cx="2988945" cy="645160"/>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System can also apply a macro-rejuvenation policy.</a:t>
            </a:r>
            <a:endParaRPr lang="en-US" altLang="it-IT">
              <a:latin typeface="Helvetica Neue" panose="02000503040000020004" charset="0"/>
              <a:cs typeface="Helvetica Neue" panose="02000503040000020004" charset="0"/>
            </a:endParaRPr>
          </a:p>
        </p:txBody>
      </p:sp>
      <p:sp>
        <p:nvSpPr>
          <p:cNvPr id="3" name="Right Brace 2"/>
          <p:cNvSpPr/>
          <p:nvPr/>
        </p:nvSpPr>
        <p:spPr>
          <a:xfrm rot="5400000">
            <a:off x="3632835" y="2296795"/>
            <a:ext cx="271145" cy="6866890"/>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pic>
        <p:nvPicPr>
          <p:cNvPr id="22" name="Picture 21" descr="pngwing.com (1)"/>
          <p:cNvPicPr>
            <a:picLocks noChangeAspect="1"/>
          </p:cNvPicPr>
          <p:nvPr/>
        </p:nvPicPr>
        <p:blipFill>
          <a:blip r:embed="rId2"/>
          <a:stretch>
            <a:fillRect/>
          </a:stretch>
        </p:blipFill>
        <p:spPr>
          <a:xfrm rot="16200000">
            <a:off x="4577080" y="3305175"/>
            <a:ext cx="1076960" cy="538480"/>
          </a:xfrm>
          <a:prstGeom prst="rect">
            <a:avLst/>
          </a:prstGeom>
        </p:spPr>
      </p:pic>
      <p:pic>
        <p:nvPicPr>
          <p:cNvPr id="23" name="Picture 22" descr="pngegg (1)"/>
          <p:cNvPicPr>
            <a:picLocks noChangeAspect="1"/>
          </p:cNvPicPr>
          <p:nvPr/>
        </p:nvPicPr>
        <p:blipFill>
          <a:blip r:embed="rId3"/>
          <a:stretch>
            <a:fillRect/>
          </a:stretch>
        </p:blipFill>
        <p:spPr>
          <a:xfrm rot="16200000">
            <a:off x="3614420" y="1950720"/>
            <a:ext cx="1076960" cy="538480"/>
          </a:xfrm>
          <a:prstGeom prst="rect">
            <a:avLst/>
          </a:prstGeom>
        </p:spPr>
      </p:pic>
      <p:pic>
        <p:nvPicPr>
          <p:cNvPr id="24" name="Picture 23" descr="pngwing.com (1)"/>
          <p:cNvPicPr>
            <a:picLocks noChangeAspect="1"/>
          </p:cNvPicPr>
          <p:nvPr/>
        </p:nvPicPr>
        <p:blipFill>
          <a:blip r:embed="rId2"/>
          <a:stretch>
            <a:fillRect/>
          </a:stretch>
        </p:blipFill>
        <p:spPr>
          <a:xfrm rot="16200000">
            <a:off x="1456055" y="3222625"/>
            <a:ext cx="1076960" cy="538480"/>
          </a:xfrm>
          <a:prstGeom prst="rect">
            <a:avLst/>
          </a:prstGeom>
        </p:spPr>
      </p:pic>
      <p:cxnSp>
        <p:nvCxnSpPr>
          <p:cNvPr id="26" name="Elbow Connector 25"/>
          <p:cNvCxnSpPr>
            <a:stCxn id="9" idx="0"/>
          </p:cNvCxnSpPr>
          <p:nvPr/>
        </p:nvCxnSpPr>
        <p:spPr>
          <a:xfrm rot="16200000" flipV="1">
            <a:off x="5257165" y="4018915"/>
            <a:ext cx="248285" cy="321945"/>
          </a:xfrm>
          <a:prstGeom prst="bentConnector2">
            <a:avLst/>
          </a:prstGeom>
          <a:ln w="25400">
            <a:solidFill>
              <a:schemeClr val="tx1"/>
            </a:solidFill>
          </a:ln>
        </p:spPr>
        <p:style>
          <a:lnRef idx="2">
            <a:schemeClr val="accent1"/>
          </a:lnRef>
          <a:fillRef idx="0">
            <a:srgbClr val="FFFFFF"/>
          </a:fillRef>
          <a:effectRef idx="0">
            <a:srgbClr val="FFFFFF"/>
          </a:effectRef>
          <a:fontRef idx="minor">
            <a:schemeClr val="tx1"/>
          </a:fontRef>
        </p:style>
      </p:cxnSp>
      <p:cxnSp>
        <p:nvCxnSpPr>
          <p:cNvPr id="27" name="Elbow Connector 26"/>
          <p:cNvCxnSpPr/>
          <p:nvPr/>
        </p:nvCxnSpPr>
        <p:spPr>
          <a:xfrm rot="10800000">
            <a:off x="2101850" y="3972560"/>
            <a:ext cx="1052195" cy="342265"/>
          </a:xfrm>
          <a:prstGeom prst="bentConnector3">
            <a:avLst>
              <a:gd name="adj1" fmla="val 181"/>
            </a:avLst>
          </a:prstGeom>
          <a:ln w="25400">
            <a:solidFill>
              <a:schemeClr val="tx1"/>
            </a:solidFill>
          </a:ln>
        </p:spPr>
        <p:style>
          <a:lnRef idx="2">
            <a:schemeClr val="accent1"/>
          </a:lnRef>
          <a:fillRef idx="0">
            <a:srgbClr val="FFFFFF"/>
          </a:fillRef>
          <a:effectRef idx="0">
            <a:srgbClr val="FFFFFF"/>
          </a:effectRef>
          <a:fontRef idx="minor">
            <a:schemeClr val="tx1"/>
          </a:fontRef>
        </p:style>
      </p:cxnSp>
      <p:cxnSp>
        <p:nvCxnSpPr>
          <p:cNvPr id="28" name="Elbow Connector 27"/>
          <p:cNvCxnSpPr>
            <a:stCxn id="8" idx="0"/>
          </p:cNvCxnSpPr>
          <p:nvPr/>
        </p:nvCxnSpPr>
        <p:spPr>
          <a:xfrm rot="16200000">
            <a:off x="1674495" y="3992245"/>
            <a:ext cx="640715" cy="3175"/>
          </a:xfrm>
          <a:prstGeom prst="bentConnector3">
            <a:avLst>
              <a:gd name="adj1" fmla="val 49950"/>
            </a:avLst>
          </a:prstGeom>
          <a:ln w="25400">
            <a:solidFill>
              <a:schemeClr val="tx1"/>
            </a:solidFill>
          </a:ln>
        </p:spPr>
        <p:style>
          <a:lnRef idx="2">
            <a:schemeClr val="accent1"/>
          </a:lnRef>
          <a:fillRef idx="0">
            <a:srgbClr val="FFFFFF"/>
          </a:fillRef>
          <a:effectRef idx="0">
            <a:srgbClr val="FFFFFF"/>
          </a:effectRef>
          <a:fontRef idx="minor">
            <a:schemeClr val="tx1"/>
          </a:fontRef>
        </p:style>
      </p:cxnSp>
      <p:cxnSp>
        <p:nvCxnSpPr>
          <p:cNvPr id="36" name="Elbow Connector 35"/>
          <p:cNvCxnSpPr>
            <a:stCxn id="2" idx="0"/>
          </p:cNvCxnSpPr>
          <p:nvPr/>
        </p:nvCxnSpPr>
        <p:spPr>
          <a:xfrm rot="16200000">
            <a:off x="1268730" y="3685540"/>
            <a:ext cx="326390" cy="911225"/>
          </a:xfrm>
          <a:prstGeom prst="bentConnector2">
            <a:avLst/>
          </a:prstGeom>
          <a:ln w="25400">
            <a:solidFill>
              <a:schemeClr val="tx1"/>
            </a:solidFill>
          </a:ln>
        </p:spPr>
        <p:style>
          <a:lnRef idx="2">
            <a:schemeClr val="accent1"/>
          </a:lnRef>
          <a:fillRef idx="0">
            <a:srgbClr val="FFFFFF"/>
          </a:fillRef>
          <a:effectRef idx="0">
            <a:srgbClr val="FFFFFF"/>
          </a:effectRef>
          <a:fontRef idx="minor">
            <a:schemeClr val="tx1"/>
          </a:fontRef>
        </p:style>
      </p:cxnSp>
      <p:cxnSp>
        <p:nvCxnSpPr>
          <p:cNvPr id="37" name="Elbow Connector 36"/>
          <p:cNvCxnSpPr>
            <a:stCxn id="10" idx="0"/>
          </p:cNvCxnSpPr>
          <p:nvPr/>
        </p:nvCxnSpPr>
        <p:spPr>
          <a:xfrm rot="16200000">
            <a:off x="4721225" y="4020820"/>
            <a:ext cx="246380" cy="320040"/>
          </a:xfrm>
          <a:prstGeom prst="bentConnector2">
            <a:avLst/>
          </a:prstGeom>
          <a:ln w="25400">
            <a:solidFill>
              <a:schemeClr val="tx1"/>
            </a:solidFill>
          </a:ln>
        </p:spPr>
        <p:style>
          <a:lnRef idx="2">
            <a:schemeClr val="accent1"/>
          </a:lnRef>
          <a:fillRef idx="0">
            <a:srgbClr val="FFFFFF"/>
          </a:fillRef>
          <a:effectRef idx="0">
            <a:srgbClr val="FFFFFF"/>
          </a:effectRef>
          <a:fontRef idx="minor">
            <a:schemeClr val="tx1"/>
          </a:fontRef>
        </p:style>
      </p:cxnSp>
      <p:cxnSp>
        <p:nvCxnSpPr>
          <p:cNvPr id="38" name="Elbow Connector 37"/>
          <p:cNvCxnSpPr/>
          <p:nvPr/>
        </p:nvCxnSpPr>
        <p:spPr>
          <a:xfrm flipV="1">
            <a:off x="1991360" y="2702560"/>
            <a:ext cx="2043430" cy="308610"/>
          </a:xfrm>
          <a:prstGeom prst="bentConnector3">
            <a:avLst>
              <a:gd name="adj1" fmla="val 155"/>
            </a:avLst>
          </a:prstGeom>
          <a:ln w="25400">
            <a:solidFill>
              <a:schemeClr val="tx1"/>
            </a:solidFill>
          </a:ln>
        </p:spPr>
        <p:style>
          <a:lnRef idx="2">
            <a:schemeClr val="accent1"/>
          </a:lnRef>
          <a:fillRef idx="0">
            <a:srgbClr val="FFFFFF"/>
          </a:fillRef>
          <a:effectRef idx="0">
            <a:srgbClr val="FFFFFF"/>
          </a:effectRef>
          <a:fontRef idx="minor">
            <a:schemeClr val="tx1"/>
          </a:fontRef>
        </p:style>
      </p:cxnSp>
      <p:cxnSp>
        <p:nvCxnSpPr>
          <p:cNvPr id="39" name="Elbow Connector 38"/>
          <p:cNvCxnSpPr>
            <a:stCxn id="15" idx="0"/>
          </p:cNvCxnSpPr>
          <p:nvPr/>
        </p:nvCxnSpPr>
        <p:spPr>
          <a:xfrm rot="16200000" flipV="1">
            <a:off x="5217160" y="1736725"/>
            <a:ext cx="1607185" cy="3526790"/>
          </a:xfrm>
          <a:prstGeom prst="bentConnector2">
            <a:avLst/>
          </a:prstGeom>
          <a:ln w="25400">
            <a:solidFill>
              <a:schemeClr val="tx1"/>
            </a:solidFill>
          </a:ln>
        </p:spPr>
        <p:style>
          <a:lnRef idx="2">
            <a:schemeClr val="accent1"/>
          </a:lnRef>
          <a:fillRef idx="0">
            <a:srgbClr val="FFFFFF"/>
          </a:fillRef>
          <a:effectRef idx="0">
            <a:srgbClr val="FFFFFF"/>
          </a:effectRef>
          <a:fontRef idx="minor">
            <a:schemeClr val="tx1"/>
          </a:fontRef>
        </p:style>
      </p:cxnSp>
      <p:cxnSp>
        <p:nvCxnSpPr>
          <p:cNvPr id="40" name="Elbow Connector 39"/>
          <p:cNvCxnSpPr>
            <a:endCxn id="23" idx="1"/>
          </p:cNvCxnSpPr>
          <p:nvPr/>
        </p:nvCxnSpPr>
        <p:spPr>
          <a:xfrm rot="10800000">
            <a:off x="4152900" y="2757805"/>
            <a:ext cx="962660" cy="334645"/>
          </a:xfrm>
          <a:prstGeom prst="bentConnector2">
            <a:avLst/>
          </a:prstGeom>
          <a:ln w="25400">
            <a:solidFill>
              <a:schemeClr val="tx1"/>
            </a:solidFill>
          </a:ln>
        </p:spPr>
        <p:style>
          <a:lnRef idx="2">
            <a:schemeClr val="accent1"/>
          </a:lnRef>
          <a:fillRef idx="0">
            <a:srgbClr val="FFFFFF"/>
          </a:fillRef>
          <a:effectRef idx="0">
            <a:srgbClr val="FFFFFF"/>
          </a:effectRef>
          <a:fontRef idx="minor">
            <a:schemeClr val="tx1"/>
          </a:fontRef>
        </p:style>
      </p:cxnSp>
      <p:sp>
        <p:nvSpPr>
          <p:cNvPr id="41" name="Text Box 40"/>
          <p:cNvSpPr txBox="1"/>
          <p:nvPr/>
        </p:nvSpPr>
        <p:spPr>
          <a:xfrm>
            <a:off x="4915535" y="3420110"/>
            <a:ext cx="467995" cy="306705"/>
          </a:xfrm>
          <a:prstGeom prst="rect">
            <a:avLst/>
          </a:prstGeom>
          <a:noFill/>
        </p:spPr>
        <p:txBody>
          <a:bodyPr wrap="square" rtlCol="0">
            <a:spAutoFit/>
          </a:bodyPr>
          <a:p>
            <a:r>
              <a:rPr lang="en-US" sz="1400"/>
              <a:t>OR</a:t>
            </a:r>
            <a:endParaRPr lang="en-US" sz="1400"/>
          </a:p>
        </p:txBody>
      </p:sp>
      <p:sp>
        <p:nvSpPr>
          <p:cNvPr id="42" name="Text Box 41"/>
          <p:cNvSpPr txBox="1"/>
          <p:nvPr/>
        </p:nvSpPr>
        <p:spPr>
          <a:xfrm>
            <a:off x="1795780" y="3343275"/>
            <a:ext cx="467995" cy="306705"/>
          </a:xfrm>
          <a:prstGeom prst="rect">
            <a:avLst/>
          </a:prstGeom>
          <a:noFill/>
        </p:spPr>
        <p:txBody>
          <a:bodyPr wrap="square" rtlCol="0">
            <a:spAutoFit/>
          </a:bodyPr>
          <a:p>
            <a:r>
              <a:rPr lang="en-US" sz="1400"/>
              <a:t>OR</a:t>
            </a:r>
            <a:endParaRPr lang="en-US" sz="1400"/>
          </a:p>
        </p:txBody>
      </p:sp>
      <p:cxnSp>
        <p:nvCxnSpPr>
          <p:cNvPr id="43" name="Elbow Connector 42"/>
          <p:cNvCxnSpPr/>
          <p:nvPr/>
        </p:nvCxnSpPr>
        <p:spPr>
          <a:xfrm rot="16200000">
            <a:off x="3980180" y="2592070"/>
            <a:ext cx="343535" cy="3175"/>
          </a:xfrm>
          <a:prstGeom prst="bentConnector2">
            <a:avLst/>
          </a:prstGeom>
          <a:ln w="25400">
            <a:solidFill>
              <a:schemeClr val="tx1"/>
            </a:solidFill>
          </a:ln>
        </p:spPr>
        <p:style>
          <a:lnRef idx="2">
            <a:schemeClr val="accent1"/>
          </a:lnRef>
          <a:fillRef idx="0">
            <a:srgbClr val="FFFFFF"/>
          </a:fillRef>
          <a:effectRef idx="0">
            <a:srgbClr val="FFFFFF"/>
          </a:effectRef>
          <a:fontRef idx="minor">
            <a:schemeClr val="tx1"/>
          </a:fontRef>
        </p:style>
      </p:cxnSp>
      <p:sp>
        <p:nvSpPr>
          <p:cNvPr id="44" name="Text Box 43"/>
          <p:cNvSpPr txBox="1"/>
          <p:nvPr/>
        </p:nvSpPr>
        <p:spPr>
          <a:xfrm>
            <a:off x="3896360" y="2072640"/>
            <a:ext cx="537845" cy="306705"/>
          </a:xfrm>
          <a:prstGeom prst="rect">
            <a:avLst/>
          </a:prstGeom>
          <a:noFill/>
        </p:spPr>
        <p:txBody>
          <a:bodyPr wrap="square" rtlCol="0">
            <a:spAutoFit/>
          </a:bodyPr>
          <a:p>
            <a:r>
              <a:rPr lang="en-US" sz="1400"/>
              <a:t>AND</a:t>
            </a:r>
            <a:endParaRPr lang="en-US" sz="1400"/>
          </a:p>
        </p:txBody>
      </p:sp>
      <p:sp>
        <p:nvSpPr>
          <p:cNvPr id="49" name="Text Box 48"/>
          <p:cNvSpPr txBox="1"/>
          <p:nvPr/>
        </p:nvSpPr>
        <p:spPr>
          <a:xfrm>
            <a:off x="4430395" y="5964555"/>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altLang="it-IT" sz="1400">
                <a:latin typeface="Helvetica Neue" panose="02000503040000020004" charset="0"/>
                <a:cs typeface="Helvetica Neue" panose="02000503040000020004" charset="0"/>
              </a:rPr>
              <a:t>Unavalaibility fault tree of the network of sensors.</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17" name="Text Box 16"/>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20" name="Picture 19" descr="stlab-white"/>
          <p:cNvPicPr>
            <a:picLocks noChangeAspect="1"/>
          </p:cNvPicPr>
          <p:nvPr/>
        </p:nvPicPr>
        <p:blipFill>
          <a:blip r:embed="rId4">
            <a:lum bright="-84000"/>
          </a:blip>
          <a:stretch>
            <a:fillRect/>
          </a:stretch>
        </p:blipFill>
        <p:spPr>
          <a:xfrm>
            <a:off x="11090910" y="207010"/>
            <a:ext cx="979170" cy="733425"/>
          </a:xfrm>
          <a:prstGeom prst="rect">
            <a:avLst/>
          </a:prstGeom>
        </p:spPr>
      </p:pic>
      <p:sp>
        <p:nvSpPr>
          <p:cNvPr id="7" name="Slide Number Placeholder 6"/>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
        <p:nvSpPr>
          <p:cNvPr id="13" name="Text Box 12"/>
          <p:cNvSpPr txBox="1"/>
          <p:nvPr/>
        </p:nvSpPr>
        <p:spPr>
          <a:xfrm>
            <a:off x="3460750" y="1325880"/>
            <a:ext cx="1447800" cy="368300"/>
          </a:xfrm>
          <a:prstGeom prst="rect">
            <a:avLst/>
          </a:prstGeom>
          <a:noFill/>
        </p:spPr>
        <p:txBody>
          <a:bodyPr wrap="square" rtlCol="0">
            <a:spAutoFit/>
          </a:bodyPr>
          <a:p>
            <a:pPr algn="ctr"/>
            <a:r>
              <a:rPr lang="it-IT" altLang="en-US">
                <a:solidFill>
                  <a:srgbClr val="FF0000"/>
                </a:solidFill>
              </a:rPr>
              <a:t>unavailable</a:t>
            </a:r>
            <a:endParaRPr lang="it-IT" altLang="en-US">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Conclusions </a:t>
            </a:r>
            <a:endParaRPr lang="it-IT" altLang="en-US" sz="3200">
              <a:latin typeface="Helvetica Neue" panose="02000503040000020004" charset="0"/>
              <a:cs typeface="Helvetica Neue" panose="02000503040000020004" charset="0"/>
            </a:endParaRPr>
          </a:p>
        </p:txBody>
      </p:sp>
      <p:cxnSp>
        <p:nvCxnSpPr>
          <p:cNvPr id="5" name="Straight Connector 4"/>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6" name="Text Box 5"/>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sp>
        <p:nvSpPr>
          <p:cNvPr id="9" name="Slide Number Placeholder 8"/>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pic>
        <p:nvPicPr>
          <p:cNvPr id="10" name="Picture 9" descr="stlab-white"/>
          <p:cNvPicPr>
            <a:picLocks noChangeAspect="1"/>
          </p:cNvPicPr>
          <p:nvPr/>
        </p:nvPicPr>
        <p:blipFill>
          <a:blip r:embed="rId2">
            <a:lum bright="-84000"/>
          </a:blip>
          <a:stretch>
            <a:fillRect/>
          </a:stretch>
        </p:blipFill>
        <p:spPr>
          <a:xfrm>
            <a:off x="11090910" y="207010"/>
            <a:ext cx="979170" cy="733425"/>
          </a:xfrm>
          <a:prstGeom prst="rect">
            <a:avLst/>
          </a:prstGeom>
        </p:spPr>
      </p:pic>
      <p:sp>
        <p:nvSpPr>
          <p:cNvPr id="2" name="Text Box 1"/>
          <p:cNvSpPr txBox="1"/>
          <p:nvPr/>
        </p:nvSpPr>
        <p:spPr>
          <a:xfrm>
            <a:off x="518160" y="1565275"/>
            <a:ext cx="7096760" cy="2030095"/>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First contribution: proposal of a coordinated offset assignment policy for </a:t>
            </a:r>
            <a:r>
              <a:rPr lang="en-US" altLang="it-IT">
                <a:latin typeface="Helvetica Neue" panose="02000503040000020004" charset="0"/>
                <a:cs typeface="Helvetica Neue" panose="02000503040000020004" charset="0"/>
                <a:sym typeface="+mn-ea"/>
              </a:rPr>
              <a:t>component-based systems</a:t>
            </a:r>
            <a:r>
              <a:rPr lang="en-US" altLang="it-IT">
                <a:latin typeface="Helvetica Neue" panose="02000503040000020004" charset="0"/>
                <a:cs typeface="Helvetica Neue" panose="02000503040000020004" charset="0"/>
              </a:rPr>
              <a:t> and compositional analysis to evaluate unavailability KPI</a:t>
            </a:r>
            <a:r>
              <a:rPr lang="it-IT" altLang="en-US">
                <a:latin typeface="Helvetica Neue" panose="02000503040000020004" charset="0"/>
                <a:cs typeface="Helvetica Neue" panose="02000503040000020004" charset="0"/>
              </a:rPr>
              <a:t> by composition</a:t>
            </a:r>
            <a:r>
              <a:rPr lang="en-US" altLang="it-IT">
                <a:latin typeface="Helvetica Neue" panose="02000503040000020004" charset="0"/>
                <a:cs typeface="Helvetica Neue" panose="02000503040000020004" charset="0"/>
              </a:rPr>
              <a:t>.</a:t>
            </a: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Second contribution: study on the applications of macro-rejuvenation mechanisms </a:t>
            </a:r>
            <a:r>
              <a:rPr lang="it-IT" altLang="en-US">
                <a:latin typeface="Helvetica Neue" panose="02000503040000020004" charset="0"/>
                <a:cs typeface="Helvetica Neue" panose="02000503040000020004" charset="0"/>
              </a:rPr>
              <a:t>to</a:t>
            </a:r>
            <a:r>
              <a:rPr lang="en-US" altLang="it-IT">
                <a:latin typeface="Helvetica Neue" panose="02000503040000020004" charset="0"/>
                <a:cs typeface="Helvetica Neue" panose="02000503040000020004" charset="0"/>
              </a:rPr>
              <a:t> component</a:t>
            </a:r>
            <a:r>
              <a:rPr lang="it-IT" altLang="en-US">
                <a:latin typeface="Helvetica Neue" panose="02000503040000020004" charset="0"/>
                <a:cs typeface="Helvetica Neue" panose="02000503040000020004" charset="0"/>
              </a:rPr>
              <a:t>-</a:t>
            </a:r>
            <a:r>
              <a:rPr lang="en-US" altLang="it-IT">
                <a:latin typeface="Helvetica Neue" panose="02000503040000020004" charset="0"/>
                <a:cs typeface="Helvetica Neue" panose="02000503040000020004" charset="0"/>
              </a:rPr>
              <a:t>based systems.</a:t>
            </a:r>
            <a:endParaRPr lang="it-IT" altLang="en-US">
              <a:latin typeface="Helvetica Neue" panose="02000503040000020004" charset="0"/>
              <a:cs typeface="Helvetica Neue" panose="02000503040000020004" charset="0"/>
            </a:endParaRPr>
          </a:p>
          <a:p>
            <a:endParaRPr lang="it-IT" altLang="en-US">
              <a:latin typeface="Helvetica Neue" panose="02000503040000020004" charset="0"/>
              <a:cs typeface="Helvetica Neue" panose="02000503040000020004" charset="0"/>
            </a:endParaRPr>
          </a:p>
        </p:txBody>
      </p:sp>
      <p:sp>
        <p:nvSpPr>
          <p:cNvPr id="8" name="Text Box 7"/>
          <p:cNvSpPr txBox="1"/>
          <p:nvPr/>
        </p:nvSpPr>
        <p:spPr>
          <a:xfrm>
            <a:off x="619125" y="4113530"/>
            <a:ext cx="6995795" cy="2030095"/>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Evaluation of fault trees with more complex logical gates is ongoing.</a:t>
            </a: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We are also considering the use of </a:t>
            </a:r>
            <a:r>
              <a:rPr lang="en-US" altLang="it-IT" b="1">
                <a:latin typeface="Helvetica Neue" panose="02000503040000020004" charset="0"/>
                <a:cs typeface="Helvetica Neue" panose="02000503040000020004" charset="0"/>
              </a:rPr>
              <a:t>dynamic</a:t>
            </a:r>
            <a:r>
              <a:rPr lang="en-US" altLang="it-IT">
                <a:latin typeface="Helvetica Neue" panose="02000503040000020004" charset="0"/>
                <a:cs typeface="Helvetica Neue" panose="02000503040000020004" charset="0"/>
              </a:rPr>
              <a:t> fault trees.</a:t>
            </a: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We are researching on the concept of mixing time (time to steady state) for component-based systems.</a:t>
            </a:r>
            <a:endParaRPr lang="en-US" altLang="it-IT">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Conclusions </a:t>
            </a:r>
            <a:endParaRPr lang="it-IT" altLang="en-US" sz="3200">
              <a:latin typeface="Helvetica Neue" panose="02000503040000020004" charset="0"/>
              <a:cs typeface="Helvetica Neue" panose="02000503040000020004" charset="0"/>
            </a:endParaRPr>
          </a:p>
        </p:txBody>
      </p:sp>
      <p:sp>
        <p:nvSpPr>
          <p:cNvPr id="3" name="Text Box 2"/>
          <p:cNvSpPr txBox="1"/>
          <p:nvPr/>
        </p:nvSpPr>
        <p:spPr>
          <a:xfrm>
            <a:off x="518160" y="1565275"/>
            <a:ext cx="7096760" cy="2030095"/>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First contribution: proposal of a coordinated offset assignment policy for </a:t>
            </a:r>
            <a:r>
              <a:rPr lang="en-US" altLang="it-IT">
                <a:latin typeface="Helvetica Neue" panose="02000503040000020004" charset="0"/>
                <a:cs typeface="Helvetica Neue" panose="02000503040000020004" charset="0"/>
                <a:sym typeface="+mn-ea"/>
              </a:rPr>
              <a:t>component-based systems</a:t>
            </a:r>
            <a:r>
              <a:rPr lang="en-US" altLang="it-IT">
                <a:latin typeface="Helvetica Neue" panose="02000503040000020004" charset="0"/>
                <a:cs typeface="Helvetica Neue" panose="02000503040000020004" charset="0"/>
              </a:rPr>
              <a:t> and compositional analysis to evaluate unavailability KPI</a:t>
            </a:r>
            <a:r>
              <a:rPr lang="it-IT" altLang="en-US">
                <a:latin typeface="Helvetica Neue" panose="02000503040000020004" charset="0"/>
                <a:cs typeface="Helvetica Neue" panose="02000503040000020004" charset="0"/>
              </a:rPr>
              <a:t> by composition</a:t>
            </a:r>
            <a:r>
              <a:rPr lang="en-US" altLang="it-IT">
                <a:latin typeface="Helvetica Neue" panose="02000503040000020004" charset="0"/>
                <a:cs typeface="Helvetica Neue" panose="02000503040000020004" charset="0"/>
              </a:rPr>
              <a:t>.</a:t>
            </a: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Second contribution: study on the applications of macro-rejuvenation mechanisms </a:t>
            </a:r>
            <a:r>
              <a:rPr lang="it-IT" altLang="en-US">
                <a:latin typeface="Helvetica Neue" panose="02000503040000020004" charset="0"/>
                <a:cs typeface="Helvetica Neue" panose="02000503040000020004" charset="0"/>
              </a:rPr>
              <a:t>to</a:t>
            </a:r>
            <a:r>
              <a:rPr lang="en-US" altLang="it-IT">
                <a:latin typeface="Helvetica Neue" panose="02000503040000020004" charset="0"/>
                <a:cs typeface="Helvetica Neue" panose="02000503040000020004" charset="0"/>
              </a:rPr>
              <a:t> component</a:t>
            </a:r>
            <a:r>
              <a:rPr lang="it-IT" altLang="en-US">
                <a:latin typeface="Helvetica Neue" panose="02000503040000020004" charset="0"/>
                <a:cs typeface="Helvetica Neue" panose="02000503040000020004" charset="0"/>
              </a:rPr>
              <a:t>-</a:t>
            </a:r>
            <a:r>
              <a:rPr lang="en-US" altLang="it-IT">
                <a:latin typeface="Helvetica Neue" panose="02000503040000020004" charset="0"/>
                <a:cs typeface="Helvetica Neue" panose="02000503040000020004" charset="0"/>
              </a:rPr>
              <a:t>based systems.</a:t>
            </a:r>
            <a:endParaRPr lang="it-IT" altLang="en-US">
              <a:latin typeface="Helvetica Neue" panose="02000503040000020004" charset="0"/>
              <a:cs typeface="Helvetica Neue" panose="02000503040000020004" charset="0"/>
            </a:endParaRPr>
          </a:p>
          <a:p>
            <a:endParaRPr lang="it-IT" altLang="en-US">
              <a:latin typeface="Helvetica Neue" panose="02000503040000020004" charset="0"/>
              <a:cs typeface="Helvetica Neue" panose="02000503040000020004" charset="0"/>
            </a:endParaRPr>
          </a:p>
        </p:txBody>
      </p:sp>
      <p:sp>
        <p:nvSpPr>
          <p:cNvPr id="2" name="Slide Number Placeholder 1"/>
          <p:cNvSpPr>
            <a:spLocks noGrp="1"/>
          </p:cNvSpPr>
          <p:nvPr>
            <p:ph type="sldNum" sz="quarter" idx="12"/>
          </p:nvPr>
        </p:nvSpPr>
        <p:spPr>
          <a:xfrm>
            <a:off x="9211310" y="6409055"/>
            <a:ext cx="2743200" cy="365125"/>
          </a:xfrm>
        </p:spPr>
        <p:txBody>
          <a:bodyPr/>
          <a:p>
            <a:r>
              <a:rPr lang="it-IT" altLang="en-US" sz="2000" smtClean="0">
                <a:latin typeface="Helvetica Neue" panose="02000503040000020004" charset="0"/>
                <a:cs typeface="Helvetica Neue" panose="02000503040000020004" charset="0"/>
              </a:rPr>
              <a:t>33/33</a:t>
            </a:r>
            <a:endParaRPr lang="it-IT" altLang="en-US" sz="2000" smtClean="0">
              <a:latin typeface="Helvetica Neue" panose="02000503040000020004" charset="0"/>
              <a:cs typeface="Helvetica Neue" panose="02000503040000020004" charset="0"/>
            </a:endParaRPr>
          </a:p>
        </p:txBody>
      </p:sp>
      <p:cxnSp>
        <p:nvCxnSpPr>
          <p:cNvPr id="5" name="Straight Connector 4"/>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619125" y="4113530"/>
            <a:ext cx="6995795" cy="2030095"/>
          </a:xfrm>
          <a:prstGeom prst="rect">
            <a:avLst/>
          </a:prstGeom>
          <a:noFill/>
        </p:spPr>
        <p:txBody>
          <a:bodyPr wrap="square" rtlCol="0">
            <a:spAutoFit/>
          </a:bodyPr>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Evaluation of fault trees with more complex logical gates is ongoing.</a:t>
            </a: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We are also considering the use of </a:t>
            </a:r>
            <a:r>
              <a:rPr lang="en-US" altLang="it-IT" b="1">
                <a:latin typeface="Helvetica Neue" panose="02000503040000020004" charset="0"/>
                <a:cs typeface="Helvetica Neue" panose="02000503040000020004" charset="0"/>
              </a:rPr>
              <a:t>dynamic</a:t>
            </a:r>
            <a:r>
              <a:rPr lang="en-US" altLang="it-IT">
                <a:latin typeface="Helvetica Neue" panose="02000503040000020004" charset="0"/>
                <a:cs typeface="Helvetica Neue" panose="02000503040000020004" charset="0"/>
              </a:rPr>
              <a:t> fault trees.</a:t>
            </a: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en-US" alt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en-US" altLang="it-IT">
                <a:latin typeface="Helvetica Neue" panose="02000503040000020004" charset="0"/>
                <a:cs typeface="Helvetica Neue" panose="02000503040000020004" charset="0"/>
              </a:rPr>
              <a:t>We are researching on the concept of mixing time (time to steady state) for component-based systems.</a:t>
            </a:r>
            <a:endParaRPr lang="en-US" altLang="it-IT">
              <a:latin typeface="Helvetica Neue" panose="02000503040000020004" charset="0"/>
              <a:cs typeface="Helvetica Neue" panose="02000503040000020004" charset="0"/>
            </a:endParaRPr>
          </a:p>
        </p:txBody>
      </p:sp>
      <p:sp>
        <p:nvSpPr>
          <p:cNvPr id="6" name="Text Box 5"/>
          <p:cNvSpPr txBox="1"/>
          <p:nvPr/>
        </p:nvSpPr>
        <p:spPr>
          <a:xfrm>
            <a:off x="7557770" y="1322705"/>
            <a:ext cx="4064000" cy="4563745"/>
          </a:xfrm>
          <a:prstGeom prst="rect">
            <a:avLst/>
          </a:prstGeom>
          <a:noFill/>
        </p:spPr>
        <p:txBody>
          <a:bodyPr wrap="square" rtlCol="0">
            <a:noAutofit/>
          </a:bodyPr>
          <a:p>
            <a:pPr algn="ctr"/>
            <a:r>
              <a:rPr lang="en-US" sz="3200" b="1" i="1">
                <a:solidFill>
                  <a:schemeClr val="accent2"/>
                </a:solidFill>
                <a:latin typeface="Helvetica Neue" panose="02000503040000020004" charset="0"/>
                <a:cs typeface="Helvetica Neue" panose="02000503040000020004" charset="0"/>
              </a:rPr>
              <a:t>Thank you </a:t>
            </a:r>
            <a:endParaRPr lang="en-US" sz="3200" b="1" i="1">
              <a:solidFill>
                <a:schemeClr val="accent2"/>
              </a:solidFill>
              <a:latin typeface="Helvetica Neue" panose="02000503040000020004" charset="0"/>
              <a:cs typeface="Helvetica Neue" panose="02000503040000020004" charset="0"/>
            </a:endParaRPr>
          </a:p>
          <a:p>
            <a:pPr algn="ctr"/>
            <a:r>
              <a:rPr lang="en-US" sz="3200" b="1" i="1">
                <a:solidFill>
                  <a:schemeClr val="accent2"/>
                </a:solidFill>
                <a:latin typeface="Helvetica Neue" panose="02000503040000020004" charset="0"/>
                <a:cs typeface="Helvetica Neue" panose="02000503040000020004" charset="0"/>
              </a:rPr>
              <a:t>for the </a:t>
            </a:r>
            <a:endParaRPr lang="en-US" sz="3200" b="1" i="1">
              <a:solidFill>
                <a:schemeClr val="accent2"/>
              </a:solidFill>
              <a:latin typeface="Helvetica Neue" panose="02000503040000020004" charset="0"/>
              <a:cs typeface="Helvetica Neue" panose="02000503040000020004" charset="0"/>
            </a:endParaRPr>
          </a:p>
          <a:p>
            <a:pPr algn="ctr"/>
            <a:r>
              <a:rPr lang="en-US" sz="3200" b="1" i="1">
                <a:solidFill>
                  <a:schemeClr val="accent2"/>
                </a:solidFill>
                <a:latin typeface="Helvetica Neue" panose="02000503040000020004" charset="0"/>
                <a:cs typeface="Helvetica Neue" panose="02000503040000020004" charset="0"/>
              </a:rPr>
              <a:t>attention.</a:t>
            </a:r>
            <a:endParaRPr lang="en-US" sz="3200" b="1" i="1">
              <a:solidFill>
                <a:schemeClr val="accent2"/>
              </a:solidFill>
              <a:latin typeface="Helvetica Neue" panose="02000503040000020004" charset="0"/>
              <a:cs typeface="Helvetica Neue" panose="02000503040000020004" charset="0"/>
            </a:endParaRPr>
          </a:p>
          <a:p>
            <a:pPr algn="ctr"/>
            <a:endParaRPr lang="en-US" sz="3200" b="1" i="1">
              <a:latin typeface="Helvetica Neue" panose="02000503040000020004" charset="0"/>
              <a:cs typeface="Helvetica Neue" panose="02000503040000020004" charset="0"/>
            </a:endParaRPr>
          </a:p>
          <a:p>
            <a:pPr algn="ctr"/>
            <a:endParaRPr lang="it-IT" altLang="en-US" b="1">
              <a:latin typeface="Helvetica Neue" panose="02000503040000020004" charset="0"/>
              <a:cs typeface="Helvetica Neue" panose="02000503040000020004" charset="0"/>
            </a:endParaRPr>
          </a:p>
          <a:p>
            <a:pPr algn="ctr"/>
            <a:endParaRPr lang="it-IT" altLang="en-US" b="1">
              <a:latin typeface="Helvetica Neue" panose="02000503040000020004" charset="0"/>
              <a:cs typeface="Helvetica Neue" panose="02000503040000020004" charset="0"/>
            </a:endParaRPr>
          </a:p>
          <a:p>
            <a:pPr algn="ctr"/>
            <a:endParaRPr lang="it-IT" altLang="en-US" b="1">
              <a:latin typeface="Helvetica Neue" panose="02000503040000020004" charset="0"/>
              <a:cs typeface="Helvetica Neue" panose="02000503040000020004" charset="0"/>
            </a:endParaRPr>
          </a:p>
          <a:p>
            <a:pPr algn="ctr"/>
            <a:endParaRPr lang="it-IT" altLang="en-US" b="1">
              <a:latin typeface="Helvetica Neue" panose="02000503040000020004" charset="0"/>
              <a:cs typeface="Helvetica Neue" panose="02000503040000020004" charset="0"/>
            </a:endParaRPr>
          </a:p>
          <a:p>
            <a:pPr algn="ctr"/>
            <a:r>
              <a:rPr lang="it-IT" altLang="en-US" b="1">
                <a:latin typeface="Helvetica Neue" panose="02000503040000020004" charset="0"/>
                <a:cs typeface="Helvetica Neue" panose="02000503040000020004" charset="0"/>
              </a:rPr>
              <a:t>Leonardo Paroli</a:t>
            </a:r>
            <a:endParaRPr lang="it-IT" altLang="en-US" b="1">
              <a:latin typeface="Helvetica Neue" panose="02000503040000020004" charset="0"/>
              <a:cs typeface="Helvetica Neue" panose="02000503040000020004" charset="0"/>
            </a:endParaRPr>
          </a:p>
          <a:p>
            <a:pPr algn="ctr"/>
            <a:r>
              <a:rPr lang="it-IT" altLang="en-US" b="1">
                <a:latin typeface="Helvetica Neue" panose="02000503040000020004" charset="0"/>
                <a:cs typeface="Helvetica Neue" panose="02000503040000020004" charset="0"/>
              </a:rPr>
              <a:t>leonardo.paroli@unifi.it</a:t>
            </a:r>
            <a:endParaRPr lang="it-IT" altLang="en-US" b="1">
              <a:latin typeface="Helvetica Neue" panose="02000503040000020004" charset="0"/>
              <a:cs typeface="Helvetica Neue" panose="02000503040000020004" charset="0"/>
            </a:endParaRPr>
          </a:p>
          <a:p>
            <a:pPr algn="ctr"/>
            <a:endParaRPr lang="it-IT" altLang="en-US" b="1">
              <a:latin typeface="Helvetica Neue" panose="02000503040000020004" charset="0"/>
              <a:cs typeface="Helvetica Neue" panose="02000503040000020004" charset="0"/>
            </a:endParaRPr>
          </a:p>
          <a:p>
            <a:pPr algn="ctr"/>
            <a:r>
              <a:rPr lang="it-IT" altLang="en-US" b="1">
                <a:latin typeface="Helvetica Neue" panose="02000503040000020004" charset="0"/>
                <a:cs typeface="Helvetica Neue" panose="02000503040000020004" charset="0"/>
              </a:rPr>
              <a:t>Software Technologies Lab,</a:t>
            </a:r>
            <a:endParaRPr lang="it-IT" altLang="en-US" b="1">
              <a:latin typeface="Helvetica Neue" panose="02000503040000020004" charset="0"/>
              <a:cs typeface="Helvetica Neue" panose="02000503040000020004" charset="0"/>
            </a:endParaRPr>
          </a:p>
          <a:p>
            <a:pPr algn="ctr"/>
            <a:r>
              <a:rPr lang="it-IT" altLang="en-US" b="1">
                <a:latin typeface="Helvetica Neue" panose="02000503040000020004" charset="0"/>
                <a:cs typeface="Helvetica Neue" panose="02000503040000020004" charset="0"/>
              </a:rPr>
              <a:t>University of Florence</a:t>
            </a:r>
            <a:endParaRPr lang="it-IT" altLang="en-US" b="1">
              <a:latin typeface="Helvetica Neue" panose="02000503040000020004" charset="0"/>
              <a:cs typeface="Helvetica Neue" panose="02000503040000020004" charset="0"/>
            </a:endParaRPr>
          </a:p>
        </p:txBody>
      </p:sp>
      <p:sp>
        <p:nvSpPr>
          <p:cNvPr id="8" name="Text Box 7"/>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9" name="Picture 8" descr="stlab-white"/>
          <p:cNvPicPr>
            <a:picLocks noChangeAspect="1"/>
          </p:cNvPicPr>
          <p:nvPr/>
        </p:nvPicPr>
        <p:blipFill>
          <a:blip r:embed="rId2">
            <a:lum bright="-84000"/>
          </a:blip>
          <a:stretch>
            <a:fillRect/>
          </a:stretch>
        </p:blipFill>
        <p:spPr>
          <a:xfrm>
            <a:off x="11090910" y="207010"/>
            <a:ext cx="979170" cy="7334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4445000" y="3136900"/>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Additional Material </a:t>
            </a:r>
            <a:endParaRPr lang="it-IT" altLang="en-US" sz="320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Picture 1" descr="kpi30Components"/>
          <p:cNvPicPr>
            <a:picLocks noChangeAspect="1"/>
          </p:cNvPicPr>
          <p:nvPr/>
        </p:nvPicPr>
        <p:blipFill>
          <a:blip r:embed="rId2"/>
          <a:stretch>
            <a:fillRect/>
          </a:stretch>
        </p:blipFill>
        <p:spPr>
          <a:xfrm>
            <a:off x="2150745" y="1536065"/>
            <a:ext cx="7648575" cy="4575175"/>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7" name="Text Box 6"/>
          <p:cNvSpPr txBox="1"/>
          <p:nvPr/>
        </p:nvSpPr>
        <p:spPr>
          <a:xfrm>
            <a:off x="619125" y="452755"/>
            <a:ext cx="4064000" cy="583565"/>
          </a:xfrm>
          <a:prstGeom prst="rect">
            <a:avLst/>
          </a:prstGeom>
          <a:noFill/>
        </p:spPr>
        <p:txBody>
          <a:bodyPr wrap="square" rtlCol="0">
            <a:spAutoFit/>
          </a:bodyPr>
          <a:p>
            <a:r>
              <a:rPr lang="en-US" altLang="it-IT" sz="3200">
                <a:latin typeface="Helvetica Neue" panose="02000503040000020004" charset="0"/>
                <a:cs typeface="Helvetica Neue" panose="02000503040000020004" charset="0"/>
              </a:rPr>
              <a:t>Additional Material</a:t>
            </a:r>
            <a:r>
              <a:rPr lang="it-IT" altLang="en-US" sz="3200">
                <a:latin typeface="Helvetica Neue" panose="02000503040000020004" charset="0"/>
                <a:cs typeface="Helvetica Neue" panose="02000503040000020004" charset="0"/>
              </a:rPr>
              <a:t> </a:t>
            </a:r>
            <a:endParaRPr lang="it-IT" altLang="en-US" sz="3200">
              <a:latin typeface="Helvetica Neue" panose="02000503040000020004" charset="0"/>
              <a:cs typeface="Helvetica Neue" panose="02000503040000020004" charset="0"/>
            </a:endParaRPr>
          </a:p>
        </p:txBody>
      </p:sp>
      <p:cxnSp>
        <p:nvCxnSpPr>
          <p:cNvPr id="8" name="Straight Connector 7"/>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9" name="Text Box 8"/>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cxnSp>
        <p:nvCxnSpPr>
          <p:cNvPr id="8" name="Straight Connector 7"/>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pic>
        <p:nvPicPr>
          <p:cNvPr id="11" name="Content Placeholder 10" descr="transient"/>
          <p:cNvPicPr>
            <a:picLocks noChangeAspect="1"/>
          </p:cNvPicPr>
          <p:nvPr>
            <p:ph idx="1"/>
          </p:nvPr>
        </p:nvPicPr>
        <p:blipFill>
          <a:blip r:embed="rId2"/>
          <a:stretch>
            <a:fillRect/>
          </a:stretch>
        </p:blipFill>
        <p:spPr>
          <a:xfrm>
            <a:off x="3508375" y="1424305"/>
            <a:ext cx="5702935" cy="4282440"/>
          </a:xfrm>
          <a:prstGeom prst="rect">
            <a:avLst/>
          </a:prstGeom>
          <a:noFill/>
          <a:ln w="19050" cmpd="sng">
            <a:solidFill>
              <a:schemeClr val="accent2"/>
            </a:solidFill>
            <a:prstDash val="solid"/>
          </a:ln>
          <a:effectLst>
            <a:outerShdw blurRad="381000" dist="38100" dir="2700000" algn="tl" rotWithShape="0">
              <a:schemeClr val="accent2">
                <a:alpha val="40000"/>
              </a:schemeClr>
            </a:outerShdw>
          </a:effectLst>
        </p:spPr>
      </p:pic>
      <p:sp>
        <p:nvSpPr>
          <p:cNvPr id="9" name="Text Box 8"/>
          <p:cNvSpPr txBox="1"/>
          <p:nvPr/>
        </p:nvSpPr>
        <p:spPr>
          <a:xfrm>
            <a:off x="619125" y="452755"/>
            <a:ext cx="4064000" cy="583565"/>
          </a:xfrm>
          <a:prstGeom prst="rect">
            <a:avLst/>
          </a:prstGeom>
          <a:noFill/>
        </p:spPr>
        <p:txBody>
          <a:bodyPr wrap="square" rtlCol="0">
            <a:spAutoFit/>
          </a:bodyPr>
          <a:p>
            <a:r>
              <a:rPr lang="en-US" altLang="it-IT" sz="3200">
                <a:latin typeface="Helvetica Neue" panose="02000503040000020004" charset="0"/>
                <a:cs typeface="Helvetica Neue" panose="02000503040000020004" charset="0"/>
              </a:rPr>
              <a:t>Additional Material</a:t>
            </a:r>
            <a:r>
              <a:rPr lang="it-IT" altLang="en-US" sz="3200">
                <a:latin typeface="Helvetica Neue" panose="02000503040000020004" charset="0"/>
                <a:cs typeface="Helvetica Neue" panose="02000503040000020004" charset="0"/>
              </a:rPr>
              <a:t> </a:t>
            </a:r>
            <a:endParaRPr lang="it-IT" altLang="en-US" sz="3200">
              <a:latin typeface="Helvetica Neue" panose="02000503040000020004" charset="0"/>
              <a:cs typeface="Helvetica Neue" panose="02000503040000020004" charset="0"/>
            </a:endParaRPr>
          </a:p>
        </p:txBody>
      </p:sp>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Text Box 6"/>
          <p:cNvSpPr txBox="1"/>
          <p:nvPr/>
        </p:nvSpPr>
        <p:spPr>
          <a:xfrm>
            <a:off x="619125" y="452755"/>
            <a:ext cx="4064000" cy="583565"/>
          </a:xfrm>
          <a:prstGeom prst="rect">
            <a:avLst/>
          </a:prstGeom>
          <a:noFill/>
        </p:spPr>
        <p:txBody>
          <a:bodyPr wrap="square" rtlCol="0">
            <a:spAutoFit/>
          </a:bodyPr>
          <a:p>
            <a:r>
              <a:rPr lang="en-US" altLang="it-IT" sz="3200">
                <a:latin typeface="Helvetica Neue" panose="02000503040000020004" charset="0"/>
                <a:cs typeface="Helvetica Neue" panose="02000503040000020004" charset="0"/>
              </a:rPr>
              <a:t>Additional Material</a:t>
            </a:r>
            <a:r>
              <a:rPr lang="it-IT" altLang="en-US" sz="3200">
                <a:latin typeface="Helvetica Neue" panose="02000503040000020004" charset="0"/>
                <a:cs typeface="Helvetica Neue" panose="02000503040000020004" charset="0"/>
              </a:rPr>
              <a:t> </a:t>
            </a:r>
            <a:endParaRPr lang="it-IT" altLang="en-US" sz="3200">
              <a:latin typeface="Helvetica Neue" panose="02000503040000020004" charset="0"/>
              <a:cs typeface="Helvetica Neue" panose="02000503040000020004" charset="0"/>
            </a:endParaRPr>
          </a:p>
        </p:txBody>
      </p:sp>
      <p:pic>
        <p:nvPicPr>
          <p:cNvPr id="3" name="Content Placeholder 3"/>
          <p:cNvPicPr>
            <a:picLocks noChangeAspect="1"/>
          </p:cNvPicPr>
          <p:nvPr>
            <p:ph idx="1"/>
          </p:nvPr>
        </p:nvPicPr>
        <p:blipFill>
          <a:blip r:embed="rId2"/>
          <a:stretch>
            <a:fillRect/>
          </a:stretch>
        </p:blipFill>
        <p:spPr>
          <a:xfrm>
            <a:off x="838200" y="2231390"/>
            <a:ext cx="10515600" cy="2395220"/>
          </a:xfrm>
          <a:prstGeom prst="rect">
            <a:avLst/>
          </a:prstGeom>
          <a:noFill/>
          <a:ln w="19050" cmpd="sng">
            <a:solidFill>
              <a:schemeClr val="accent2"/>
            </a:solidFill>
            <a:prstDash val="solid"/>
          </a:ln>
          <a:effectLst>
            <a:outerShdw blurRad="381000" dist="38100" dir="2700000" algn="tl" rotWithShape="0">
              <a:schemeClr val="accent2">
                <a:alpha val="40000"/>
              </a:schemeClr>
            </a:outerShdw>
          </a:effectLst>
        </p:spPr>
      </p:pic>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Text Box 9"/>
          <p:cNvSpPr txBox="1"/>
          <p:nvPr/>
        </p:nvSpPr>
        <p:spPr>
          <a:xfrm>
            <a:off x="457835" y="1736725"/>
            <a:ext cx="5534025" cy="4246245"/>
          </a:xfrm>
          <a:prstGeom prst="rect">
            <a:avLst/>
          </a:prstGeom>
          <a:noFill/>
        </p:spPr>
        <p:txBody>
          <a:bodyPr wrap="square" rtlCol="0">
            <a:spAutoFit/>
          </a:bodyPr>
          <a:p>
            <a:pPr indent="0">
              <a:buClr>
                <a:srgbClr val="ED7D31"/>
              </a:buClr>
              <a:buFont typeface="Arial" panose="020B0604020202020204" pitchFamily="34" charset="0"/>
              <a:buNone/>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From instantaneous unavalability we can then consider:</a:t>
            </a: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indent="457200">
              <a:buClr>
                <a:srgbClr val="ED7D31"/>
              </a:buClr>
              <a:buFont typeface="Arial" panose="020B0604020202020204" pitchFamily="34" charset="0"/>
              <a:buNone/>
            </a:pPr>
            <a:r>
              <a:rPr lang="en-US">
                <a:latin typeface="Helvetica Neue" panose="02000503040000020004" charset="0"/>
                <a:cs typeface="Helvetica Neue" panose="02000503040000020004" charset="0"/>
                <a:sym typeface="+mn-ea"/>
              </a:rPr>
              <a:t>which is the cumulative unavailability of the</a:t>
            </a:r>
            <a:br>
              <a:rPr lang="en-US">
                <a:latin typeface="Helvetica Neue" panose="02000503040000020004" charset="0"/>
                <a:cs typeface="Helvetica Neue" panose="02000503040000020004" charset="0"/>
                <a:sym typeface="+mn-ea"/>
              </a:rPr>
            </a:br>
            <a:r>
              <a:rPr lang="en-US">
                <a:latin typeface="Helvetica Neue" panose="02000503040000020004" charset="0"/>
                <a:cs typeface="Helvetica Neue" panose="02000503040000020004" charset="0"/>
                <a:sym typeface="+mn-ea"/>
              </a:rPr>
              <a:t>       component.</a:t>
            </a:r>
            <a:endParaRPr lang="en-US">
              <a:latin typeface="Helvetica Neue" panose="02000503040000020004" charset="0"/>
              <a:cs typeface="Helvetica Neue" panose="02000503040000020004" charset="0"/>
              <a:sym typeface="+mn-ea"/>
            </a:endParaRPr>
          </a:p>
          <a:p>
            <a:pPr indent="457200">
              <a:buClr>
                <a:srgbClr val="ED7D31"/>
              </a:buClr>
              <a:buFont typeface="Arial" panose="020B0604020202020204" pitchFamily="34" charset="0"/>
              <a:buNone/>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endParaRPr lang="en-US">
              <a:latin typeface="Helvetica Neue" panose="02000503040000020004" charset="0"/>
              <a:cs typeface="Helvetica Neue" panose="02000503040000020004" charset="0"/>
              <a:sym typeface="+mn-ea"/>
            </a:endParaRPr>
          </a:p>
          <a:p>
            <a:pPr marL="285750" indent="-285750">
              <a:buClr>
                <a:srgbClr val="ED7D31"/>
              </a:buClr>
              <a:buFont typeface="Arial" panose="020B0604020202020204" pitchFamily="34" charset="0"/>
              <a:buChar char="•"/>
            </a:pPr>
            <a:r>
              <a:rPr lang="en-US">
                <a:latin typeface="Helvetica Neue" panose="02000503040000020004" charset="0"/>
                <a:cs typeface="Helvetica Neue" panose="02000503040000020004" charset="0"/>
                <a:sym typeface="+mn-ea"/>
              </a:rPr>
              <a:t>Represents the total unavailability time of component up to time t.</a:t>
            </a:r>
            <a:endParaRPr lang="en-US">
              <a:latin typeface="Helvetica Neue" panose="02000503040000020004" charset="0"/>
              <a:cs typeface="Helvetica Neue" panose="02000503040000020004" charset="0"/>
              <a:sym typeface="+mn-ea"/>
            </a:endParaRPr>
          </a:p>
          <a:p>
            <a:pPr indent="457200">
              <a:buClr>
                <a:srgbClr val="ED7D31"/>
              </a:buClr>
              <a:buFont typeface="Arial" panose="020B0604020202020204" pitchFamily="34" charset="0"/>
              <a:buNone/>
            </a:pPr>
            <a:endParaRPr lang="en-US">
              <a:latin typeface="Helvetica Neue" panose="02000503040000020004" charset="0"/>
              <a:cs typeface="Helvetica Neue" panose="02000503040000020004" charset="0"/>
              <a:sym typeface="+mn-ea"/>
            </a:endParaRPr>
          </a:p>
          <a:p>
            <a:pPr indent="457200">
              <a:buClr>
                <a:srgbClr val="ED7D31"/>
              </a:buClr>
              <a:buFont typeface="Arial" panose="020B0604020202020204" pitchFamily="34" charset="0"/>
              <a:buNone/>
            </a:pPr>
            <a:endParaRPr lang="en-US">
              <a:latin typeface="Helvetica Neue" panose="02000503040000020004" charset="0"/>
              <a:cs typeface="Helvetica Neue" panose="02000503040000020004" charset="0"/>
              <a:sym typeface="+mn-ea"/>
            </a:endParaRPr>
          </a:p>
        </p:txBody>
      </p:sp>
      <p:pic>
        <p:nvPicPr>
          <p:cNvPr id="5" name="Content Placeholder 4" descr="integral"/>
          <p:cNvPicPr>
            <a:picLocks noChangeAspect="1"/>
          </p:cNvPicPr>
          <p:nvPr>
            <p:ph idx="1"/>
          </p:nvPr>
        </p:nvPicPr>
        <p:blipFill>
          <a:blip r:embed="rId2"/>
          <a:stretch>
            <a:fillRect/>
          </a:stretch>
        </p:blipFill>
        <p:spPr>
          <a:xfrm>
            <a:off x="6242685" y="1386840"/>
            <a:ext cx="5638800" cy="408432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7" name="Text Box 6"/>
          <p:cNvSpPr txBox="1"/>
          <p:nvPr/>
        </p:nvSpPr>
        <p:spPr>
          <a:xfrm>
            <a:off x="619125" y="452755"/>
            <a:ext cx="5835015"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Key Performance Indicator</a:t>
            </a:r>
            <a:endParaRPr lang="it-IT" altLang="en-US" sz="3200">
              <a:latin typeface="Helvetica Neue" panose="02000503040000020004" charset="0"/>
              <a:cs typeface="Helvetica Neue" panose="02000503040000020004" charset="0"/>
            </a:endParaRPr>
          </a:p>
        </p:txBody>
      </p:sp>
      <p:cxnSp>
        <p:nvCxnSpPr>
          <p:cNvPr id="8" name="Straight Connector 7"/>
          <p:cNvCxnSpPr/>
          <p:nvPr/>
        </p:nvCxnSpPr>
        <p:spPr>
          <a:xfrm>
            <a:off x="884555" y="1036320"/>
            <a:ext cx="554736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pic>
        <p:nvPicPr>
          <p:cNvPr id="4" name="2384804F-3998-4D57-9195-F3826E402611-6" descr="C:/Users/posta/AppData/Local/Temp/wpp.WQJMVywpp"/>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2945" y="2873375"/>
            <a:ext cx="2086875" cy="555625"/>
          </a:xfrm>
          <a:prstGeom prst="rect">
            <a:avLst/>
          </a:prstGeom>
        </p:spPr>
      </p:pic>
      <p:sp>
        <p:nvSpPr>
          <p:cNvPr id="6" name="Text Box 5"/>
          <p:cNvSpPr txBox="1"/>
          <p:nvPr/>
        </p:nvSpPr>
        <p:spPr>
          <a:xfrm>
            <a:off x="6242685" y="5623560"/>
            <a:ext cx="5516880" cy="30670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altLang="it-IT" sz="1400">
                <a:latin typeface="Helvetica Neue" panose="02000503040000020004" charset="0"/>
                <a:cs typeface="Helvetica Neue" panose="02000503040000020004" charset="0"/>
              </a:rPr>
              <a:t>Cumulative</a:t>
            </a:r>
            <a:r>
              <a:rPr lang="it-IT" altLang="en-US" sz="1400">
                <a:latin typeface="Helvetica Neue" panose="02000503040000020004" charset="0"/>
                <a:cs typeface="Helvetica Neue" panose="02000503040000020004" charset="0"/>
              </a:rPr>
              <a:t> unavailability</a:t>
            </a:r>
            <a:r>
              <a:rPr lang="en-US" altLang="it-IT" sz="1400">
                <a:latin typeface="Helvetica Neue" panose="02000503040000020004" charset="0"/>
                <a:cs typeface="Helvetica Neue" panose="02000503040000020004" charset="0"/>
              </a:rPr>
              <a:t> of the component.</a:t>
            </a:r>
            <a:r>
              <a:rPr lang="it-IT" altLang="en-US" sz="1400">
                <a:latin typeface="Helvetica Neue" panose="02000503040000020004" charset="0"/>
                <a:cs typeface="Helvetica Neue" panose="02000503040000020004" charset="0"/>
              </a:rPr>
              <a:t> </a:t>
            </a:r>
            <a:endParaRPr lang="it-IT" altLang="en-US" sz="1400">
              <a:latin typeface="Helvetica Neue" panose="02000503040000020004" charset="0"/>
              <a:cs typeface="Helvetica Neue" panose="02000503040000020004" charset="0"/>
            </a:endParaRPr>
          </a:p>
        </p:txBody>
      </p:sp>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11" name="Picture 10" descr="stlab-white"/>
          <p:cNvPicPr>
            <a:picLocks noChangeAspect="1"/>
          </p:cNvPicPr>
          <p:nvPr/>
        </p:nvPicPr>
        <p:blipFill>
          <a:blip r:embed="rId5">
            <a:lum bright="-84000"/>
          </a:blip>
          <a:stretch>
            <a:fillRect/>
          </a:stretch>
        </p:blipFill>
        <p:spPr>
          <a:xfrm>
            <a:off x="11090910" y="207010"/>
            <a:ext cx="979170" cy="7334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619125" y="452755"/>
            <a:ext cx="5476875"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Towards the system model  </a:t>
            </a:r>
            <a:endParaRPr lang="it-IT" altLang="en-US" sz="3200">
              <a:latin typeface="Helvetica Neue" panose="02000503040000020004" charset="0"/>
              <a:cs typeface="Helvetica Neue" panose="02000503040000020004" charset="0"/>
            </a:endParaRPr>
          </a:p>
        </p:txBody>
      </p:sp>
      <p:sp>
        <p:nvSpPr>
          <p:cNvPr id="5" name="Text Box 4"/>
          <p:cNvSpPr txBox="1"/>
          <p:nvPr/>
        </p:nvSpPr>
        <p:spPr>
          <a:xfrm>
            <a:off x="791845" y="1917700"/>
            <a:ext cx="5600700" cy="2861310"/>
          </a:xfrm>
          <a:prstGeom prst="rect">
            <a:avLst/>
          </a:prstGeom>
          <a:noFill/>
        </p:spPr>
        <p:txBody>
          <a:bodyPr wrap="square" rtlCol="0">
            <a:spAutoFit/>
          </a:bodyPr>
          <a:p>
            <a:pPr marL="285750" indent="-285750">
              <a:buClr>
                <a:srgbClr val="ED7D31"/>
              </a:buClr>
              <a:buFont typeface="Arial" panose="020B0604020202020204" pitchFamily="34" charset="0"/>
              <a:buChar char="•"/>
            </a:pPr>
            <a:r>
              <a:rPr lang="it-IT"/>
              <a:t>Predictive analysis of complex systems is often unfeasible due to the dimension of the resulting model.</a:t>
            </a:r>
            <a:endParaRPr lang="it-IT"/>
          </a:p>
          <a:p>
            <a:pPr marL="285750" indent="-285750">
              <a:buClr>
                <a:srgbClr val="ED7D31"/>
              </a:buClr>
              <a:buFont typeface="Arial" panose="020B0604020202020204" pitchFamily="34" charset="0"/>
              <a:buChar char="•"/>
            </a:pPr>
            <a:endParaRPr lang="it-IT"/>
          </a:p>
          <a:p>
            <a:pPr marL="285750" indent="-285750">
              <a:buClr>
                <a:srgbClr val="ED7D31"/>
              </a:buClr>
              <a:buFont typeface="Arial" panose="020B0604020202020204" pitchFamily="34" charset="0"/>
              <a:buChar char="•"/>
            </a:pPr>
            <a:endParaRPr lang="it-IT"/>
          </a:p>
          <a:p>
            <a:pPr marL="285750" indent="-285750">
              <a:buClr>
                <a:srgbClr val="ED7D31"/>
              </a:buClr>
              <a:buFont typeface="Arial" panose="020B0604020202020204" pitchFamily="34" charset="0"/>
              <a:buChar char="•"/>
            </a:pPr>
            <a:r>
              <a:rPr lang="it-IT"/>
              <a:t>Number of interactions, functionalities and inner mechanisms are often the cause.</a:t>
            </a:r>
            <a:endParaRPr lang="it-IT"/>
          </a:p>
          <a:p>
            <a:pPr marL="285750" indent="-285750">
              <a:buClr>
                <a:srgbClr val="ED7D31"/>
              </a:buClr>
              <a:buFont typeface="Arial" panose="020B0604020202020204" pitchFamily="34" charset="0"/>
              <a:buChar char="•"/>
            </a:pPr>
            <a:endParaRPr lang="it-IT"/>
          </a:p>
          <a:p>
            <a:pPr marL="285750" indent="-285750">
              <a:buClr>
                <a:srgbClr val="ED7D31"/>
              </a:buClr>
              <a:buFont typeface="Arial" panose="020B0604020202020204" pitchFamily="34" charset="0"/>
              <a:buChar char="•"/>
            </a:pPr>
            <a:endParaRPr lang="it-IT"/>
          </a:p>
          <a:p>
            <a:pPr marL="285750" indent="-285750">
              <a:buClr>
                <a:srgbClr val="ED7D31"/>
              </a:buClr>
              <a:buFont typeface="Arial" panose="020B0604020202020204" pitchFamily="34" charset="0"/>
              <a:buChar char="•"/>
            </a:pPr>
            <a:r>
              <a:rPr lang="it-IT"/>
              <a:t>We consider systems that can be naturally decomposed into independent sub-components.</a:t>
            </a:r>
            <a:endParaRPr lang="it-IT"/>
          </a:p>
        </p:txBody>
      </p:sp>
      <p:cxnSp>
        <p:nvCxnSpPr>
          <p:cNvPr id="3" name="Straight Connector 2"/>
          <p:cNvCxnSpPr/>
          <p:nvPr/>
        </p:nvCxnSpPr>
        <p:spPr>
          <a:xfrm flipV="1">
            <a:off x="884555" y="1016000"/>
            <a:ext cx="5873750" cy="2032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pic>
        <p:nvPicPr>
          <p:cNvPr id="34" name="Content Placeholder 33"/>
          <p:cNvPicPr>
            <a:picLocks noChangeAspect="1"/>
          </p:cNvPicPr>
          <p:nvPr>
            <p:ph idx="1"/>
          </p:nvPr>
        </p:nvPicPr>
        <p:blipFill>
          <a:blip r:embed="rId2"/>
          <a:stretch>
            <a:fillRect/>
          </a:stretch>
        </p:blipFill>
        <p:spPr>
          <a:xfrm>
            <a:off x="8314055" y="452755"/>
            <a:ext cx="2038350" cy="2038350"/>
          </a:xfrm>
          <a:prstGeom prst="rect">
            <a:avLst/>
          </a:prstGeom>
          <a:ln w="19050" cmpd="sng">
            <a:solidFill>
              <a:schemeClr val="accent2"/>
            </a:solidFill>
            <a:prstDash val="solid"/>
          </a:ln>
          <a:effectLst>
            <a:outerShdw blurRad="381000" dist="38100" dir="2700000" algn="tl" rotWithShape="0">
              <a:schemeClr val="accent2">
                <a:alpha val="40000"/>
              </a:schemeClr>
            </a:outerShdw>
          </a:effectLst>
        </p:spPr>
      </p:pic>
      <p:sp>
        <p:nvSpPr>
          <p:cNvPr id="4" name="Oval 3"/>
          <p:cNvSpPr/>
          <p:nvPr/>
        </p:nvSpPr>
        <p:spPr>
          <a:xfrm>
            <a:off x="8686800" y="3345180"/>
            <a:ext cx="1293495" cy="532765"/>
          </a:xfrm>
          <a:prstGeom prst="ellipse">
            <a:avLst/>
          </a:prstGeom>
          <a:solidFill>
            <a:schemeClr val="accent2"/>
          </a:solidFill>
          <a:ln w="28575" cmpd="sng">
            <a:solidFill>
              <a:schemeClr val="accent2"/>
            </a:solidFill>
            <a:prstDash val="solid"/>
          </a:ln>
          <a:effectLst>
            <a:outerShdw blurRad="381000" dist="38100" dir="2700000" sx="99000" sy="99000" algn="tl" rotWithShape="0">
              <a:schemeClr val="accent2">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it-IT" altLang="en-US"/>
              <a:t>System</a:t>
            </a:r>
            <a:endParaRPr lang="it-IT" altLang="en-US"/>
          </a:p>
        </p:txBody>
      </p:sp>
      <p:sp>
        <p:nvSpPr>
          <p:cNvPr id="9" name="Oval 8"/>
          <p:cNvSpPr/>
          <p:nvPr/>
        </p:nvSpPr>
        <p:spPr>
          <a:xfrm>
            <a:off x="7606665" y="4319905"/>
            <a:ext cx="732790" cy="532765"/>
          </a:xfrm>
          <a:prstGeom prst="ellipse">
            <a:avLst/>
          </a:prstGeom>
          <a:solidFill>
            <a:schemeClr val="accent2"/>
          </a:solidFill>
          <a:ln w="28575" cmpd="sng">
            <a:solidFill>
              <a:schemeClr val="accent2"/>
            </a:solidFill>
            <a:prstDash val="solid"/>
          </a:ln>
          <a:effectLst>
            <a:outerShdw blurRad="381000" dist="38100" dir="2700000" sx="99000" sy="99000" algn="tl" rotWithShape="0">
              <a:schemeClr val="accent2">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it-IT" altLang="en-US"/>
              <a:t>1</a:t>
            </a:r>
            <a:endParaRPr lang="it-IT" altLang="en-US"/>
          </a:p>
        </p:txBody>
      </p:sp>
      <p:sp>
        <p:nvSpPr>
          <p:cNvPr id="11" name="Oval 10"/>
          <p:cNvSpPr/>
          <p:nvPr/>
        </p:nvSpPr>
        <p:spPr>
          <a:xfrm>
            <a:off x="8502650" y="4578985"/>
            <a:ext cx="732790" cy="532765"/>
          </a:xfrm>
          <a:prstGeom prst="ellipse">
            <a:avLst/>
          </a:prstGeom>
          <a:solidFill>
            <a:schemeClr val="accent2"/>
          </a:solidFill>
          <a:ln w="28575" cmpd="sng">
            <a:solidFill>
              <a:schemeClr val="accent2"/>
            </a:solidFill>
            <a:prstDash val="solid"/>
          </a:ln>
          <a:effectLst>
            <a:outerShdw blurRad="381000" dist="38100" dir="2700000" sx="99000" sy="99000" algn="tl" rotWithShape="0">
              <a:schemeClr val="accent2">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it-IT" altLang="en-US"/>
              <a:t>2</a:t>
            </a:r>
            <a:endParaRPr lang="it-IT" altLang="en-US"/>
          </a:p>
        </p:txBody>
      </p:sp>
      <p:sp>
        <p:nvSpPr>
          <p:cNvPr id="12" name="Oval 11"/>
          <p:cNvSpPr/>
          <p:nvPr/>
        </p:nvSpPr>
        <p:spPr>
          <a:xfrm>
            <a:off x="9474200" y="4587875"/>
            <a:ext cx="732790" cy="532765"/>
          </a:xfrm>
          <a:prstGeom prst="ellipse">
            <a:avLst/>
          </a:prstGeom>
          <a:solidFill>
            <a:schemeClr val="accent2"/>
          </a:solidFill>
          <a:ln w="28575" cmpd="sng">
            <a:solidFill>
              <a:schemeClr val="accent2"/>
            </a:solidFill>
            <a:prstDash val="solid"/>
          </a:ln>
          <a:effectLst>
            <a:outerShdw blurRad="381000" dist="38100" dir="2700000" sx="99000" sy="99000" algn="tl" rotWithShape="0">
              <a:schemeClr val="accent2">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it-IT" altLang="en-US"/>
              <a:t>3</a:t>
            </a:r>
            <a:endParaRPr lang="it-IT" altLang="en-US"/>
          </a:p>
        </p:txBody>
      </p:sp>
      <p:sp>
        <p:nvSpPr>
          <p:cNvPr id="14" name="Oval 13"/>
          <p:cNvSpPr/>
          <p:nvPr/>
        </p:nvSpPr>
        <p:spPr>
          <a:xfrm>
            <a:off x="10445750" y="4319905"/>
            <a:ext cx="732790" cy="532765"/>
          </a:xfrm>
          <a:prstGeom prst="ellipse">
            <a:avLst/>
          </a:prstGeom>
          <a:solidFill>
            <a:schemeClr val="accent2"/>
          </a:solidFill>
          <a:ln w="28575" cmpd="sng">
            <a:solidFill>
              <a:schemeClr val="accent2"/>
            </a:solidFill>
            <a:prstDash val="solid"/>
          </a:ln>
          <a:effectLst>
            <a:outerShdw blurRad="381000" dist="38100" dir="2700000" sx="99000" sy="99000" algn="tl" rotWithShape="0">
              <a:schemeClr val="accent2">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it-IT" altLang="en-US"/>
              <a:t>4</a:t>
            </a:r>
            <a:endParaRPr lang="it-IT" altLang="en-US"/>
          </a:p>
        </p:txBody>
      </p:sp>
      <p:cxnSp>
        <p:nvCxnSpPr>
          <p:cNvPr id="15" name="Elbow Connector 14"/>
          <p:cNvCxnSpPr>
            <a:stCxn id="4" idx="4"/>
            <a:endCxn id="9" idx="0"/>
          </p:cNvCxnSpPr>
          <p:nvPr/>
        </p:nvCxnSpPr>
        <p:spPr>
          <a:xfrm rot="5400000">
            <a:off x="8432165" y="3418205"/>
            <a:ext cx="441960" cy="1360805"/>
          </a:xfrm>
          <a:prstGeom prst="bentConnector3">
            <a:avLst>
              <a:gd name="adj1" fmla="val 49928"/>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16" name="Elbow Connector 15"/>
          <p:cNvCxnSpPr>
            <a:stCxn id="4" idx="4"/>
            <a:endCxn id="14" idx="0"/>
          </p:cNvCxnSpPr>
          <p:nvPr/>
        </p:nvCxnSpPr>
        <p:spPr>
          <a:xfrm rot="5400000" flipV="1">
            <a:off x="9852025" y="3359785"/>
            <a:ext cx="441960" cy="1478280"/>
          </a:xfrm>
          <a:prstGeom prst="bentConnector3">
            <a:avLst>
              <a:gd name="adj1" fmla="val 50000"/>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17" name="Elbow Connector 16"/>
          <p:cNvCxnSpPr>
            <a:stCxn id="4" idx="4"/>
            <a:endCxn id="11" idx="0"/>
          </p:cNvCxnSpPr>
          <p:nvPr/>
        </p:nvCxnSpPr>
        <p:spPr>
          <a:xfrm rot="5400000">
            <a:off x="8750935" y="3996055"/>
            <a:ext cx="701040" cy="464820"/>
          </a:xfrm>
          <a:prstGeom prst="bentConnector3">
            <a:avLst>
              <a:gd name="adj1" fmla="val 31431"/>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18" name="Elbow Connector 17"/>
          <p:cNvCxnSpPr>
            <a:stCxn id="4" idx="4"/>
            <a:endCxn id="12" idx="0"/>
          </p:cNvCxnSpPr>
          <p:nvPr/>
        </p:nvCxnSpPr>
        <p:spPr>
          <a:xfrm rot="5400000" flipV="1">
            <a:off x="9232265" y="3979545"/>
            <a:ext cx="709930" cy="506730"/>
          </a:xfrm>
          <a:prstGeom prst="bentConnector3">
            <a:avLst>
              <a:gd name="adj1" fmla="val 31663"/>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sp>
        <p:nvSpPr>
          <p:cNvPr id="19" name="Right Brace 18"/>
          <p:cNvSpPr/>
          <p:nvPr/>
        </p:nvSpPr>
        <p:spPr>
          <a:xfrm rot="5400000">
            <a:off x="9137015" y="3344545"/>
            <a:ext cx="401955" cy="4183380"/>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20" name="Text Box 19"/>
          <p:cNvSpPr txBox="1"/>
          <p:nvPr/>
        </p:nvSpPr>
        <p:spPr>
          <a:xfrm>
            <a:off x="8502650" y="5703570"/>
            <a:ext cx="1685925" cy="368300"/>
          </a:xfrm>
          <a:prstGeom prst="rect">
            <a:avLst/>
          </a:prstGeom>
          <a:noFill/>
        </p:spPr>
        <p:txBody>
          <a:bodyPr wrap="square" rtlCol="0">
            <a:spAutoFit/>
          </a:bodyPr>
          <a:p>
            <a:pPr algn="ctr"/>
            <a:r>
              <a:rPr lang="it-IT" altLang="en-US">
                <a:latin typeface="Helvetica Neue" panose="02000503040000020004" charset="0"/>
                <a:cs typeface="Helvetica Neue" panose="02000503040000020004" charset="0"/>
              </a:rPr>
              <a:t>components</a:t>
            </a:r>
            <a:endParaRPr lang="it-IT" altLang="en-US">
              <a:latin typeface="Helvetica Neue" panose="02000503040000020004" charset="0"/>
              <a:cs typeface="Helvetica Neue" panose="02000503040000020004" charset="0"/>
            </a:endParaRPr>
          </a:p>
        </p:txBody>
      </p:sp>
      <p:sp>
        <p:nvSpPr>
          <p:cNvPr id="22" name="Right Brace 21"/>
          <p:cNvSpPr/>
          <p:nvPr/>
        </p:nvSpPr>
        <p:spPr>
          <a:xfrm rot="5400000">
            <a:off x="9117965" y="1806575"/>
            <a:ext cx="391160" cy="2078990"/>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6" name="Text Box 5"/>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27" name="Picture 26"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7" name="Slide Number Placeholder 6"/>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538480" y="1583055"/>
            <a:ext cx="6416675" cy="4246245"/>
          </a:xfrm>
          <a:prstGeom prst="rect">
            <a:avLst/>
          </a:prstGeom>
          <a:noFill/>
        </p:spPr>
        <p:txBody>
          <a:bodyPr wrap="square" rtlCol="0">
            <a:spAutoFit/>
          </a:bodyPr>
          <a:p>
            <a:pPr marL="285750" indent="-285750">
              <a:buClr>
                <a:srgbClr val="ED7D31"/>
              </a:buClr>
              <a:buFont typeface="Arial" panose="020B0604020202020204" pitchFamily="34" charset="0"/>
              <a:buChar char="•"/>
            </a:pPr>
            <a:r>
              <a:rPr lang="it-IT">
                <a:latin typeface="Helvetica Neue" panose="02000503040000020004" charset="0"/>
                <a:cs typeface="Helvetica Neue" panose="02000503040000020004" charset="0"/>
              </a:rPr>
              <a:t>Each component, at ant given time, can be in a single state:</a:t>
            </a:r>
            <a:endParaRPr 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atin typeface="Helvetica Neue" panose="02000503040000020004" charset="0"/>
              <a:cs typeface="Helvetica Neue" panose="02000503040000020004" charset="0"/>
            </a:endParaRPr>
          </a:p>
          <a:p>
            <a:pPr marL="742950" lvl="1" indent="-285750">
              <a:buClr>
                <a:srgbClr val="ED7D31"/>
              </a:buClr>
              <a:buFont typeface="Wingdings" panose="05000000000000000000" charset="0"/>
              <a:buChar char="v"/>
            </a:pPr>
            <a:r>
              <a:rPr lang="it-IT">
                <a:latin typeface="Helvetica Neue" panose="02000503040000020004" charset="0"/>
                <a:cs typeface="Helvetica Neue" panose="02000503040000020004" charset="0"/>
              </a:rPr>
              <a:t>O</a:t>
            </a:r>
            <a:r>
              <a:rPr lang="it-IT" b="1">
                <a:latin typeface="Helvetica Neue" panose="02000503040000020004" charset="0"/>
                <a:cs typeface="Helvetica Neue" panose="02000503040000020004" charset="0"/>
              </a:rPr>
              <a:t>k state</a:t>
            </a:r>
            <a:r>
              <a:rPr lang="it-IT">
                <a:latin typeface="Helvetica Neue" panose="02000503040000020004" charset="0"/>
                <a:cs typeface="Helvetica Neue" panose="02000503040000020004" charset="0"/>
              </a:rPr>
              <a:t>: component is performing normally.</a:t>
            </a:r>
            <a:endParaRPr lang="it-IT">
              <a:latin typeface="Helvetica Neue" panose="02000503040000020004" charset="0"/>
              <a:cs typeface="Helvetica Neue" panose="02000503040000020004" charset="0"/>
            </a:endParaRPr>
          </a:p>
          <a:p>
            <a:pPr marL="285750" indent="-285750">
              <a:buClr>
                <a:srgbClr val="ED7D31"/>
              </a:buClr>
              <a:buFont typeface="Wingdings" panose="05000000000000000000" charset="0"/>
              <a:buChar char="v"/>
            </a:pPr>
            <a:endParaRPr lang="it-IT">
              <a:latin typeface="Helvetica Neue" panose="02000503040000020004" charset="0"/>
              <a:cs typeface="Helvetica Neue" panose="02000503040000020004" charset="0"/>
            </a:endParaRPr>
          </a:p>
          <a:p>
            <a:pPr marL="742950" lvl="1" indent="-285750">
              <a:buClr>
                <a:srgbClr val="ED7D31"/>
              </a:buClr>
              <a:buFont typeface="Wingdings" panose="05000000000000000000" charset="0"/>
              <a:buChar char="v"/>
            </a:pPr>
            <a:r>
              <a:rPr lang="it-IT" b="1">
                <a:latin typeface="Helvetica Neue" panose="02000503040000020004" charset="0"/>
                <a:cs typeface="Helvetica Neue" panose="02000503040000020004" charset="0"/>
              </a:rPr>
              <a:t>Error state</a:t>
            </a:r>
            <a:r>
              <a:rPr lang="it-IT">
                <a:latin typeface="Helvetica Neue" panose="02000503040000020004" charset="0"/>
                <a:cs typeface="Helvetica Neue" panose="02000503040000020004" charset="0"/>
              </a:rPr>
              <a:t>: component has collected one or more errors.</a:t>
            </a:r>
            <a:endParaRPr lang="it-IT">
              <a:latin typeface="Helvetica Neue" panose="02000503040000020004" charset="0"/>
              <a:cs typeface="Helvetica Neue" panose="02000503040000020004" charset="0"/>
            </a:endParaRPr>
          </a:p>
          <a:p>
            <a:pPr marL="285750" indent="-285750">
              <a:buClr>
                <a:srgbClr val="ED7D31"/>
              </a:buClr>
              <a:buFont typeface="Wingdings" panose="05000000000000000000" charset="0"/>
              <a:buChar char="v"/>
            </a:pPr>
            <a:endParaRPr lang="it-IT">
              <a:latin typeface="Helvetica Neue" panose="02000503040000020004" charset="0"/>
              <a:cs typeface="Helvetica Neue" panose="02000503040000020004" charset="0"/>
            </a:endParaRPr>
          </a:p>
          <a:p>
            <a:pPr marL="742950" lvl="1" indent="-285750">
              <a:buClr>
                <a:srgbClr val="ED7D31"/>
              </a:buClr>
              <a:buFont typeface="Wingdings" panose="05000000000000000000" charset="0"/>
              <a:buChar char="v"/>
            </a:pPr>
            <a:r>
              <a:rPr lang="it-IT" b="1">
                <a:latin typeface="Helvetica Neue" panose="02000503040000020004" charset="0"/>
                <a:cs typeface="Helvetica Neue" panose="02000503040000020004" charset="0"/>
              </a:rPr>
              <a:t>Down state</a:t>
            </a:r>
            <a:r>
              <a:rPr lang="it-IT">
                <a:latin typeface="Helvetica Neue" panose="02000503040000020004" charset="0"/>
                <a:cs typeface="Helvetica Neue" panose="02000503040000020004" charset="0"/>
              </a:rPr>
              <a:t>: errors manifested a fault, which stops the component from performing normally.</a:t>
            </a:r>
            <a:endParaRPr lang="it-IT">
              <a:latin typeface="Helvetica Neue" panose="02000503040000020004" charset="0"/>
              <a:cs typeface="Helvetica Neue" panose="02000503040000020004" charset="0"/>
            </a:endParaRPr>
          </a:p>
          <a:p>
            <a:pPr marL="285750" indent="-285750">
              <a:buClr>
                <a:srgbClr val="ED7D31"/>
              </a:buClr>
              <a:buFont typeface="Wingdings" panose="05000000000000000000" charset="0"/>
              <a:buChar char="v"/>
            </a:pPr>
            <a:endParaRPr lang="it-IT">
              <a:latin typeface="Helvetica Neue" panose="02000503040000020004" charset="0"/>
              <a:cs typeface="Helvetica Neue" panose="02000503040000020004" charset="0"/>
            </a:endParaRPr>
          </a:p>
          <a:p>
            <a:pPr marL="742950" lvl="1" indent="-285750">
              <a:buClr>
                <a:srgbClr val="ED7D31"/>
              </a:buClr>
              <a:buFont typeface="Wingdings" panose="05000000000000000000" charset="0"/>
              <a:buChar char="v"/>
            </a:pPr>
            <a:r>
              <a:rPr lang="it-IT" b="1">
                <a:latin typeface="Helvetica Neue" panose="02000503040000020004" charset="0"/>
                <a:cs typeface="Helvetica Neue" panose="02000503040000020004" charset="0"/>
              </a:rPr>
              <a:t>Detected state</a:t>
            </a:r>
            <a:r>
              <a:rPr lang="it-IT">
                <a:latin typeface="Helvetica Neue" panose="02000503040000020004" charset="0"/>
                <a:cs typeface="Helvetica Neue" panose="02000503040000020004" charset="0"/>
              </a:rPr>
              <a:t>: fault has been detected and is being repaired.</a:t>
            </a:r>
            <a:endParaRPr lang="it-IT">
              <a:latin typeface="Helvetica Neue" panose="02000503040000020004" charset="0"/>
              <a:cs typeface="Helvetica Neue" panose="02000503040000020004" charset="0"/>
            </a:endParaRPr>
          </a:p>
          <a:p>
            <a:endParaRPr lang="it-IT"/>
          </a:p>
          <a:p>
            <a:endParaRPr lang="it-IT"/>
          </a:p>
        </p:txBody>
      </p:sp>
      <p:sp>
        <p:nvSpPr>
          <p:cNvPr id="6" name="Text Box 5"/>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Component Model</a:t>
            </a:r>
            <a:endParaRPr lang="it-IT" altLang="en-US" sz="3200">
              <a:latin typeface="Helvetica Neue" panose="02000503040000020004" charset="0"/>
              <a:cs typeface="Helvetica Neue" panose="02000503040000020004" charset="0"/>
            </a:endParaRPr>
          </a:p>
        </p:txBody>
      </p:sp>
      <p:cxnSp>
        <p:nvCxnSpPr>
          <p:cNvPr id="3" name="Straight Connector 2"/>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4" name="Oval 3"/>
          <p:cNvSpPr/>
          <p:nvPr/>
        </p:nvSpPr>
        <p:spPr>
          <a:xfrm>
            <a:off x="6955155" y="2674620"/>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1200">
              <a:solidFill>
                <a:schemeClr val="tx1"/>
              </a:solidFill>
              <a:latin typeface="Helvetica Neue" panose="02000503040000020004" charset="0"/>
              <a:cs typeface="Helvetica Neue" panose="02000503040000020004" charset="0"/>
            </a:endParaRPr>
          </a:p>
        </p:txBody>
      </p:sp>
      <p:sp>
        <p:nvSpPr>
          <p:cNvPr id="8" name="Oval 7"/>
          <p:cNvSpPr/>
          <p:nvPr/>
        </p:nvSpPr>
        <p:spPr>
          <a:xfrm>
            <a:off x="8358505" y="113220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Helvetica Neue" panose="02000503040000020004" charset="0"/>
                <a:cs typeface="Helvetica Neue" panose="02000503040000020004" charset="0"/>
              </a:rPr>
              <a:t>Ok</a:t>
            </a:r>
            <a:endParaRPr lang="en-US" sz="1200">
              <a:solidFill>
                <a:schemeClr val="tx1"/>
              </a:solidFill>
              <a:latin typeface="Helvetica Neue" panose="02000503040000020004" charset="0"/>
              <a:cs typeface="Helvetica Neue" panose="02000503040000020004" charset="0"/>
            </a:endParaRPr>
          </a:p>
        </p:txBody>
      </p:sp>
      <p:sp>
        <p:nvSpPr>
          <p:cNvPr id="10" name="Oval 9"/>
          <p:cNvSpPr/>
          <p:nvPr/>
        </p:nvSpPr>
        <p:spPr>
          <a:xfrm>
            <a:off x="8358505" y="2675255"/>
            <a:ext cx="852805" cy="771525"/>
          </a:xfrm>
          <a:prstGeom prst="ellipse">
            <a:avLst/>
          </a:prstGeom>
          <a:gradFill>
            <a:gsLst>
              <a:gs pos="100000">
                <a:srgbClr val="E8F3F7"/>
              </a:gs>
              <a:gs pos="53000">
                <a:schemeClr val="bg1"/>
              </a:gs>
            </a:gsLst>
            <a:path path="shape">
              <a:fillToRect l="50000" t="50000" r="50000" b="50000"/>
            </a:path>
            <a:tileRect/>
          </a:gradFill>
          <a:ln w="25400">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Helvetica Neue" panose="02000503040000020004" charset="0"/>
                <a:cs typeface="Helvetica Neue" panose="02000503040000020004" charset="0"/>
              </a:rPr>
              <a:t>Error</a:t>
            </a:r>
            <a:endParaRPr lang="en-US" sz="1200">
              <a:solidFill>
                <a:schemeClr val="tx1"/>
              </a:solidFill>
              <a:latin typeface="Helvetica Neue" panose="02000503040000020004" charset="0"/>
              <a:cs typeface="Helvetica Neue" panose="02000503040000020004" charset="0"/>
            </a:endParaRPr>
          </a:p>
        </p:txBody>
      </p:sp>
      <p:sp>
        <p:nvSpPr>
          <p:cNvPr id="11" name="Oval 10"/>
          <p:cNvSpPr/>
          <p:nvPr/>
        </p:nvSpPr>
        <p:spPr>
          <a:xfrm>
            <a:off x="8358505" y="407225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Helvetica Neue" panose="02000503040000020004" charset="0"/>
                <a:cs typeface="Helvetica Neue" panose="02000503040000020004" charset="0"/>
              </a:rPr>
              <a:t>Down</a:t>
            </a:r>
            <a:endParaRPr lang="en-US" sz="1200">
              <a:solidFill>
                <a:schemeClr val="tx1"/>
              </a:solidFill>
              <a:latin typeface="Helvetica Neue" panose="02000503040000020004" charset="0"/>
              <a:cs typeface="Helvetica Neue" panose="02000503040000020004" charset="0"/>
            </a:endParaRPr>
          </a:p>
        </p:txBody>
      </p:sp>
      <p:cxnSp>
        <p:nvCxnSpPr>
          <p:cNvPr id="15" name="Straight Arrow Connector 14"/>
          <p:cNvCxnSpPr/>
          <p:nvPr/>
        </p:nvCxnSpPr>
        <p:spPr>
          <a:xfrm>
            <a:off x="8785225" y="3446780"/>
            <a:ext cx="0" cy="625475"/>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18" name="Straight Arrow Connector 17"/>
          <p:cNvCxnSpPr>
            <a:stCxn id="8" idx="4"/>
            <a:endCxn id="10" idx="0"/>
          </p:cNvCxnSpPr>
          <p:nvPr/>
        </p:nvCxnSpPr>
        <p:spPr>
          <a:xfrm>
            <a:off x="8785225" y="1903730"/>
            <a:ext cx="0" cy="771525"/>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20" name="Text Box 19"/>
          <p:cNvSpPr txBox="1"/>
          <p:nvPr/>
        </p:nvSpPr>
        <p:spPr>
          <a:xfrm>
            <a:off x="6814185" y="2922270"/>
            <a:ext cx="1134110" cy="275590"/>
          </a:xfrm>
          <a:prstGeom prst="rect">
            <a:avLst/>
          </a:prstGeom>
          <a:noFill/>
        </p:spPr>
        <p:txBody>
          <a:bodyPr wrap="square" rtlCol="0" anchor="t">
            <a:spAutoFit/>
          </a:bodyPr>
          <a:p>
            <a:pPr algn="ctr"/>
            <a:r>
              <a:rPr lang="en-US" sz="1200">
                <a:latin typeface="Helvetica Neue" panose="02000503040000020004" charset="0"/>
                <a:cs typeface="Helvetica Neue" panose="02000503040000020004" charset="0"/>
                <a:sym typeface="+mn-ea"/>
              </a:rPr>
              <a:t>Detected</a:t>
            </a:r>
            <a:endParaRPr lang="en-US" sz="1200">
              <a:latin typeface="Helvetica Neue" panose="02000503040000020004" charset="0"/>
              <a:cs typeface="Helvetica Neue" panose="02000503040000020004" charset="0"/>
              <a:sym typeface="+mn-ea"/>
            </a:endParaRPr>
          </a:p>
        </p:txBody>
      </p:sp>
      <p:cxnSp>
        <p:nvCxnSpPr>
          <p:cNvPr id="22" name="Elbow Connector 21"/>
          <p:cNvCxnSpPr>
            <a:stCxn id="11" idx="2"/>
            <a:endCxn id="4" idx="4"/>
          </p:cNvCxnSpPr>
          <p:nvPr/>
        </p:nvCxnSpPr>
        <p:spPr>
          <a:xfrm rot="10800000">
            <a:off x="7381875" y="3446145"/>
            <a:ext cx="976630" cy="1012190"/>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23" name="Elbow Connector 22"/>
          <p:cNvCxnSpPr>
            <a:stCxn id="4" idx="0"/>
            <a:endCxn id="8" idx="2"/>
          </p:cNvCxnSpPr>
          <p:nvPr/>
        </p:nvCxnSpPr>
        <p:spPr>
          <a:xfrm rot="16200000">
            <a:off x="7292023" y="1608138"/>
            <a:ext cx="1156335" cy="976630"/>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sp>
        <p:nvSpPr>
          <p:cNvPr id="49" name="Text Box 48"/>
          <p:cNvSpPr txBox="1"/>
          <p:nvPr/>
        </p:nvSpPr>
        <p:spPr>
          <a:xfrm>
            <a:off x="5895975" y="5229860"/>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State automata of the component</a:t>
            </a:r>
            <a:r>
              <a:rPr lang="en-US" altLang="it-IT" sz="1400">
                <a:latin typeface="Helvetica Neue" panose="02000503040000020004" charset="0"/>
                <a:cs typeface="Helvetica Neue" panose="02000503040000020004" charset="0"/>
              </a:rPr>
              <a: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2" name="Text Box 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17" name="Picture 16" descr="stlab-white"/>
          <p:cNvPicPr>
            <a:picLocks noChangeAspect="1"/>
          </p:cNvPicPr>
          <p:nvPr/>
        </p:nvPicPr>
        <p:blipFill>
          <a:blip r:embed="rId2">
            <a:lum bright="-84000"/>
          </a:blip>
          <a:stretch>
            <a:fillRect/>
          </a:stretch>
        </p:blipFill>
        <p:spPr>
          <a:xfrm>
            <a:off x="11090910" y="207010"/>
            <a:ext cx="979170" cy="733425"/>
          </a:xfrm>
          <a:prstGeom prst="rect">
            <a:avLst/>
          </a:prstGeom>
        </p:spPr>
      </p:pic>
      <p:sp>
        <p:nvSpPr>
          <p:cNvPr id="9" name="Slide Number Placeholder 8"/>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485775" y="1577340"/>
            <a:ext cx="6469380" cy="3969385"/>
          </a:xfrm>
          <a:prstGeom prst="rect">
            <a:avLst/>
          </a:prstGeom>
          <a:noFill/>
        </p:spPr>
        <p:txBody>
          <a:bodyPr wrap="square" rtlCol="0">
            <a:spAutoFit/>
          </a:bodyPr>
          <a:p>
            <a:pPr marL="285750" indent="-285750">
              <a:buClr>
                <a:srgbClr val="ED7D31"/>
              </a:buClr>
              <a:buFont typeface="Arial" panose="020B0604020202020204" pitchFamily="34" charset="0"/>
              <a:buChar char="•"/>
            </a:pPr>
            <a:r>
              <a:rPr lang="it-IT">
                <a:latin typeface="Helvetica Neue" panose="02000503040000020004" charset="0"/>
                <a:cs typeface="Helvetica Neue" panose="02000503040000020004" charset="0"/>
              </a:rPr>
              <a:t>Components are able to perform proactive maintenance: we call this </a:t>
            </a:r>
            <a:r>
              <a:rPr lang="it-IT" b="1">
                <a:latin typeface="Helvetica Neue" panose="02000503040000020004" charset="0"/>
                <a:cs typeface="Helvetica Neue" panose="02000503040000020004" charset="0"/>
              </a:rPr>
              <a:t>micro-rejuvenation</a:t>
            </a:r>
            <a:r>
              <a:rPr lang="it-IT">
                <a:latin typeface="Helvetica Neue" panose="02000503040000020004" charset="0"/>
                <a:cs typeface="Helvetica Neue" panose="02000503040000020004" charset="0"/>
              </a:rPr>
              <a:t>.</a:t>
            </a:r>
            <a:endParaRPr 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b="1">
                <a:latin typeface="Helvetica Neue" panose="02000503040000020004" charset="0"/>
                <a:cs typeface="Helvetica Neue" panose="02000503040000020004" charset="0"/>
              </a:rPr>
              <a:t>Rejuvenation state</a:t>
            </a:r>
            <a:r>
              <a:rPr lang="it-IT">
                <a:latin typeface="Helvetica Neue" panose="02000503040000020004" charset="0"/>
                <a:cs typeface="Helvetica Neue" panose="02000503040000020004" charset="0"/>
              </a:rPr>
              <a:t>: restart or maintenance to restore the component to a nominal state.</a:t>
            </a:r>
            <a:endParaRPr lang="it-IT">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Periodic rejuvenation (clock).</a:t>
            </a: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Down &amp; Detected states inhibit rejuvenation (and its clock).</a:t>
            </a:r>
            <a:endParaRPr lang="it-IT" altLang="en-US">
              <a:latin typeface="Helvetica Neue" panose="02000503040000020004" charset="0"/>
              <a:cs typeface="Helvetica Neue" panose="02000503040000020004" charset="0"/>
            </a:endParaRPr>
          </a:p>
          <a:p>
            <a:endParaRPr lang="en-US" altLang="it-IT"/>
          </a:p>
          <a:p>
            <a:endParaRPr lang="en-US" altLang="it-IT"/>
          </a:p>
        </p:txBody>
      </p:sp>
      <p:sp>
        <p:nvSpPr>
          <p:cNvPr id="6" name="Text Box 5"/>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Component Model</a:t>
            </a:r>
            <a:endParaRPr lang="it-IT" altLang="en-US" sz="3200">
              <a:latin typeface="Helvetica Neue" panose="02000503040000020004" charset="0"/>
              <a:cs typeface="Helvetica Neue" panose="02000503040000020004" charset="0"/>
            </a:endParaRPr>
          </a:p>
        </p:txBody>
      </p:sp>
      <p:cxnSp>
        <p:nvCxnSpPr>
          <p:cNvPr id="3" name="Straight Connector 2"/>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4" name="Oval 3"/>
          <p:cNvSpPr/>
          <p:nvPr/>
        </p:nvSpPr>
        <p:spPr>
          <a:xfrm>
            <a:off x="6955155" y="267525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1200">
              <a:solidFill>
                <a:schemeClr val="tx1"/>
              </a:solidFill>
              <a:latin typeface="Helvetica Neue" panose="02000503040000020004" charset="0"/>
              <a:cs typeface="Helvetica Neue" panose="02000503040000020004" charset="0"/>
            </a:endParaRPr>
          </a:p>
        </p:txBody>
      </p:sp>
      <p:sp>
        <p:nvSpPr>
          <p:cNvPr id="8" name="Oval 7"/>
          <p:cNvSpPr/>
          <p:nvPr/>
        </p:nvSpPr>
        <p:spPr>
          <a:xfrm>
            <a:off x="8358505" y="113220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Helvetica Neue" panose="02000503040000020004" charset="0"/>
                <a:cs typeface="Helvetica Neue" panose="02000503040000020004" charset="0"/>
              </a:rPr>
              <a:t>Ok</a:t>
            </a:r>
            <a:endParaRPr lang="en-US" sz="1200">
              <a:solidFill>
                <a:schemeClr val="tx1"/>
              </a:solidFill>
              <a:latin typeface="Helvetica Neue" panose="02000503040000020004" charset="0"/>
              <a:cs typeface="Helvetica Neue" panose="02000503040000020004" charset="0"/>
            </a:endParaRPr>
          </a:p>
        </p:txBody>
      </p:sp>
      <p:sp>
        <p:nvSpPr>
          <p:cNvPr id="10" name="Oval 9"/>
          <p:cNvSpPr/>
          <p:nvPr/>
        </p:nvSpPr>
        <p:spPr>
          <a:xfrm>
            <a:off x="8358505" y="2675255"/>
            <a:ext cx="852805" cy="771525"/>
          </a:xfrm>
          <a:prstGeom prst="ellipse">
            <a:avLst/>
          </a:prstGeom>
          <a:gradFill>
            <a:gsLst>
              <a:gs pos="100000">
                <a:srgbClr val="E8F3F7"/>
              </a:gs>
              <a:gs pos="53000">
                <a:schemeClr val="bg1"/>
              </a:gs>
            </a:gsLst>
            <a:path path="shape">
              <a:fillToRect l="50000" t="50000" r="50000" b="50000"/>
            </a:path>
            <a:tileRect/>
          </a:gradFill>
          <a:ln w="25400">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Helvetica Neue" panose="02000503040000020004" charset="0"/>
                <a:cs typeface="Helvetica Neue" panose="02000503040000020004" charset="0"/>
              </a:rPr>
              <a:t>Error</a:t>
            </a:r>
            <a:endParaRPr lang="en-US" sz="1200">
              <a:solidFill>
                <a:schemeClr val="tx1"/>
              </a:solidFill>
              <a:latin typeface="Helvetica Neue" panose="02000503040000020004" charset="0"/>
              <a:cs typeface="Helvetica Neue" panose="02000503040000020004" charset="0"/>
            </a:endParaRPr>
          </a:p>
        </p:txBody>
      </p:sp>
      <p:sp>
        <p:nvSpPr>
          <p:cNvPr id="11" name="Oval 10"/>
          <p:cNvSpPr/>
          <p:nvPr/>
        </p:nvSpPr>
        <p:spPr>
          <a:xfrm>
            <a:off x="8358505" y="407225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Helvetica Neue" panose="02000503040000020004" charset="0"/>
                <a:cs typeface="Helvetica Neue" panose="02000503040000020004" charset="0"/>
              </a:rPr>
              <a:t>Down</a:t>
            </a:r>
            <a:endParaRPr lang="en-US" sz="1200">
              <a:solidFill>
                <a:schemeClr val="tx1"/>
              </a:solidFill>
              <a:latin typeface="Helvetica Neue" panose="02000503040000020004" charset="0"/>
              <a:cs typeface="Helvetica Neue" panose="02000503040000020004" charset="0"/>
            </a:endParaRPr>
          </a:p>
        </p:txBody>
      </p:sp>
      <p:sp>
        <p:nvSpPr>
          <p:cNvPr id="14" name="Oval 13"/>
          <p:cNvSpPr/>
          <p:nvPr/>
        </p:nvSpPr>
        <p:spPr>
          <a:xfrm>
            <a:off x="10209530" y="267525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5" name="Straight Arrow Connector 14"/>
          <p:cNvCxnSpPr/>
          <p:nvPr/>
        </p:nvCxnSpPr>
        <p:spPr>
          <a:xfrm>
            <a:off x="8785225" y="3446780"/>
            <a:ext cx="0" cy="625475"/>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18" name="Straight Arrow Connector 17"/>
          <p:cNvCxnSpPr>
            <a:stCxn id="8" idx="4"/>
            <a:endCxn id="10" idx="0"/>
          </p:cNvCxnSpPr>
          <p:nvPr/>
        </p:nvCxnSpPr>
        <p:spPr>
          <a:xfrm>
            <a:off x="8785225" y="1903730"/>
            <a:ext cx="0" cy="771525"/>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20" name="Text Box 19"/>
          <p:cNvSpPr txBox="1"/>
          <p:nvPr/>
        </p:nvSpPr>
        <p:spPr>
          <a:xfrm>
            <a:off x="6814185" y="2922905"/>
            <a:ext cx="1134110" cy="275590"/>
          </a:xfrm>
          <a:prstGeom prst="rect">
            <a:avLst/>
          </a:prstGeom>
          <a:noFill/>
        </p:spPr>
        <p:txBody>
          <a:bodyPr wrap="square" rtlCol="0" anchor="t">
            <a:spAutoFit/>
          </a:bodyPr>
          <a:p>
            <a:pPr algn="ctr"/>
            <a:r>
              <a:rPr lang="en-US" sz="1200">
                <a:latin typeface="Helvetica Neue" panose="02000503040000020004" charset="0"/>
                <a:cs typeface="Helvetica Neue" panose="02000503040000020004" charset="0"/>
                <a:sym typeface="+mn-ea"/>
              </a:rPr>
              <a:t>Detected</a:t>
            </a:r>
            <a:endParaRPr lang="en-US" sz="1200">
              <a:latin typeface="Helvetica Neue" panose="02000503040000020004" charset="0"/>
              <a:cs typeface="Helvetica Neue" panose="02000503040000020004" charset="0"/>
              <a:sym typeface="+mn-ea"/>
            </a:endParaRPr>
          </a:p>
        </p:txBody>
      </p:sp>
      <p:sp>
        <p:nvSpPr>
          <p:cNvPr id="2" name="Text Box 1"/>
          <p:cNvSpPr txBox="1"/>
          <p:nvPr/>
        </p:nvSpPr>
        <p:spPr>
          <a:xfrm>
            <a:off x="10079990" y="2923540"/>
            <a:ext cx="1134110" cy="260350"/>
          </a:xfrm>
          <a:prstGeom prst="rect">
            <a:avLst/>
          </a:prstGeom>
          <a:noFill/>
        </p:spPr>
        <p:txBody>
          <a:bodyPr wrap="square" rtlCol="0" anchor="t">
            <a:spAutoFit/>
          </a:bodyPr>
          <a:p>
            <a:pPr algn="ctr"/>
            <a:r>
              <a:rPr lang="en-US" sz="1100">
                <a:latin typeface="Helvetica Neue" panose="02000503040000020004" charset="0"/>
                <a:cs typeface="Helvetica Neue" panose="02000503040000020004" charset="0"/>
                <a:sym typeface="+mn-ea"/>
              </a:rPr>
              <a:t>Rejuvenation</a:t>
            </a:r>
            <a:endParaRPr lang="en-US" sz="1100">
              <a:latin typeface="Helvetica Neue" panose="02000503040000020004" charset="0"/>
              <a:cs typeface="Helvetica Neue" panose="02000503040000020004" charset="0"/>
              <a:sym typeface="+mn-ea"/>
            </a:endParaRPr>
          </a:p>
        </p:txBody>
      </p:sp>
      <p:cxnSp>
        <p:nvCxnSpPr>
          <p:cNvPr id="21" name="Straight Arrow Connector 20"/>
          <p:cNvCxnSpPr/>
          <p:nvPr/>
        </p:nvCxnSpPr>
        <p:spPr>
          <a:xfrm>
            <a:off x="9211310" y="3060700"/>
            <a:ext cx="998220" cy="0"/>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23" name="Elbow Connector 22"/>
          <p:cNvCxnSpPr>
            <a:stCxn id="11" idx="2"/>
            <a:endCxn id="4" idx="4"/>
          </p:cNvCxnSpPr>
          <p:nvPr/>
        </p:nvCxnSpPr>
        <p:spPr>
          <a:xfrm rot="10800000">
            <a:off x="7381875" y="3446145"/>
            <a:ext cx="976630" cy="1011555"/>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24" name="Elbow Connector 23"/>
          <p:cNvCxnSpPr>
            <a:stCxn id="4" idx="0"/>
            <a:endCxn id="8" idx="2"/>
          </p:cNvCxnSpPr>
          <p:nvPr/>
        </p:nvCxnSpPr>
        <p:spPr>
          <a:xfrm rot="16200000">
            <a:off x="7291705" y="1608455"/>
            <a:ext cx="1156970" cy="976630"/>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25" name="Elbow Connector 24"/>
          <p:cNvCxnSpPr>
            <a:stCxn id="14" idx="0"/>
            <a:endCxn id="8" idx="6"/>
          </p:cNvCxnSpPr>
          <p:nvPr/>
        </p:nvCxnSpPr>
        <p:spPr>
          <a:xfrm rot="16200000" flipV="1">
            <a:off x="9345295" y="1384300"/>
            <a:ext cx="1156970" cy="1424940"/>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26" name="Straight Arrow Connector 25"/>
          <p:cNvCxnSpPr>
            <a:stCxn id="8" idx="5"/>
            <a:endCxn id="14" idx="1"/>
          </p:cNvCxnSpPr>
          <p:nvPr/>
        </p:nvCxnSpPr>
        <p:spPr>
          <a:xfrm>
            <a:off x="9086215" y="1790700"/>
            <a:ext cx="1248410" cy="997585"/>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49" name="Text Box 48"/>
          <p:cNvSpPr txBox="1"/>
          <p:nvPr/>
        </p:nvSpPr>
        <p:spPr>
          <a:xfrm>
            <a:off x="6161405" y="5269865"/>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State automata of the component, with rejuvenation mechanism</a:t>
            </a:r>
            <a:r>
              <a:rPr lang="en-US" altLang="it-IT" sz="1400">
                <a:latin typeface="Helvetica Neue" panose="02000503040000020004" charset="0"/>
                <a:cs typeface="Helvetica Neue" panose="02000503040000020004" charset="0"/>
              </a:rPr>
              <a: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pic>
        <p:nvPicPr>
          <p:cNvPr id="9" name="Picture 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20145" y="2307590"/>
            <a:ext cx="480695" cy="480695"/>
          </a:xfrm>
          <a:prstGeom prst="rect">
            <a:avLst/>
          </a:prstGeom>
        </p:spPr>
      </p:pic>
      <p:cxnSp>
        <p:nvCxnSpPr>
          <p:cNvPr id="16" name="Elbow Connector 15"/>
          <p:cNvCxnSpPr>
            <a:stCxn id="9" idx="2"/>
          </p:cNvCxnSpPr>
          <p:nvPr/>
        </p:nvCxnSpPr>
        <p:spPr>
          <a:xfrm rot="5400000">
            <a:off x="11176635" y="2684780"/>
            <a:ext cx="280670" cy="487045"/>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sp>
        <p:nvSpPr>
          <p:cNvPr id="41" name="Text Box 40"/>
          <p:cNvSpPr txBox="1"/>
          <p:nvPr/>
        </p:nvSpPr>
        <p:spPr>
          <a:xfrm>
            <a:off x="11013440" y="1885315"/>
            <a:ext cx="1055370" cy="368300"/>
          </a:xfrm>
          <a:prstGeom prst="rect">
            <a:avLst/>
          </a:prstGeom>
          <a:noFill/>
        </p:spPr>
        <p:txBody>
          <a:bodyPr wrap="square" rtlCol="0">
            <a:spAutoFit/>
          </a:bodyPr>
          <a:p>
            <a:pPr algn="ctr"/>
            <a:r>
              <a:rPr lang="it-IT" altLang="en-US">
                <a:latin typeface="Helvetica Neue" panose="02000503040000020004" charset="0"/>
                <a:cs typeface="Helvetica Neue" panose="02000503040000020004" charset="0"/>
              </a:rPr>
              <a:t>clock</a:t>
            </a:r>
            <a:endParaRPr lang="it-IT" altLang="en-US">
              <a:latin typeface="Helvetica Neue" panose="02000503040000020004" charset="0"/>
              <a:cs typeface="Helvetica Neue" panose="02000503040000020004" charset="0"/>
            </a:endParaRPr>
          </a:p>
        </p:txBody>
      </p:sp>
      <p:sp>
        <p:nvSpPr>
          <p:cNvPr id="12" name="Text Box 11"/>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28" name="Picture 27" descr="stlab-white"/>
          <p:cNvPicPr>
            <a:picLocks noChangeAspect="1"/>
          </p:cNvPicPr>
          <p:nvPr/>
        </p:nvPicPr>
        <p:blipFill>
          <a:blip r:embed="rId4">
            <a:lum bright="-84000"/>
          </a:blip>
          <a:stretch>
            <a:fillRect/>
          </a:stretch>
        </p:blipFill>
        <p:spPr>
          <a:xfrm>
            <a:off x="11090910" y="207010"/>
            <a:ext cx="979170" cy="733425"/>
          </a:xfrm>
          <a:prstGeom prst="rect">
            <a:avLst/>
          </a:prstGeom>
        </p:spPr>
      </p:pic>
      <p:sp>
        <p:nvSpPr>
          <p:cNvPr id="13" name="Slide Number Placeholder 12"/>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Component Model</a:t>
            </a:r>
            <a:endParaRPr lang="it-IT" altLang="en-US" sz="3200">
              <a:latin typeface="Helvetica Neue" panose="02000503040000020004" charset="0"/>
              <a:cs typeface="Helvetica Neue" panose="02000503040000020004" charset="0"/>
            </a:endParaRPr>
          </a:p>
        </p:txBody>
      </p:sp>
      <p:sp>
        <p:nvSpPr>
          <p:cNvPr id="5" name="Text Box 4"/>
          <p:cNvSpPr txBox="1"/>
          <p:nvPr/>
        </p:nvSpPr>
        <p:spPr>
          <a:xfrm>
            <a:off x="619125" y="1522095"/>
            <a:ext cx="6137275" cy="2935605"/>
          </a:xfrm>
          <a:prstGeom prst="rect">
            <a:avLst/>
          </a:prstGeom>
          <a:noFill/>
        </p:spPr>
        <p:txBody>
          <a:bodyPr wrap="square" rtlCol="0">
            <a:noAutofit/>
          </a:bodyPr>
          <a:p>
            <a:pPr marL="342900" indent="-342900">
              <a:buClr>
                <a:srgbClr val="ED7D31"/>
              </a:buClr>
              <a:buFont typeface="Arial" panose="020B0604020202020204" pitchFamily="34" charset="0"/>
              <a:buChar char="•"/>
            </a:pPr>
            <a:r>
              <a:rPr lang="it-IT">
                <a:latin typeface="Helvetica Neue" panose="02000503040000020004" charset="0"/>
                <a:cs typeface="Helvetica Neue" panose="02000503040000020004" charset="0"/>
              </a:rPr>
              <a:t>Rejuvenating all components at the same time makes the entire system unavailable. </a:t>
            </a:r>
            <a:endParaRPr lang="it-IT">
              <a:latin typeface="Helvetica Neue" panose="02000503040000020004" charset="0"/>
              <a:cs typeface="Helvetica Neue" panose="02000503040000020004" charset="0"/>
            </a:endParaRPr>
          </a:p>
          <a:p>
            <a:pPr marL="342900" indent="-342900">
              <a:buClr>
                <a:srgbClr val="ED7D31"/>
              </a:buClr>
              <a:buFont typeface="Arial" panose="020B0604020202020204" pitchFamily="34" charset="0"/>
              <a:buChar char="•"/>
            </a:pPr>
            <a:endParaRPr lang="it-IT">
              <a:latin typeface="Helvetica Neue" panose="02000503040000020004" charset="0"/>
              <a:cs typeface="Helvetica Neue" panose="02000503040000020004" charset="0"/>
            </a:endParaRPr>
          </a:p>
          <a:p>
            <a:pPr marL="342900" indent="-342900">
              <a:buClr>
                <a:srgbClr val="ED7D31"/>
              </a:buClr>
              <a:buFont typeface="Arial" panose="020B0604020202020204" pitchFamily="34" charset="0"/>
              <a:buChar char="•"/>
            </a:pPr>
            <a:endParaRPr lang="it-IT">
              <a:latin typeface="Helvetica Neue" panose="02000503040000020004" charset="0"/>
              <a:cs typeface="Helvetica Neue" panose="02000503040000020004" charset="0"/>
            </a:endParaRPr>
          </a:p>
          <a:p>
            <a:pPr marL="342900" indent="-342900">
              <a:buClr>
                <a:srgbClr val="ED7D31"/>
              </a:buClr>
              <a:buFont typeface="Arial" panose="020B0604020202020204" pitchFamily="34" charset="0"/>
              <a:buChar char="•"/>
            </a:pPr>
            <a:r>
              <a:rPr lang="it-IT">
                <a:latin typeface="Helvetica Neue" panose="02000503040000020004" charset="0"/>
                <a:cs typeface="Helvetica Neue" panose="02000503040000020004" charset="0"/>
              </a:rPr>
              <a:t>Desynchronization of rejuvenations lowers unavailability.</a:t>
            </a:r>
            <a:endParaRPr lang="it-IT">
              <a:latin typeface="Helvetica Neue" panose="02000503040000020004" charset="0"/>
              <a:cs typeface="Helvetica Neue" panose="02000503040000020004" charset="0"/>
            </a:endParaRPr>
          </a:p>
          <a:p>
            <a:pPr marL="342900" indent="-342900">
              <a:buClr>
                <a:srgbClr val="ED7D31"/>
              </a:buClr>
              <a:buFont typeface="Arial" panose="020B0604020202020204" pitchFamily="34" charset="0"/>
              <a:buChar char="•"/>
            </a:pPr>
            <a:endParaRPr lang="it-IT">
              <a:latin typeface="Helvetica Neue" panose="02000503040000020004" charset="0"/>
              <a:cs typeface="Helvetica Neue" panose="02000503040000020004" charset="0"/>
              <a:sym typeface="+mn-ea"/>
            </a:endParaRPr>
          </a:p>
          <a:p>
            <a:pPr marL="342900" indent="-342900">
              <a:buClr>
                <a:srgbClr val="ED7D31"/>
              </a:buClr>
              <a:buFont typeface="Arial" panose="020B0604020202020204" pitchFamily="34" charset="0"/>
              <a:buChar char="•"/>
            </a:pPr>
            <a:endParaRPr lang="it-IT">
              <a:latin typeface="Helvetica Neue" panose="02000503040000020004" charset="0"/>
              <a:cs typeface="Helvetica Neue" panose="02000503040000020004" charset="0"/>
              <a:sym typeface="+mn-ea"/>
            </a:endParaRPr>
          </a:p>
          <a:p>
            <a:pPr marL="342900" indent="-342900">
              <a:buClr>
                <a:srgbClr val="ED7D31"/>
              </a:buClr>
              <a:buFont typeface="Arial" panose="020B0604020202020204" pitchFamily="34" charset="0"/>
              <a:buChar char="•"/>
            </a:pPr>
            <a:r>
              <a:rPr lang="it-IT">
                <a:latin typeface="Helvetica Neue" panose="02000503040000020004" charset="0"/>
                <a:cs typeface="Helvetica Neue" panose="02000503040000020004" charset="0"/>
                <a:sym typeface="+mn-ea"/>
              </a:rPr>
              <a:t>Same rejuvenation period for each component.</a:t>
            </a:r>
            <a:endParaRPr lang="it-IT">
              <a:latin typeface="Helvetica Neue" panose="02000503040000020004" charset="0"/>
              <a:cs typeface="Helvetica Neue" panose="02000503040000020004" charset="0"/>
              <a:sym typeface="+mn-ea"/>
            </a:endParaRPr>
          </a:p>
          <a:p>
            <a:pPr marL="342900" indent="-342900">
              <a:buClr>
                <a:srgbClr val="ED7D31"/>
              </a:buClr>
              <a:buFont typeface="Arial" panose="020B0604020202020204" pitchFamily="34" charset="0"/>
              <a:buChar char="•"/>
            </a:pPr>
            <a:endParaRPr lang="it-IT">
              <a:latin typeface="Helvetica Neue" panose="02000503040000020004" charset="0"/>
              <a:cs typeface="Helvetica Neue" panose="02000503040000020004" charset="0"/>
              <a:sym typeface="+mn-ea"/>
            </a:endParaRPr>
          </a:p>
          <a:p>
            <a:pPr marL="342900" indent="-342900">
              <a:buClr>
                <a:srgbClr val="ED7D31"/>
              </a:buClr>
              <a:buFont typeface="Arial" panose="020B0604020202020204" pitchFamily="34" charset="0"/>
              <a:buChar char="•"/>
            </a:pPr>
            <a:endParaRPr lang="it-IT">
              <a:latin typeface="Helvetica Neue" panose="02000503040000020004" charset="0"/>
              <a:cs typeface="Helvetica Neue" panose="02000503040000020004" charset="0"/>
              <a:sym typeface="+mn-ea"/>
            </a:endParaRPr>
          </a:p>
          <a:p>
            <a:pPr marL="342900" indent="-342900">
              <a:buClr>
                <a:srgbClr val="ED7D31"/>
              </a:buClr>
              <a:buFont typeface="Arial" panose="020B0604020202020204" pitchFamily="34" charset="0"/>
              <a:buChar char="•"/>
            </a:pPr>
            <a:r>
              <a:rPr lang="it-IT">
                <a:latin typeface="Helvetica Neue" panose="02000503040000020004" charset="0"/>
                <a:cs typeface="Helvetica Neue" panose="02000503040000020004" charset="0"/>
                <a:sym typeface="+mn-ea"/>
              </a:rPr>
              <a:t>Different offsets for each component.</a:t>
            </a:r>
            <a:endParaRPr lang="it-IT">
              <a:latin typeface="Helvetica Neue" panose="02000503040000020004" charset="0"/>
              <a:cs typeface="Helvetica Neue" panose="02000503040000020004" charset="0"/>
            </a:endParaRPr>
          </a:p>
          <a:p>
            <a:pPr marL="342900" indent="-342900">
              <a:buClr>
                <a:srgbClr val="ED7D31"/>
              </a:buClr>
              <a:buFont typeface="Arial" panose="020B0604020202020204" pitchFamily="34" charset="0"/>
              <a:buChar char="•"/>
            </a:pPr>
            <a:endParaRPr lang="it-IT">
              <a:latin typeface="Helvetica Neue" panose="02000503040000020004" charset="0"/>
              <a:cs typeface="Helvetica Neue" panose="02000503040000020004" charset="0"/>
            </a:endParaRPr>
          </a:p>
        </p:txBody>
      </p:sp>
      <p:cxnSp>
        <p:nvCxnSpPr>
          <p:cNvPr id="3" name="Straight Connector 2"/>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7" name="Oval 6"/>
          <p:cNvSpPr/>
          <p:nvPr/>
        </p:nvSpPr>
        <p:spPr>
          <a:xfrm>
            <a:off x="6955155" y="267525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1200">
              <a:solidFill>
                <a:schemeClr val="tx1"/>
              </a:solidFill>
              <a:latin typeface="Helvetica Neue" panose="02000503040000020004" charset="0"/>
              <a:cs typeface="Helvetica Neue" panose="02000503040000020004" charset="0"/>
            </a:endParaRPr>
          </a:p>
        </p:txBody>
      </p:sp>
      <p:sp>
        <p:nvSpPr>
          <p:cNvPr id="8" name="Oval 7"/>
          <p:cNvSpPr/>
          <p:nvPr/>
        </p:nvSpPr>
        <p:spPr>
          <a:xfrm>
            <a:off x="8358505" y="113220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Helvetica Neue" panose="02000503040000020004" charset="0"/>
                <a:cs typeface="Helvetica Neue" panose="02000503040000020004" charset="0"/>
              </a:rPr>
              <a:t>Ok</a:t>
            </a:r>
            <a:endParaRPr lang="en-US" sz="1200">
              <a:solidFill>
                <a:schemeClr val="tx1"/>
              </a:solidFill>
              <a:latin typeface="Helvetica Neue" panose="02000503040000020004" charset="0"/>
              <a:cs typeface="Helvetica Neue" panose="02000503040000020004" charset="0"/>
            </a:endParaRPr>
          </a:p>
        </p:txBody>
      </p:sp>
      <p:sp>
        <p:nvSpPr>
          <p:cNvPr id="21" name="Oval 20"/>
          <p:cNvSpPr/>
          <p:nvPr/>
        </p:nvSpPr>
        <p:spPr>
          <a:xfrm>
            <a:off x="8358505" y="2675255"/>
            <a:ext cx="852805" cy="771525"/>
          </a:xfrm>
          <a:prstGeom prst="ellipse">
            <a:avLst/>
          </a:prstGeom>
          <a:gradFill>
            <a:gsLst>
              <a:gs pos="100000">
                <a:srgbClr val="E8F3F7"/>
              </a:gs>
              <a:gs pos="53000">
                <a:schemeClr val="bg1"/>
              </a:gs>
            </a:gsLst>
            <a:path path="shape">
              <a:fillToRect l="50000" t="50000" r="50000" b="50000"/>
            </a:path>
            <a:tileRect/>
          </a:gradFill>
          <a:ln w="25400">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Helvetica Neue" panose="02000503040000020004" charset="0"/>
                <a:cs typeface="Helvetica Neue" panose="02000503040000020004" charset="0"/>
              </a:rPr>
              <a:t>Error</a:t>
            </a:r>
            <a:endParaRPr lang="en-US" sz="1200">
              <a:solidFill>
                <a:schemeClr val="tx1"/>
              </a:solidFill>
              <a:latin typeface="Helvetica Neue" panose="02000503040000020004" charset="0"/>
              <a:cs typeface="Helvetica Neue" panose="02000503040000020004" charset="0"/>
            </a:endParaRPr>
          </a:p>
        </p:txBody>
      </p:sp>
      <p:sp>
        <p:nvSpPr>
          <p:cNvPr id="24" name="Oval 23"/>
          <p:cNvSpPr/>
          <p:nvPr/>
        </p:nvSpPr>
        <p:spPr>
          <a:xfrm>
            <a:off x="8358505" y="407225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Helvetica Neue" panose="02000503040000020004" charset="0"/>
                <a:cs typeface="Helvetica Neue" panose="02000503040000020004" charset="0"/>
              </a:rPr>
              <a:t>Down</a:t>
            </a:r>
            <a:endParaRPr lang="en-US" sz="1200">
              <a:solidFill>
                <a:schemeClr val="tx1"/>
              </a:solidFill>
              <a:latin typeface="Helvetica Neue" panose="02000503040000020004" charset="0"/>
              <a:cs typeface="Helvetica Neue" panose="02000503040000020004" charset="0"/>
            </a:endParaRPr>
          </a:p>
        </p:txBody>
      </p:sp>
      <p:sp>
        <p:nvSpPr>
          <p:cNvPr id="25" name="Oval 24"/>
          <p:cNvSpPr/>
          <p:nvPr/>
        </p:nvSpPr>
        <p:spPr>
          <a:xfrm>
            <a:off x="10209530" y="2675255"/>
            <a:ext cx="852805" cy="771525"/>
          </a:xfrm>
          <a:prstGeom prst="ellipse">
            <a:avLst/>
          </a:prstGeom>
          <a:gradFill>
            <a:gsLst>
              <a:gs pos="100000">
                <a:srgbClr val="E8F3F7"/>
              </a:gs>
              <a:gs pos="53000">
                <a:schemeClr val="bg1"/>
              </a:gs>
            </a:gsLst>
            <a:path path="shape">
              <a:fillToRect l="50000" t="50000" r="50000" b="50000"/>
            </a:path>
            <a:tileRect/>
          </a:gra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26" name="Straight Arrow Connector 25"/>
          <p:cNvCxnSpPr/>
          <p:nvPr/>
        </p:nvCxnSpPr>
        <p:spPr>
          <a:xfrm>
            <a:off x="8785225" y="3446780"/>
            <a:ext cx="0" cy="625475"/>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27" name="Straight Arrow Connector 26"/>
          <p:cNvCxnSpPr>
            <a:stCxn id="8" idx="4"/>
            <a:endCxn id="21" idx="0"/>
          </p:cNvCxnSpPr>
          <p:nvPr/>
        </p:nvCxnSpPr>
        <p:spPr>
          <a:xfrm>
            <a:off x="8785225" y="1903730"/>
            <a:ext cx="0" cy="771525"/>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28" name="Text Box 27"/>
          <p:cNvSpPr txBox="1"/>
          <p:nvPr/>
        </p:nvSpPr>
        <p:spPr>
          <a:xfrm>
            <a:off x="6814185" y="2922905"/>
            <a:ext cx="1134110" cy="275590"/>
          </a:xfrm>
          <a:prstGeom prst="rect">
            <a:avLst/>
          </a:prstGeom>
          <a:noFill/>
        </p:spPr>
        <p:txBody>
          <a:bodyPr wrap="square" rtlCol="0" anchor="t">
            <a:spAutoFit/>
          </a:bodyPr>
          <a:p>
            <a:pPr algn="ctr"/>
            <a:r>
              <a:rPr lang="en-US" sz="1200">
                <a:latin typeface="Helvetica Neue" panose="02000503040000020004" charset="0"/>
                <a:cs typeface="Helvetica Neue" panose="02000503040000020004" charset="0"/>
                <a:sym typeface="+mn-ea"/>
              </a:rPr>
              <a:t>Detected</a:t>
            </a:r>
            <a:endParaRPr lang="en-US" sz="1200">
              <a:latin typeface="Helvetica Neue" panose="02000503040000020004" charset="0"/>
              <a:cs typeface="Helvetica Neue" panose="02000503040000020004" charset="0"/>
              <a:sym typeface="+mn-ea"/>
            </a:endParaRPr>
          </a:p>
        </p:txBody>
      </p:sp>
      <p:sp>
        <p:nvSpPr>
          <p:cNvPr id="29" name="Text Box 28"/>
          <p:cNvSpPr txBox="1"/>
          <p:nvPr/>
        </p:nvSpPr>
        <p:spPr>
          <a:xfrm>
            <a:off x="10079990" y="2923540"/>
            <a:ext cx="1134110" cy="260350"/>
          </a:xfrm>
          <a:prstGeom prst="rect">
            <a:avLst/>
          </a:prstGeom>
          <a:noFill/>
        </p:spPr>
        <p:txBody>
          <a:bodyPr wrap="square" rtlCol="0" anchor="t">
            <a:spAutoFit/>
          </a:bodyPr>
          <a:p>
            <a:pPr algn="ctr"/>
            <a:r>
              <a:rPr lang="en-US" sz="1100">
                <a:latin typeface="Helvetica Neue" panose="02000503040000020004" charset="0"/>
                <a:cs typeface="Helvetica Neue" panose="02000503040000020004" charset="0"/>
                <a:sym typeface="+mn-ea"/>
              </a:rPr>
              <a:t>Rejuvenation</a:t>
            </a:r>
            <a:endParaRPr lang="en-US" sz="1100">
              <a:latin typeface="Helvetica Neue" panose="02000503040000020004" charset="0"/>
              <a:cs typeface="Helvetica Neue" panose="02000503040000020004" charset="0"/>
              <a:sym typeface="+mn-ea"/>
            </a:endParaRPr>
          </a:p>
        </p:txBody>
      </p:sp>
      <p:cxnSp>
        <p:nvCxnSpPr>
          <p:cNvPr id="30" name="Straight Arrow Connector 29"/>
          <p:cNvCxnSpPr/>
          <p:nvPr/>
        </p:nvCxnSpPr>
        <p:spPr>
          <a:xfrm>
            <a:off x="9211310" y="3060700"/>
            <a:ext cx="998220" cy="0"/>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cxnSp>
        <p:nvCxnSpPr>
          <p:cNvPr id="31" name="Elbow Connector 30"/>
          <p:cNvCxnSpPr>
            <a:stCxn id="24" idx="2"/>
            <a:endCxn id="7" idx="4"/>
          </p:cNvCxnSpPr>
          <p:nvPr/>
        </p:nvCxnSpPr>
        <p:spPr>
          <a:xfrm rot="10800000">
            <a:off x="7381875" y="3446145"/>
            <a:ext cx="976630" cy="1011555"/>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32" name="Elbow Connector 31"/>
          <p:cNvCxnSpPr>
            <a:stCxn id="7" idx="0"/>
            <a:endCxn id="8" idx="2"/>
          </p:cNvCxnSpPr>
          <p:nvPr/>
        </p:nvCxnSpPr>
        <p:spPr>
          <a:xfrm rot="16200000">
            <a:off x="7291705" y="1608455"/>
            <a:ext cx="1156970" cy="976630"/>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33" name="Elbow Connector 32"/>
          <p:cNvCxnSpPr>
            <a:stCxn id="25" idx="0"/>
            <a:endCxn id="8" idx="6"/>
          </p:cNvCxnSpPr>
          <p:nvPr/>
        </p:nvCxnSpPr>
        <p:spPr>
          <a:xfrm rot="16200000" flipV="1">
            <a:off x="9345295" y="1384300"/>
            <a:ext cx="1156970" cy="1424940"/>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cxnSp>
        <p:nvCxnSpPr>
          <p:cNvPr id="35" name="Straight Arrow Connector 34"/>
          <p:cNvCxnSpPr>
            <a:stCxn id="8" idx="5"/>
            <a:endCxn id="25" idx="1"/>
          </p:cNvCxnSpPr>
          <p:nvPr/>
        </p:nvCxnSpPr>
        <p:spPr>
          <a:xfrm>
            <a:off x="9086215" y="1790700"/>
            <a:ext cx="1248410" cy="997585"/>
          </a:xfrm>
          <a:prstGeom prst="straightConnector1">
            <a:avLst/>
          </a:prstGeom>
          <a:ln w="25400" cmpd="sng">
            <a:solidFill>
              <a:schemeClr val="tx1"/>
            </a:solidFill>
            <a:prstDash val="solid"/>
            <a:tailEnd type="triangle" w="lg" len="lg"/>
          </a:ln>
        </p:spPr>
        <p:style>
          <a:lnRef idx="2">
            <a:schemeClr val="accent1"/>
          </a:lnRef>
          <a:fillRef idx="0">
            <a:srgbClr val="FFFFFF"/>
          </a:fillRef>
          <a:effectRef idx="0">
            <a:srgbClr val="FFFFFF"/>
          </a:effectRef>
          <a:fontRef idx="minor">
            <a:schemeClr val="tx1"/>
          </a:fontRef>
        </p:style>
      </p:cxnSp>
      <p:sp>
        <p:nvSpPr>
          <p:cNvPr id="49" name="Text Box 48"/>
          <p:cNvSpPr txBox="1"/>
          <p:nvPr/>
        </p:nvSpPr>
        <p:spPr>
          <a:xfrm>
            <a:off x="6756400" y="5232400"/>
            <a:ext cx="5516880" cy="583565"/>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State automata of the component, with rejuvenation mechanism</a:t>
            </a:r>
            <a:r>
              <a:rPr lang="it-IT" altLang="en-US" sz="1400">
                <a:latin typeface="Helvetica Neue" panose="02000503040000020004" charset="0"/>
                <a:cs typeface="Helvetica Neue" panose="02000503040000020004" charset="0"/>
              </a:rPr>
              <a:t>, and offset</a:t>
            </a:r>
            <a:r>
              <a:rPr lang="en-US" altLang="it-IT" sz="1400">
                <a:latin typeface="Helvetica Neue" panose="02000503040000020004" charset="0"/>
                <a:cs typeface="Helvetica Neue" panose="02000503040000020004" charset="0"/>
              </a:rPr>
              <a: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pic>
        <p:nvPicPr>
          <p:cNvPr id="36" name="Picture 3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20145" y="2307590"/>
            <a:ext cx="480695" cy="480695"/>
          </a:xfrm>
          <a:prstGeom prst="rect">
            <a:avLst/>
          </a:prstGeom>
        </p:spPr>
      </p:pic>
      <p:cxnSp>
        <p:nvCxnSpPr>
          <p:cNvPr id="37" name="Elbow Connector 36"/>
          <p:cNvCxnSpPr>
            <a:stCxn id="36" idx="2"/>
          </p:cNvCxnSpPr>
          <p:nvPr/>
        </p:nvCxnSpPr>
        <p:spPr>
          <a:xfrm rot="5400000">
            <a:off x="11176635" y="2684780"/>
            <a:ext cx="280670" cy="487045"/>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sp>
        <p:nvSpPr>
          <p:cNvPr id="38" name="Text Box 37"/>
          <p:cNvSpPr txBox="1"/>
          <p:nvPr/>
        </p:nvSpPr>
        <p:spPr>
          <a:xfrm>
            <a:off x="11214100" y="3623310"/>
            <a:ext cx="654685" cy="834390"/>
          </a:xfrm>
          <a:prstGeom prst="rect">
            <a:avLst/>
          </a:prstGeom>
          <a:noFill/>
        </p:spPr>
        <p:txBody>
          <a:bodyPr wrap="none" rtlCol="0" anchor="t">
            <a:noAutofit/>
          </a:bodyPr>
          <a:p>
            <a:pPr algn="ctr"/>
            <a:r>
              <a:rPr lang="en-US" sz="4800">
                <a:latin typeface="Arial" panose="020B0604020202020204" pitchFamily="34" charset="0"/>
                <a:cs typeface="Arial" panose="020B0604020202020204" pitchFamily="34" charset="0"/>
              </a:rPr>
              <a:t>∆</a:t>
            </a:r>
            <a:endParaRPr lang="en-US" sz="4800">
              <a:latin typeface="Arial" panose="020B0604020202020204" pitchFamily="34" charset="0"/>
              <a:cs typeface="Arial" panose="020B0604020202020204" pitchFamily="34" charset="0"/>
            </a:endParaRPr>
          </a:p>
        </p:txBody>
      </p:sp>
      <p:cxnSp>
        <p:nvCxnSpPr>
          <p:cNvPr id="39" name="Elbow Connector 38"/>
          <p:cNvCxnSpPr>
            <a:stCxn id="38" idx="1"/>
            <a:endCxn id="25" idx="4"/>
          </p:cNvCxnSpPr>
          <p:nvPr/>
        </p:nvCxnSpPr>
        <p:spPr>
          <a:xfrm rot="10800000">
            <a:off x="10636250" y="3446145"/>
            <a:ext cx="577850" cy="593725"/>
          </a:xfrm>
          <a:prstGeom prst="bentConnector2">
            <a:avLst/>
          </a:prstGeom>
          <a:ln w="25400">
            <a:solidFill>
              <a:schemeClr val="tx1"/>
            </a:solidFill>
            <a:tailEnd type="triangle" w="lg" len="lg"/>
          </a:ln>
        </p:spPr>
        <p:style>
          <a:lnRef idx="2">
            <a:schemeClr val="accent1"/>
          </a:lnRef>
          <a:fillRef idx="0">
            <a:srgbClr val="FFFFFF"/>
          </a:fillRef>
          <a:effectRef idx="0">
            <a:srgbClr val="FFFFFF"/>
          </a:effectRef>
          <a:fontRef idx="minor">
            <a:schemeClr val="tx1"/>
          </a:fontRef>
        </p:style>
      </p:cxnSp>
      <p:sp>
        <p:nvSpPr>
          <p:cNvPr id="40" name="Text Box 39"/>
          <p:cNvSpPr txBox="1"/>
          <p:nvPr/>
        </p:nvSpPr>
        <p:spPr>
          <a:xfrm>
            <a:off x="11013440" y="4318000"/>
            <a:ext cx="1055370" cy="368300"/>
          </a:xfrm>
          <a:prstGeom prst="rect">
            <a:avLst/>
          </a:prstGeom>
          <a:noFill/>
        </p:spPr>
        <p:txBody>
          <a:bodyPr wrap="square" rtlCol="0">
            <a:spAutoFit/>
          </a:bodyPr>
          <a:p>
            <a:pPr algn="ctr"/>
            <a:r>
              <a:rPr lang="it-IT" altLang="en-US">
                <a:latin typeface="Helvetica Neue" panose="02000503040000020004" charset="0"/>
                <a:cs typeface="Helvetica Neue" panose="02000503040000020004" charset="0"/>
              </a:rPr>
              <a:t>offset</a:t>
            </a:r>
            <a:endParaRPr lang="it-IT" altLang="en-US">
              <a:latin typeface="Helvetica Neue" panose="02000503040000020004" charset="0"/>
              <a:cs typeface="Helvetica Neue" panose="02000503040000020004" charset="0"/>
            </a:endParaRPr>
          </a:p>
        </p:txBody>
      </p:sp>
      <p:sp>
        <p:nvSpPr>
          <p:cNvPr id="41" name="Text Box 40"/>
          <p:cNvSpPr txBox="1"/>
          <p:nvPr/>
        </p:nvSpPr>
        <p:spPr>
          <a:xfrm>
            <a:off x="11013440" y="1885315"/>
            <a:ext cx="1055370" cy="368300"/>
          </a:xfrm>
          <a:prstGeom prst="rect">
            <a:avLst/>
          </a:prstGeom>
          <a:noFill/>
        </p:spPr>
        <p:txBody>
          <a:bodyPr wrap="square" rtlCol="0">
            <a:spAutoFit/>
          </a:bodyPr>
          <a:p>
            <a:pPr algn="ctr"/>
            <a:r>
              <a:rPr lang="it-IT" altLang="en-US">
                <a:latin typeface="Helvetica Neue" panose="02000503040000020004" charset="0"/>
                <a:cs typeface="Helvetica Neue" panose="02000503040000020004" charset="0"/>
              </a:rPr>
              <a:t>clock</a:t>
            </a:r>
            <a:endParaRPr lang="it-IT" altLang="en-US">
              <a:latin typeface="Helvetica Neue" panose="02000503040000020004" charset="0"/>
              <a:cs typeface="Helvetica Neue" panose="02000503040000020004" charset="0"/>
            </a:endParaRPr>
          </a:p>
        </p:txBody>
      </p:sp>
      <p:sp>
        <p:nvSpPr>
          <p:cNvPr id="4" name="Text Box 3"/>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9" name="Picture 8" descr="stlab-white"/>
          <p:cNvPicPr>
            <a:picLocks noChangeAspect="1"/>
          </p:cNvPicPr>
          <p:nvPr/>
        </p:nvPicPr>
        <p:blipFill>
          <a:blip r:embed="rId4">
            <a:lum bright="-84000"/>
          </a:blip>
          <a:stretch>
            <a:fillRect/>
          </a:stretch>
        </p:blipFill>
        <p:spPr>
          <a:xfrm>
            <a:off x="11090910" y="207010"/>
            <a:ext cx="979170" cy="733425"/>
          </a:xfrm>
          <a:prstGeom prst="rect">
            <a:avLst/>
          </a:prstGeom>
        </p:spPr>
      </p:pic>
      <p:sp>
        <p:nvSpPr>
          <p:cNvPr id="6" name="Slide Number Placeholder 5"/>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500380" y="2325370"/>
            <a:ext cx="5518785" cy="1476375"/>
          </a:xfrm>
          <a:prstGeom prst="rect">
            <a:avLst/>
          </a:prstGeom>
          <a:noFill/>
        </p:spPr>
        <p:txBody>
          <a:bodyPr wrap="square" rtlCol="0">
            <a:spAutoFit/>
          </a:bodyPr>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This model is compatible to be represented as a  Markov Regenerative Process (MRGP) ...</a:t>
            </a: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 and again, this can be represented through a Stochastic Timed Petri Net (STPN).</a:t>
            </a:r>
            <a:endParaRPr lang="it-IT" altLang="en-US">
              <a:latin typeface="Helvetica Neue" panose="02000503040000020004" charset="0"/>
              <a:cs typeface="Helvetica Neue" panose="02000503040000020004" charset="0"/>
            </a:endParaRPr>
          </a:p>
        </p:txBody>
      </p:sp>
      <p:pic>
        <p:nvPicPr>
          <p:cNvPr id="10" name="Picture 9" descr="stpn_00"/>
          <p:cNvPicPr>
            <a:picLocks noChangeAspect="1"/>
          </p:cNvPicPr>
          <p:nvPr/>
        </p:nvPicPr>
        <p:blipFill>
          <a:blip r:embed="rId2"/>
          <a:srcRect l="-1467" t="-3741" r="-1852" b="-3889"/>
          <a:stretch>
            <a:fillRect/>
          </a:stretch>
        </p:blipFill>
        <p:spPr>
          <a:xfrm>
            <a:off x="6194425" y="1217930"/>
            <a:ext cx="5633085" cy="3690620"/>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sp>
        <p:nvSpPr>
          <p:cNvPr id="49" name="Text Box 48"/>
          <p:cNvSpPr txBox="1"/>
          <p:nvPr/>
        </p:nvSpPr>
        <p:spPr>
          <a:xfrm>
            <a:off x="6310630" y="5045710"/>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STPN of the component MRGP model</a:t>
            </a:r>
            <a:r>
              <a:rPr lang="en-US" altLang="it-IT" sz="1400">
                <a:latin typeface="Helvetica Neue" panose="02000503040000020004" charset="0"/>
                <a:cs typeface="Helvetica Neue" panose="02000503040000020004" charset="0"/>
              </a:rPr>
              <a: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3" name="Text Box 2"/>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8" name="Picture 7"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7" name="Text Box 6"/>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Component Model</a:t>
            </a:r>
            <a:endParaRPr lang="it-IT" altLang="en-US" sz="3200">
              <a:latin typeface="Helvetica Neue" panose="02000503040000020004" charset="0"/>
              <a:cs typeface="Helvetica Neue" panose="02000503040000020004" charset="0"/>
            </a:endParaRPr>
          </a:p>
        </p:txBody>
      </p:sp>
      <p:cxnSp>
        <p:nvCxnSpPr>
          <p:cNvPr id="9" name="Straight Connector 8"/>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4" name="Slide Number Placeholder 3"/>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Picture 9" descr="stpn_00"/>
          <p:cNvPicPr>
            <a:picLocks noChangeAspect="1"/>
          </p:cNvPicPr>
          <p:nvPr/>
        </p:nvPicPr>
        <p:blipFill>
          <a:blip r:embed="rId2"/>
          <a:srcRect l="-1467" t="-3741" r="-1852" b="-3889"/>
          <a:stretch>
            <a:fillRect/>
          </a:stretch>
        </p:blipFill>
        <p:spPr>
          <a:xfrm>
            <a:off x="6194425" y="1217930"/>
            <a:ext cx="5633085" cy="3690620"/>
          </a:xfrm>
          <a:prstGeom prst="rect">
            <a:avLst/>
          </a:prstGeom>
          <a:solidFill>
            <a:schemeClr val="bg1"/>
          </a:solidFill>
          <a:ln w="19050" cmpd="sng">
            <a:solidFill>
              <a:schemeClr val="accent2"/>
            </a:solidFill>
            <a:prstDash val="solid"/>
          </a:ln>
          <a:effectLst>
            <a:outerShdw blurRad="381000" dist="38100" dir="2700000" algn="tl" rotWithShape="0">
              <a:schemeClr val="accent2">
                <a:alpha val="40000"/>
              </a:schemeClr>
            </a:outerShdw>
          </a:effectLst>
        </p:spPr>
      </p:pic>
      <p:sp>
        <p:nvSpPr>
          <p:cNvPr id="49" name="Text Box 48"/>
          <p:cNvSpPr txBox="1"/>
          <p:nvPr/>
        </p:nvSpPr>
        <p:spPr>
          <a:xfrm>
            <a:off x="6310630" y="5057775"/>
            <a:ext cx="5516880" cy="368300"/>
          </a:xfrm>
          <a:prstGeom prst="rect">
            <a:avLst/>
          </a:prstGeom>
          <a:noFill/>
        </p:spPr>
        <p:txBody>
          <a:bodyPr wrap="square" rtlCol="0">
            <a:spAutoFit/>
          </a:bodyPr>
          <a:p>
            <a:pPr marL="285750" indent="-285750" algn="ctr">
              <a:buClr>
                <a:srgbClr val="ED7D31"/>
              </a:buClr>
              <a:buFont typeface="Arial" panose="020B0604020202020204" pitchFamily="34" charset="0"/>
              <a:buChar char="•"/>
            </a:pPr>
            <a:r>
              <a:rPr lang="en-US" sz="1400">
                <a:latin typeface="Helvetica Neue" panose="02000503040000020004" charset="0"/>
                <a:cs typeface="Helvetica Neue" panose="02000503040000020004" charset="0"/>
              </a:rPr>
              <a:t>STPN of the component MRGP model</a:t>
            </a:r>
            <a:r>
              <a:rPr lang="en-US" altLang="it-IT" sz="1400">
                <a:latin typeface="Helvetica Neue" panose="02000503040000020004" charset="0"/>
                <a:cs typeface="Helvetica Neue" panose="02000503040000020004" charset="0"/>
              </a:rPr>
              <a:t>.</a:t>
            </a:r>
            <a:r>
              <a:rPr lang="it-IT" altLang="en-US">
                <a:latin typeface="Helvetica Neue" panose="02000503040000020004" charset="0"/>
                <a:cs typeface="Helvetica Neue" panose="02000503040000020004" charset="0"/>
              </a:rPr>
              <a:t> </a:t>
            </a:r>
            <a:endParaRPr lang="it-IT" altLang="en-US">
              <a:latin typeface="Helvetica Neue" panose="02000503040000020004" charset="0"/>
              <a:cs typeface="Helvetica Neue" panose="02000503040000020004" charset="0"/>
            </a:endParaRPr>
          </a:p>
        </p:txBody>
      </p:sp>
      <p:sp>
        <p:nvSpPr>
          <p:cNvPr id="8" name="Rectangles 7"/>
          <p:cNvSpPr/>
          <p:nvPr/>
        </p:nvSpPr>
        <p:spPr>
          <a:xfrm>
            <a:off x="10280015" y="3576955"/>
            <a:ext cx="1474470" cy="124904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ectangles 8"/>
          <p:cNvSpPr/>
          <p:nvPr/>
        </p:nvSpPr>
        <p:spPr>
          <a:xfrm>
            <a:off x="10300335" y="1436370"/>
            <a:ext cx="1474470" cy="124904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500380" y="2325370"/>
            <a:ext cx="5518785" cy="1753235"/>
          </a:xfrm>
          <a:prstGeom prst="rect">
            <a:avLst/>
          </a:prstGeom>
          <a:noFill/>
        </p:spPr>
        <p:txBody>
          <a:bodyPr wrap="square" rtlCol="0">
            <a:spAutoFit/>
          </a:bodyPr>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The Clock forces a regeneration periodically, if the system is not down or under repair.</a:t>
            </a: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endParaRPr lang="it-IT" altLang="en-US">
              <a:latin typeface="Helvetica Neue" panose="02000503040000020004" charset="0"/>
              <a:cs typeface="Helvetica Neue" panose="02000503040000020004" charset="0"/>
            </a:endParaRPr>
          </a:p>
          <a:p>
            <a:pPr marL="285750" indent="-285750">
              <a:buClr>
                <a:srgbClr val="ED7D31"/>
              </a:buClr>
              <a:buFont typeface="Arial" panose="020B0604020202020204" pitchFamily="34" charset="0"/>
              <a:buChar char="•"/>
            </a:pPr>
            <a:r>
              <a:rPr lang="it-IT" altLang="en-US">
                <a:latin typeface="Helvetica Neue" panose="02000503040000020004" charset="0"/>
                <a:cs typeface="Helvetica Neue" panose="02000503040000020004" charset="0"/>
              </a:rPr>
              <a:t>Clock is disabled until the Offset has fired.</a:t>
            </a:r>
            <a:endParaRPr lang="it-IT" altLang="en-US">
              <a:latin typeface="Helvetica Neue" panose="02000503040000020004" charset="0"/>
              <a:cs typeface="Helvetica Neue" panose="02000503040000020004" charset="0"/>
            </a:endParaRPr>
          </a:p>
          <a:p>
            <a:pPr indent="0">
              <a:buClr>
                <a:srgbClr val="ED7D31"/>
              </a:buClr>
              <a:buFont typeface="Arial" panose="020B0604020202020204" pitchFamily="34" charset="0"/>
              <a:buNone/>
            </a:pPr>
            <a:endParaRPr lang="it-IT" altLang="en-US">
              <a:latin typeface="Helvetica Neue" panose="02000503040000020004" charset="0"/>
              <a:cs typeface="Helvetica Neue" panose="02000503040000020004" charset="0"/>
            </a:endParaRPr>
          </a:p>
        </p:txBody>
      </p:sp>
      <p:sp>
        <p:nvSpPr>
          <p:cNvPr id="4" name="Text Box 3"/>
          <p:cNvSpPr txBox="1"/>
          <p:nvPr/>
        </p:nvSpPr>
        <p:spPr>
          <a:xfrm>
            <a:off x="81280" y="6436995"/>
            <a:ext cx="9077960" cy="337185"/>
          </a:xfrm>
          <a:prstGeom prst="rect">
            <a:avLst/>
          </a:prstGeom>
          <a:noFill/>
        </p:spPr>
        <p:txBody>
          <a:bodyPr wrap="square" rtlCol="0" anchor="t">
            <a:spAutoFit/>
          </a:bodyPr>
          <a:p>
            <a:pPr algn="l">
              <a:lnSpc>
                <a:spcPct val="100000"/>
              </a:lnSpc>
              <a:spcBef>
                <a:spcPts val="0"/>
              </a:spcBef>
              <a:spcAft>
                <a:spcPts val="0"/>
              </a:spcAft>
            </a:pPr>
            <a:r>
              <a:rPr lang="it-IT" altLang="en-US" sz="1600" dirty="0">
                <a:solidFill>
                  <a:schemeClr val="bg1">
                    <a:lumMod val="50000"/>
                  </a:schemeClr>
                </a:solidFill>
                <a:latin typeface="Helvetica Neue" panose="02000503040000020004" charset="0"/>
                <a:cs typeface="Helvetica Neue" panose="02000503040000020004" charset="0"/>
                <a:sym typeface="+mn-ea"/>
              </a:rPr>
              <a:t>Paroli, Botarelli, Carnevali, Vicario                                          ISSRE 2024</a:t>
            </a:r>
            <a:endParaRPr lang="it-IT" altLang="en-US" sz="1600" dirty="0">
              <a:solidFill>
                <a:schemeClr val="bg1">
                  <a:lumMod val="50000"/>
                </a:schemeClr>
              </a:solidFill>
              <a:latin typeface="Helvetica Neue" panose="02000503040000020004" charset="0"/>
              <a:cs typeface="Helvetica Neue" panose="02000503040000020004" charset="0"/>
              <a:sym typeface="+mn-ea"/>
            </a:endParaRPr>
          </a:p>
        </p:txBody>
      </p:sp>
      <p:pic>
        <p:nvPicPr>
          <p:cNvPr id="6" name="Picture 5" descr="stlab-white"/>
          <p:cNvPicPr>
            <a:picLocks noChangeAspect="1"/>
          </p:cNvPicPr>
          <p:nvPr/>
        </p:nvPicPr>
        <p:blipFill>
          <a:blip r:embed="rId3">
            <a:lum bright="-84000"/>
          </a:blip>
          <a:stretch>
            <a:fillRect/>
          </a:stretch>
        </p:blipFill>
        <p:spPr>
          <a:xfrm>
            <a:off x="11090910" y="207010"/>
            <a:ext cx="979170" cy="733425"/>
          </a:xfrm>
          <a:prstGeom prst="rect">
            <a:avLst/>
          </a:prstGeom>
        </p:spPr>
      </p:pic>
      <p:sp>
        <p:nvSpPr>
          <p:cNvPr id="11" name="Text Box 10"/>
          <p:cNvSpPr txBox="1"/>
          <p:nvPr/>
        </p:nvSpPr>
        <p:spPr>
          <a:xfrm>
            <a:off x="619125" y="452755"/>
            <a:ext cx="4064000" cy="583565"/>
          </a:xfrm>
          <a:prstGeom prst="rect">
            <a:avLst/>
          </a:prstGeom>
          <a:noFill/>
        </p:spPr>
        <p:txBody>
          <a:bodyPr wrap="square" rtlCol="0">
            <a:spAutoFit/>
          </a:bodyPr>
          <a:p>
            <a:r>
              <a:rPr lang="it-IT" altLang="en-US" sz="3200">
                <a:latin typeface="Helvetica Neue" panose="02000503040000020004" charset="0"/>
                <a:cs typeface="Helvetica Neue" panose="02000503040000020004" charset="0"/>
              </a:rPr>
              <a:t>Component Model</a:t>
            </a:r>
            <a:endParaRPr lang="it-IT" altLang="en-US" sz="3200">
              <a:latin typeface="Helvetica Neue" panose="02000503040000020004" charset="0"/>
              <a:cs typeface="Helvetica Neue" panose="02000503040000020004" charset="0"/>
            </a:endParaRPr>
          </a:p>
        </p:txBody>
      </p:sp>
      <p:cxnSp>
        <p:nvCxnSpPr>
          <p:cNvPr id="12" name="Straight Connector 11"/>
          <p:cNvCxnSpPr/>
          <p:nvPr/>
        </p:nvCxnSpPr>
        <p:spPr>
          <a:xfrm>
            <a:off x="884555" y="1036320"/>
            <a:ext cx="3887470" cy="0"/>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sp>
        <p:nvSpPr>
          <p:cNvPr id="3" name="Slide Number Placeholder 2"/>
          <p:cNvSpPr>
            <a:spLocks noGrp="1"/>
          </p:cNvSpPr>
          <p:nvPr>
            <p:ph type="sldNum" sz="quarter" idx="12"/>
          </p:nvPr>
        </p:nvSpPr>
        <p:spPr>
          <a:xfrm>
            <a:off x="9211310" y="6409055"/>
            <a:ext cx="2743200" cy="365125"/>
          </a:xfrm>
        </p:spPr>
        <p:txBody>
          <a:bodyPr/>
          <a:p>
            <a:fld id="{9B618960-8005-486C-9A75-10CB2AAC16F9}" type="slidenum">
              <a:rPr lang="en-US" sz="2000" smtClean="0">
                <a:latin typeface="Helvetica Neue" panose="02000503040000020004" charset="0"/>
                <a:cs typeface="Helvetica Neue" panose="02000503040000020004" charset="0"/>
              </a:rPr>
            </a:fld>
            <a:r>
              <a:rPr lang="en-US" sz="2000" smtClean="0">
                <a:latin typeface="Helvetica Neue" panose="02000503040000020004" charset="0"/>
                <a:cs typeface="Helvetica Neue" panose="02000503040000020004" charset="0"/>
              </a:rPr>
              <a:t>/</a:t>
            </a:r>
            <a:r>
              <a:rPr lang="it-IT" altLang="en-US" sz="2000" smtClean="0">
                <a:latin typeface="Helvetica Neue" panose="02000503040000020004" charset="0"/>
                <a:cs typeface="Helvetica Neue" panose="02000503040000020004" charset="0"/>
              </a:rPr>
              <a:t>33</a:t>
            </a:r>
            <a:endParaRPr lang="it-IT" altLang="en-US" sz="2000" smtClean="0">
              <a:latin typeface="Helvetica Neue" panose="02000503040000020004" charset="0"/>
              <a:cs typeface="Helvetica Neue" panose="020005030400000200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xNy44NTcxNDI4NTcxNDI4NTQsXCJ3aWR0aFwiOjE0OS4xMDcxNDI4NTcxNDI4M30iLAoJIkxhdGV4IiA6ICJ1X2ModCk6PUVbIFxcbWF0aGJmezF9X3tcXG1hdGhjYWx7RX19IChzKHQpKV0iLAoJIkxhdGV4SW1nQmFzZTY0IiA6ICJQSE4yWnlCNGJXeHVjejBpYUhSMGNEb3ZMM2QzZHk1M015NXZjbWN2TWpBd01DOXpkbWNpSUhkcFpIUm9QU0l4T1M0eE56TmxlQ0lnYUdWcFoyaDBQU0l5TGpJMk1tVjRJaUJ5YjJ4bFBTSnBiV2NpSUdadlkzVnpZV0pzWlQwaVptRnNjMlVpSUhacFpYZENiM2c5SWpBZ0xUYzFNQ0E0TkRjMExqVWdNVEF3TUNJZ2VHMXNibk02ZUd4cGJtczlJbWgwZEhBNkx5OTNkM2N1ZHpNdWIzSm5MekU1T1RrdmVHeHBibXNpSUdGeWFXRXRhR2xrWkdWdVBTSjBjblZsSWlCemRIbHNaVDBpZG1WeWRHbGpZV3d0WVd4cFoyNDZJQzB3TGpVMk5tVjRPeUJ0WVhndGQybGtkR2c2SURrNEpUc2lQanhrWldaelBqeHdZWFJvSUdsa1BTSk5TbGd0TkMxVVJWZ3RTUzB4UkRRMk1pSWdaRDBpVFRJeElESTROMUV5TVNBeU9UVWdNekFnTXpFNFZEVTFJRE0zTUZRNU9TQTBNakJVTVRVNElEUTBNbEV5TURRZ05EUXlJREl5TnlBME1UZFVNalV3SURNMU9GRXlOVEFnTXpRd0lESXhOaUF5TkRaVU1UZ3lJREV3TlZFeE9ESWdOaklnTVRrMklEUTFWREl6T0NBeU4xUXlPVEVnTkRSVU16STRJRGM0VERNek9TQTVOVkV6TkRFZ09Ua2dNemMzSURJME4xRTBNRGNnTXpZM0lEUXhNeUF6T0RkVU5ESTNJRFF4TmxFME5EUWdORE14SURRMk15QTBNekZSTkRnd0lEUXpNU0EwT0RnZ05ESXhWRFE1TmlBME1ESk1OREl3SURnMFVUUXhPU0EzT1NBME1Ua2dOamhSTkRFNUlEUXpJRFF5TmlBek5WUTBORGNnTWpaUk5EWTVJREk1SURRNE1pQTFOMVExTVRJZ01UUTFVVFV4TkNBeE5UTWdOVE15SURFMU0xRTFOVEVnTVRVeklEVTFNU0F4TkRSUk5UVXdJREV6T1NBMU5Ea2dNVE13VkRVME1DQTVPRlExTWpNZ05UVlVORGs0SURFM1ZEUTJNaUF0T0ZFME5UUWdMVEV3SURRek9DQXRNVEJSTXpjeUlDMHhNQ0F6TkRjZ05EWlJNelExSURRMUlETXpOaUF6TmxRek1UZ2dNakZVTWprMklEWlVNalkzSUMwMlZESXpNeUF0TVRGUk1UZzVJQzB4TVNBeE5UVWdOMUV4TURNZ016Z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UXRWRVZZTFVrdE1VUTBOVEFpSUdROUlrMHpOQ0F4TlRsUk16UWdNalk0SURFeU1DQXpOVFZVTXpBMklEUTBNbEV6TmpJZ05EUXlJRE01TkNBME1UaFVOREkzSURNMU5WRTBNamNnTXpJMklEUXdPQ0F6TURaVU16WXdJREk0TlZFek5ERWdNamcxSURNek1DQXlPVFZVTXpFNUlETXlOVlF6TXpBZ016VTVWRE0xTWlBek9EQlVNelkySURNNE5rZ3pOamRSTXpZM0lETTRPQ0F6TmpFZ016a3lWRE0wTUNBME1EQlVNekEySURRd05GRXlOellnTkRBMElESTBPU0F6T1RCUk1qSTRJRE00TVNBeU1EWWdNelU1VVRFMk1pQXpNVFVnTVRReUlESXpOVlF4TWpFZ01URTVVVEV5TVNBM015QXhORGNnTlRCUk1UWTVJREkySURJd05TQXlOa2d5TURsUk16SXhJREkySURNNU5DQXhNVEZSTkRBeklERXlNU0EwTURZZ01USXhVVFF4TUNBeE1qRWdOREU1SURFeE1sUTBNamtnT1RoVU5ESXdJRGd6VkRNNU1TQTFOVlF6TkRZZ01qVlVNamd5SURCVU1qQXlJQzB4TVZFeE1qY2dMVEV4SURneElETTNWRE0wSURFMU9Wb2lMejQ4Y0dGMGFDQnBaRDBpVFVwWUxUU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R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DB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OQzFVUlZndFRpMHpRU0lnWkQwaVRUYzRJRE0zTUZFM09DQXpPVFFnT1RVZ05ERXlWREV6T0NBME16QlJNVFl5SURRek1DQXhPREFnTkRFMFZERTVPU0F6TnpGUk1UazVJRE0wTmlBeE9ESWdNekk0VkRFek9TQXpNVEJVT1RZZ016STNWRGM0SURNM01GcE5OemdnTmpCUk56Z2dPRFFnT1RVZ01UQXlWREV6T0NBeE1qQlJNVFl5SURFeU1DQXhPREFnTVRBMFZERTVPU0EyTVZFeE9Ua2dNellnTVRneUlERTRWREV6T1NBd1ZEazJJREUzVkRjNElEWXdXaUl2UGp4d1lYUm9JR2xrUFNKTlNsZ3ROQz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FF0VkVWWUxVa3RNVVEwTXpnaUlHUTlJazAwT1RJZ01qRXpVVFEzTWlBeU1UTWdORGN5SURJeU5sRTBOeklnTWpNd0lEUTNOeUF5TlRCVU5EZ3lJREk0TlZFME9ESWdNekUySURRMk1TQXpNak5VTXpZMElETXpNRWd6TVRKUk16RXhJRE15T0NBeU56Y2dNVGt5VkRJME15QTFNbEV5TkRNZ05EZ2dNalUwSURRNFZETXpOQ0EwTmxFME1qZ2dORFlnTkRVNElEUTRWRFV4T0NBMk1WRTFOamNnTnpjZ05UazVJREV4TjFRMk56QWdNalE0VVRZNE1DQXlOekFnTmpneklESTNNbEUyT1RBZ01qYzBJRFk1T0NBeU56UlJOekU0SURJM05DQTNNVGdnTWpZeFVUWXhNeUEzSURZd09DQXlVVFl3TlNBd0lETXlNaUF3U0RFek0xRXpNU0F3SURNeElERXhVVE14SURFeklETTBJREkxVVRNNElEUXhJRFF5SURRelZEWTFJRFEyVVRreUlEUTJJREV5TlNBME9WRXhNemtnTlRJZ01UUTBJRFl4VVRFME5pQTJOaUF5TVRVZ016UXlWREk0TlNBMk1qSlJNamcxSURZeU9TQXlPREVnTmpJNVVUSTNNeUEyTXpJZ01qSTRJRFl6TkVneE9UZFJNVGt4SURZME1DQXhPVEVnTmpReVZERTVNeUEyTlRsUk1UazNJRFkzTmlBeU1ETWdOamd3U0RjMU4xRTNOalFnTmpjMklEYzJOQ0EyTmpsUk56WTBJRFkyTkNBM05URWdOVFUzVkRjek55QTBORGRSTnpNMUlEUTBNQ0EzTVRjZ05EUXdTRGN3TlZFMk9UZ2dORFExSURZNU9DQTBOVE5NTnpBeElEUTNObEUzTURRZ05UQXdJRGN3TkNBMU1qaFJOekEwSURVMU9DQTJPVGNnTlRjNFZEWTNPQ0EyTURsVU5qUXpJRFl5TlZRMU9UWWdOak15VkRVek1pQTJNelJJTkRnMVVUTTVOeUEyTXpNZ016a3lJRFl6TVZFek9EZ2dOakk1SURNNE5pQTJNakpSTXpnMUlEWXhPU0F6TlRVZ05EazVWRE15TkNBek56ZFJNelEzSURNM05pQXpOeklnTXpjMlNETTVPRkUwTmpRZ016YzJJRFE0T1NBek9URlVOVE0wSURRM01sRTFNemdnTkRnNElEVTBNQ0EwT1RCVU5UVTNJRFE1TTFFMU5qSWdORGt6SURVMk5TQTBPVE5VTlRjd0lEUTVNbFExTnpJZ05Ea3hWRFUzTkNBME9EZFVOVGMzSURRNE0wdzFORFFnTXpVeFVUVXhNU0F5TVRnZ05UQTRJREl4TmxFMU1EVWdNakV6SURRNU1pQXlNVE5hSWk4K1BIQmhkR2dnYVdROUlrMUtXQzAwTFZSRldDMU9MVFZDSWlCa1BTSk5NVEU0SUMweU5UQldOelV3U0RJMU5WWTNNVEJJTVRVNFZpMHlNVEJJTWpVMVZpMHlOVEJJTVRFNFdpSXZQanh3WVhSb0lHbGtQU0pOU2xndE5DMVVSVmd0UWkweFJEZERSaUlnWkQwaVRUUTRNU0F3VERJNU5DQXpVVEV6TmlBeklERXdPU0F3U0RrMlZqWXlTREl5TjFZek1EUlJNakkzSURVME5pQXlNalVnTlRRMlVURTJPU0ExTWprZ09UY2dOVEk1U0Rnd1ZqVTVNVWc1TjFFeU16RWdOVGt4SURNd09DQTJORGRNTXpFNUlEWTFOVWd6TXpOUk16VTFJRFkxTlNBek5Ua2dOalEwVVRNMk1TQTJOREFnTXpZeElETTFNVlkyTWtnME9UUldNRWcwT0RGYUlpOCtQSEJoZEdnZ2FXUTlJazFLV0MwMExWUkZXQzFETFRRMUlpQmtQU0pOTVRRMElEUTNNRkV4TkRRZ05UVTJJREkwTUNBMk16QlVORFV4SURjd05WRTFOalFnTnpBMUlEVTJOQ0EyTXpkUk5UWTBJRFl4TVNBMU5EQWdOVGN6VVRVeU9TQTFOVGtnTlRBMUlEVTBOMVEwTmpRZ05UTTBVVFEwT0NBMU16UWdORFE0SURVME5WRTBORGdnTlRVeUlEUTFOU0ExTmpKUk5EWXpJRFUzTnlBME5qTWdOVGt4VVRRMk15QTJNREFnTkRZeUlEWXdORlEwTlRZZ05qRTJWRFF6TmlBMk1qZFVOREF3SURZek5WRXpPVFlnTmpNMUlETTVNQ0EyTXpWVU16Z3dJRFl6TmxFeU9URWdOak0ySURJMU9DQTFOamhSTWpRMUlEVTBOQ0F5TkRVZ05URTJVVEkwTlNBME5qTWdNamt3SURRek9GUXpPVEVnTkRFd1VUUXhOU0EwTVRBZ05ERTFJRE01T0ZFME1UVWdNemt5SURRd055QXpPREJVTXpjMklETTFObFF6TWpZZ016UXhVVEk0T0NBek5EQWdNall3SURNeU4xRXlNVGdnTXpFeElERTROeUF5TnpaVU1UUXpJREl3T0ZReE16QWdNVFV4VVRFek1DQXhNVE1nTVRVMklEZzRWREl4TVNBMU5WUXlOamdnTkRkUk16UTVJRFEzSURRd015QXhNalZSTkRFMUlERTBOQ0EwTXprZ01UVTNWRFE0TXlBeE56RlJORGs1SURFM01TQTBPVGtnTVRZd1VUUTVPU0F4TkRnZ05EYzFJREV5TUZRME1UTWdOVGxVTXpFMUlETlVNVGszSUMweU1sRXhNalFnTFRJeUlEYzNJREUwVkRNd0lERXdOVkV6TUNBeE1qWWdNemtnTVRVMFZEWTJJREl4TmxReE1qSWdNamc0VkRJd09TQXpOVFJNTWpJeklETTJNbEV4TkRRZ05EQXdJREUwTkNBME56QmFJaTgrUEhCaGRHZ2dhV1E5SWsxS1dDMDBMVlJGV0MxSkxURkVORFl3SWlCa1BTSk5NVE14SURJNE9WRXhNekVnTXpJeElERTBOeUF6TlRSVU1qQXpJRFF4TlZRek1EQWdORFF5VVRNMk1pQTBORElnTXprd0lEUXhOVlEwTVRrZ016VTFVVFF4T1NBek1qTWdOREF5SURNd09GUXpOalFnTWpreVVUTTFNU0F5T1RJZ016UXdJRE13TUZRek1qZ2dNekkyVVRNeU9DQXpORElnTXpNM0lETTFORlF6TlRRZ016Y3lWRE0yTnlBek56aFJNelk0SURNM09DQXpOamdnTXpjNVVUTTJPQ0F6T0RJZ016WXhJRE00T0ZRek16WWdNems1VkRJNU55QTBNRFZSTWpRNUlEUXdOU0F5TWpjZ016YzVWREl3TkNBek1qWlJNakEwSURNd01TQXlNak1nTWpreFZESTNPQ0F5TnpSVU16TXdJREkxT1ZFek9UWWdNak13SURNNU5pQXhOak5STXprMklERXpOU0F6T0RVZ01UQTNWRE0xTWlBMU1WUXlPRGtnTjFReE9UVWdMVEV3VVRFeE9DQXRNVEFnT0RZZ01UbFVOVE1nT0RkUk5UTWdNVEkySURjMElERTBNMVF4TVRnZ01UWXdVVEV6TXlBeE5qQWdNVFEySURFMU1WUXhOakFnTVRJd1VURTJNQ0E1TkNBeE5ESWdOelpVTVRFeElEVTRVVEV3T1NBMU55QXhNRGdnTlRkVU1UQTNJRFUxVVRFd09DQTFNaUF4TVRVZ05EZFVNVFEySURNMFZESXdNU0F5TjFFeU16Y2dNamNnTWpZeklETTRWRE13TVNBMk5sUXpNVGdnT1RkVU16SXpJREV5TWxFek1qTWdNVFV3SURNd01pQXhOalJVTWpVMElERTRNVlF4T1RVZ01UazJWREUwT0NBeU16RlJNVE14SURJMU5pQXhNekVnTWpnNVdpSXZQanh3WVhSb0lHbGtQU0pOU2xndE5DMVVSVmd0VGkwMVJDSWdaRDBpVFRJeUlEY3hNRlkzTlRCSU1UVTVWaTB5TlRCSU1qSldMVEl4TUVneE1UbFdOekV3U0RJeV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VUTBOaklpSUhoc2FXNXJPbWh5WldZOUlpTk5TbGd0TkMxVVJWZ3RTUzB4UkRRMk1pSXZQand2Wno0OFp5QmtZWFJoTFcxdGJDMXViMlJsUFNKdGFTSWdkSEpoYm5ObWIzSnRQU0owY21GdWMyeGhkR1VvTmpBMUxDMHhOVEFwSUhOallXeGxLREF1TnpBM0tTSStQSFZ6WlNCa1lYUmhMV005SWpGRU5EVXdJaUI0YkdsdWF6cG9jbVZtUFNJalRVcFlMVFF0VkVWWUxVa3RNVVEwTlRBaUx6NDhMMmMrUEM5blBqeG5JR1JoZEdFdGJXMXNMVzV2WkdVOUltMXZJaUIwY21GdWMyWnZjbTA5SW5SeVlXNXpiR0YwWlNnNU5qRXVNaXd3S1NJK1BIVnpaU0JrWVhSaExXTTlJakk0SWlCNGJHbHVhenBvY21WbVBTSWpUVXBZTFRRdFZFVllMVTR0TWpnaUx6NDhMMmMrUEdjZ1pHRjBZUzF0Yld3dGJtOWtaVDBpYldraUlIUnlZVzV6Wm05eWJUMGlkSEpoYm5Oc1lYUmxLREV6TlRBdU1pd3dLU0krUEhWelpTQmtZWFJoTFdNOUlqRkVORFl4SWlCNGJHbHVhenBvY21WbVBTSWpUVXBZTFRRdFZFVllMVWt0TVVRME5qRWlMejQ4TDJjK1BHY2daR0YwWVMxdGJXd3RibTlrWlQwaWJXOGlJSFJ5WVc1elptOXliVDBpZEhKaGJuTnNZWFJsS0RFM01URXVNaXd3S1NJK1BIVnpaU0JrWVhSaExXTTlJakk1SWlCNGJHbHVhenBvY21WbVBTSWpUVXBZTFRRdFZFVllMVTR0TWpraUx6NDhMMmMrUEdjZ1pHRjBZUzF0Yld3dGJtOWtaVDBpYlc4aUlIUnlZVzV6Wm05eWJUMGlkSEpoYm5Oc1lYUmxLREl6Tnpnc01Da2lQanhuSUdSaGRHRXRiVzFzTFc1dlpHVTlJblJsZUhRaVBqeDFjMlVnWkdGMFlTMWpQU0l6UVNJZ2VHeHBibXM2YUhKbFpqMGlJMDFLV0MwMExWUkZXQzFPTFROQklpOCtQQzluUGp4bklHUmhkR0V0Ylcxc0xXNXZaR1U5SW5SbGVIUWlJSFJ5WVc1elptOXliVDBpZEhKaGJuTnNZWFJsS0RJM09Dd3dLU0krUEhWelpTQmtZWFJoTFdNOUlqTkVJaUI0YkdsdWF6cG9jbVZtUFNJalRVcFlMVFF0VkVWWUxVNHRNMFFpTHo0OEwyYytQQzluUGp4bklHUmhkR0V0Ylcxc0xXNXZaR1U5SW0xcElpQjBjbUZ1YzJadmNtMDlJblJ5WVc1emJHRjBaU2d6TnpFeExqY3NNQ2tpUGp4MWMyVWdaR0YwWVMxalBTSXhSRFF6T0NJZ2VHeHBibXM2YUhKbFpqMGlJMDFLV0MwMExWUkZXQzFKTFRGRU5ETTRJaTgrUEM5blBqeG5JR1JoZEdFdGJXMXNMVzV2WkdVOUltMXZJaUIwY21GdWMyWnZjbTA5SW5SeVlXNXpiR0YwWlNnME5EYzFMamNzTUNraVBqeDFjMlVnWkdGMFlTMWpQU0kxUWlJZ2VHeHBibXM2YUhKbFpqMGlJMDFLV0MwMExWUkZXQzFPTFRWQ0lpOCtQQzluUGp4bklHUmhkR0V0Ylcxc0xXNXZaR1U5SW0xemRXSWlJSFJ5WVc1elptOXliVDBpZEhKaGJuTnNZWFJsS0RRM05UTXVOeXd3S1NJK1BHY2daR0YwWVMxdGJXd3RibTlrWlQwaVZHVllRWFJ2YlNJZ1pHRjBZUzF0YW5ndGRHVjRZMnhoYzNNOUlrOVNSQ0krUEdjZ1pHRjBZUzF0Yld3dGJtOWtaVDBpYlc0aVBqeDFjMlVnWkdGMFlTMWpQU0l4UkRkRFJpSWdlR3hwYm1zNmFISmxaajBpSTAxS1dDMDBMVlJGV0MxQ0xURkVOME5HSWk4K1BDOW5Qand2Wno0OFp5QmtZWFJoTFcxdGJDMXViMlJsUFNKVVpWaEJkRzl0SWlCMGNtRnVjMlp2Y20wOUluUnlZVzV6YkdGMFpTZzJNRGdzTFRFMU1Da2djMk5oYkdVb01DNDNNRGNwSWlCa1lYUmhMVzFxZUMxMFpYaGpiR0Z6Y3owaVQxSkVJajQ4WnlCa1lYUmhMVzF0YkMxdWIyUmxQU0pVWlZoQmRHOXRJaUJrWVhSaExXMXFlQzEwWlhoamJHRnpjejBpVDFKRUlqNDhaeUJrWVhSaExXMXRiQzF1YjJSbFBTSnRhU0krUEhWelpTQmtZWFJoTFdNOUlqUTFJaUI0YkdsdWF6cG9jbVZtUFNJalRVcFlMVFF0VkVWWUxVTXRORFVpTHo0OEwyYytQQzluUGp3dlp6NDhMMmMrUEdjZ1pHRjBZUzF0Yld3dGJtOWtaVDBpYlc4aUlIUnlZVzV6Wm05eWJUMGlkSEpoYm5Oc1lYUmxLRFU0TVRBdU5Td3dLU0krUEhWelpTQmtZWFJoTFdNOUlqSTRJaUI0YkdsdWF6cG9jbVZtUFNJalRVcFlMVFF0VkVWWUxVNHRNamdpTHo0OEwyYytQR2NnWkdGMFlTMXRiV3d0Ym05a1pUMGliV2tpSUhSeVlXNXpabTl5YlQwaWRISmhibk5zWVhSbEtEWXhPVGt1TlN3d0tTSStQSFZ6WlNCa1lYUmhMV005SWpGRU5EWXdJaUI0YkdsdWF6cG9jbVZtUFNJalRVcFlMVFF0VkVWWUxVa3RNVVEwTmpBaUx6NDhMMmMrUEdjZ1pHRjBZUzF0Yld3dGJtOWtaVDBpYlc4aUlIUnlZVzV6Wm05eWJUMGlkSEpoYm5Oc1lYUmxLRFkyTmpndU5Td3dLU0krUEhWelpTQmtZWFJoTFdNOUlqSTRJaUI0YkdsdWF6cG9jbVZtUFNJalRVcFlMVFF0VkVWWUxVNHRNamdpTHo0OEwyYytQR2NnWkdGMFlTMXRiV3d0Ym05a1pUMGliV2tpSUhSeVlXNXpabTl5YlQwaWRISmhibk5zWVhSbEtEY3dOVGN1TlN3d0tTSStQSFZ6WlNCa1lYUmhMV005SWpGRU5EWXhJaUI0YkdsdWF6cG9jbVZtUFNJalRVcFlMVFF0VkVWWUxVa3RNVVEwTmpFaUx6NDhMMmMrUEdjZ1pHRjBZUzF0Yld3dGJtOWtaVDBpYlc4aUlIUnlZVzV6Wm05eWJUMGlkSEpoYm5Oc1lYUmxLRGMwTVRndU5Td3dLU0krUEhWelpTQmtZWFJoTFdNOUlqSTVJaUI0YkdsdWF6cG9jbVZtUFNJalRVcFlMVFF0VkVWWUxVNHRNamtpTHo0OEwyYytQR2NnWkdGMFlTMXRiV3d0Ym05a1pUMGliVzhpSUhSeVlXNXpabTl5YlQwaWRISmhibk5zWVhSbEtEYzRNRGN1TlN3d0tTSStQSFZ6WlNCa1lYUmhMV005SWpJNUlpQjRiR2x1YXpwb2NtVm1QU0lqVFVwWUxUUXRWRVZZTFU0dE1qa2lMejQ4TDJjK1BHY2daR0YwWVMxdGJXd3RibTlrWlQwaWJXOGlJSFJ5WVc1elptOXliVDBpZEhKaGJuTnNZWFJsS0RneE9UWXVOU3d3S1NJK1BIVnpaU0JrWVhSaExXTTlJalZFSWlCNGJHbHVhenBvY21WbVBTSWpUVXBZTFRRdFZFVllMVTR0TlVRaUx6NDhMMmMrUEM5blBqd3ZaejQ4TDNOMlp6ND0iLAoJIlJlYWxWaWV3U2l6ZUpzb24iIDogIntcImhlaWdodFwiOjM1Ny4xNDI4NjgwNDE5OTIyLFwid2lkdGhcIjoyOTgyLjE0Mjk0NDMzNTkzNzV9Igp9Cg=="/>
    </extobj>
    <extobj name="2384804F-3998-4D57-9195-F3826E402611-2">
      <extobjdata type="2384804F-3998-4D57-9195-F3826E402611" data="ewoJIkltZ1NldHRpbmdKc29uIiA6ICJ7XCJoZWlnaHRcIjo0My43NDk5OTk5OTk5OTk5OSxcIndpZHRoXCI6MjM2LjYwNzE0Mjg1NzE0MjgzfSIsCgkiTGF0ZXgiIDogIktfYyh0KTo9XFxkaXNwbGF5c3R5bGUgXFxmcmFjezF9e3R9IFxcaW50X3t4PTB9Xnt0fSBFWyBcXG1hdGhiZnsxfV97XFxtYXRoY2Fse0V9fSAocyh4KSkgXSBcXCwgIGR4IiwKCSJMYXRleEltZ0Jhc2U2NCIgOiAiUEhOMlp5QjRiV3h1Y3owaWFIUjBjRG92TDNkM2R5NTNNeTV2Y21jdk1qQXdNQzl6ZG1jaUlIZHBaSFJvUFNJek1DNDBNVEpsZUNJZ2FHVnBaMmgwUFNJMUxqWXlNbVY0SWlCeWIyeGxQU0pwYldjaUlHWnZZM1Z6WVdKc1pUMGlabUZzYzJVaUlIWnBaWGRDYjNnOUlqQWdMVEUxTXpBdU55QXhNelEwTWlBeU5EZzFJaUI0Yld4dWN6cDRiR2x1YXowaWFIUjBjRG92TDNkM2R5NTNNeTV2Y21jdk1UazVPUzk0YkdsdWF5SWdZWEpwWVMxb2FXUmtaVzQ5SW5SeWRXVWlJSE4wZVd4bFBTSjJaWEowYVdOaGJDMWhiR2xuYmpvZ0xUSXVNVFU1WlhnN0lHMWhlQzEzYVdSMGFEb2dPVGdsT3lJK1BHUmxabk0rUEhCaGRHZ2dhV1E5SWsxS1dDMDBMVlJGV0MxSkxURkVORE5GSWlCa1BTSk5NamcxSURZeU9GRXlPRFVnTmpNMUlESXlPQ0EyTXpkUk1qQTFJRFl6TnlBeE9UZ2dOak00VkRFNU1TQTJORGRSTVRreElEWTBPU0F4T1RNZ05qWXhVVEU1T1NBMk9ERWdNakF6SURZNE1sRXlNRFVnTmpneklESXhOQ0EyT0ROSU1qRTVVVEkyTUNBMk9ERWdNelUxSURZNE1WRXpPRGtnTmpneElEUXhPQ0EyT0RGVU5EWXpJRFk0TWxRME9ETWdOamd5VVRVd01DQTJPRElnTlRBd0lEWTNORkUxTURBZ05qWTVJRFE1TnlBMk5qQlJORGsySURZMU9DQTBPVFlnTmpVMFZEUTVOU0EyTkRoVU5Ea3pJRFkwTkZRME9UQWdOalF4VkRRNE5pQTJNemxVTkRjNUlEWXpPRlEwTnpBZ05qTTNWRFExTmlBMk16ZFJOREUySURZek5pQTBNRFVnTmpNMFZETTROeUEyTWpOTU16QTJJRE13TlZFek1EY2dNekExSURRNU1DQTBORGxVTmpjNElEVTVOMUUyT1RJZ05qRXhJRFk1TWlBMk1qQlJOamt5SURZek5TQTJOamNnTmpNM1VUWTFNU0EyTXpjZ05qVXhJRFkwT0ZFMk5URWdOalV3SURZMU5DQTJOakpVTmpVNUlEWTNOMUUyTmpJZ05qZ3lJRFkzTmlBMk9ESlJOamd3SURZNE1pQTNNVEVnTmpneFZEYzVNU0EyT0RCUk9ERTBJRFk0TUNBNE16a2dOamd4VkRnMk9TQTJPREpST0RnNUlEWTRNaUE0T0RrZ05qY3lVVGc0T1NBMk5UQWdPRGd4SURZME1sRTROemdnTmpNM0lEZzJNaUEyTXpkUk56ZzNJRFl6TWlBM01qWWdOVGcyVVRjeE1DQTFOellnTmpVMklEVXpORlExTlRZZ05EVTFURFV3T1NBME1UaE1OVEU0SURNNU5sRTFNamNnTXpjMElEVTBOaUF6TWpsVU5UZ3hJREkwTkZFMk5UWWdOamNnTmpZeElEWXhVVFkyTXlBMU9TQTJOallnTlRkUk5qZ3dJRFEzSURjeE55QTBOa2czTXpoUk56UTBJRE00SURjME5DQXpOMVEzTkRFZ01UbFJOek0zSURZZ056TXhJREJJTnpJd1VUWTRNQ0F6SURZeU5TQXpVVFV3TXlBeklEUTRPQ0F3U0RRM09GRTBOeklnTmlBME56SWdPVlEwTnpRZ01qZFJORGM0SURRd0lEUTRNQ0EwTTFRME9URWdORFpJTkRrMFVUVTBOQ0EwTmlBMU5EUWdOekZSTlRRMElEYzFJRFV4TnlBeE5ERlVORGcxSURJeE5rdzBNamNnTXpVMFRETTFPU0F6TURGTU1qa3hJREkwT0V3eU5qZ2dNVFUxVVRJME5TQTJNeUF5TkRVZ05UaFJNalExSURVeElESTFNeUEwT1ZRek1ETWdORFpJTXpNMFVUTTBNQ0F6TnlBek5EQWdNelZSTXpRd0lERTVJRE16TXlBMVVUTXlPQ0F3SURNeE55QXdVVE14TkNBd0lESTRNQ0F4VkRFNE1DQXlVVEV4T0NBeUlEZzFJREpVTkRrZ01WRXpNU0F4SURNeElERXhVVE14SURFeklETTBJREkxVVRNNElEUXhJRFF5SURRelZEWTFJRFEyVVRreUlEUTJJREV5TlNBME9WRXhNemtnTlRJZ01UUTBJRFl4VVRFME55QTJOU0F5TVRZZ016TTVWREk0TlNBMk1qaGFJaTgrUEhCaGRHZ2dhV1E5SWsxS1dDMDBMVlJGV0MxSkxURkVORFV3SWlCa1BTSk5NelFnTVRVNVVUTTBJREkyT0NBeE1qQWdNelUxVkRNd05pQTBOREpSTXpZeUlEUTBNaUF6T1RRZ05ERTRWRFF5TnlBek5UVlJOREkzSURNeU5pQTBNRGdnTXpBMlZETTJNQ0F5T0RWUk16UXhJREk0TlNBek16QWdNamsxVkRNeE9TQXpNalZVTXpNd0lETTFPVlF6TlRJZ016Z3dWRE0yTmlBek9EWklNelkzVVRNMk55QXpPRGdnTXpZeElETTVNbFF6TkRBZ05EQXdWRE13TmlBME1EUlJNamMySURRd05DQXlORGtnTXprd1VUSXlPQ0F6T0RFZ01qQTJJRE0xT1ZFeE5qSWdNekUxSURFME1pQXlNelZVTVRJeElERXhPVkV4TWpFZ056TWdNVFEzSURVd1VURTJPU0F5TmlBeU1EVWdNalpJTWpBNVVUTXlNU0F5TmlBek9UUWdNVEV4VVRRd015QXhNakVnTkRBMklERXlNVkUwTVRBZ01USXhJRFF4T1NBeE1USlVOREk1SURrNFZEUXlNQ0E0TTFRek9URWdOVFZVTXpRMklESTFWREk0TWlBd1ZESXdNaUF0TVRGUk1USTNJQzB4TVNBNE1TQXpOMVF6TkNBeE5UbGFJaTgrUEhCaGRHZ2dhV1E5SWsxS1dDMDB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E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OQz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FF0VkVWWUxVNHRNMEVpSUdROUlrMDNPQ0F6TnpCUk56Z2dNemswSURrMUlEUXhNbFF4TXpnZ05ETXdVVEUyTWlBME16QWdNVGd3SURReE5GUXhPVGtnTXpjeFVURTVPU0F6TkRZZ01UZ3lJRE15T0ZReE16a2dNekV3VkRrMklETXlOMVEzT0NBek56QmFUVGM0SURZd1VUYzRJRGcwSURrMUlERXdNbFF4TXpnZ01USXdVVEUyTWlBeE1qQWdNVGd3SURFd05GUXhPVGtnTmpGUk1UazVJRE0ySURFNE1pQXhPRlF4TXprZ01GUTVOaUF4TjFRM09DQTJNRm9pTHo0OGNHRjBhQ0JwWkQwaVRVcFlMVFF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Aw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UXRWRVZZTFV4UExUSXlNa0lpSUdROUlrMHhNVFFnTFRjNU9GRXhNeklnTFRneU5DQXhOalVnTFRneU5FZ3hOamRSTVRrMUlDMDRNalFnTWpJeklDMDNOalJVTWpjMUlDMDJNREJVTXpJd0lDMHpPVEZVTXpZeUlDMHhOalJSTXpZMUlDMHhORE1nTXpZM0lDMHhNek5STkRNNUlESTVNaUExTWpNZ05qVTFWRFkwTlNBeE1USTNVVFkxTVNBeE1UUTFJRFkxTlNBeE1UVTNWRFkzTWlBeE1qQXhWRFk1T1NBeE1qVTNWRGN6TXlBeE16QTJWRGMzTnlBeE16UTJWRGd5T0NBeE16WXdVVGc0TkNBeE16WXdJRGt4TWlBeE16STFWRGswTkNBeE1qUTFVVGswTkNBeE1qSXdJRGt6TWlBeE1qQTFWRGt3T1NBeE1UZzJWRGc0TnlBeE1UZ3pVVGcyTmlBeE1UZ3pJRGcwT1NBeE1UazRWRGd6TWlBeE1qTTVVVGd6TWlBeE1qZzNJRGc0TlNBeE1qazJURGc0TWlBeE16QXdVVGczT1NBeE16QXpJRGczTkNBeE16QTNWRGcyTmlBeE16RXpVVGcxTVNBeE16SXpJRGd6TXlBeE16SXpVVGd4T1NBeE16SXpJRGd3TnlBeE16RXhWRGMzTlNBeE1qVTFWRGN6TmlBeE1UTTVWRFk0T1NBNU16WlVOak16SURZeU9GRTFOelFnTWpreklEVXhNQ0F0TlZRME1UQWdMVFF6TjFRek5UVWdMVFl5T1ZFeU56Z2dMVGcyTWlBeE5qVWdMVGcyTWxFeE1qVWdMVGcyTWlBNU1pQXRPRE14VkRVMUlDMDNORFpSTlRVZ0xUY3hNU0EzTkNBdE5qazRWREV4TWlBdE5qZzFVVEV6TXlBdE5qZzFJREUxTUNBdE56QXdWREUyTnlBdE56UXhVVEUyTnlBdE56ZzVJREV4TkNBdE56azRXaUl2UGp4d1lYUm9JR2xrUFNKTlNsZ3ROQzFVUlZndFNTMHhSRFEyTlNJZ1pEMGlUVFV5SURJNE9WRTFPU0F6TXpFZ01UQTJJRE00TmxReU1qSWdORFF5VVRJMU55QTBORElnTWpnMklEUXlORlF6TWprZ016YzVVVE0zTVNBME5ESWdORE13SURRME1sRTBOamNnTkRReUlEUTVOQ0EwTWpCVU5USXlJRE0yTVZFMU1qSWdNek15SURVd09DQXpNVFJVTkRneElESTVNbFEwTlRnZ01qZzRVVFF6T1NBeU9EZ2dOREkzSURJNU9WUTBNVFVnTXpJNFVUUXhOU0F6TnpRZ05EWTFJRE01TVZFME5UUWdOREEwSURReU5TQTBNRFJSTkRFeUlEUXdOQ0EwTURZZ05EQXlVVE0yT0NBek9EWWdNelV3SURNek5sRXlPVEFnTVRFMUlESTVNQ0EzT0ZFeU9UQWdOVEFnTXpBMklETTRWRE0wTVNBeU5sRXpOemdnTWpZZ05ERTBJRFU1VkRRMk15QXhOREJSTkRZMklERTFNQ0EwTmprZ01UVXhWRFE0TlNBeE5UTklORGc1VVRVd05DQXhOVE1nTlRBMElERTBOVkUxTURRZ01UUTBJRFV3TWlBeE16UlJORGcySURjM0lEUTBNQ0F6TTFRek16TWdMVEV4VVRJMk15QXRNVEVnTWpJM0lEVXlVVEU0TmlBdE1UQWdNVE16SUMweE1FZ3hNamRSTnpnZ0xURXdJRFUzSURFMlZETTFJRGN4VVRNMUlERXdNeUExTkNBeE1qTlVPVGtnTVRRelVURTBNaUF4TkRNZ01UUXlJREV3TVZFeE5ESWdPREVnTVRNd0lEWTJWREV3TnlBME5sUTVOQ0EwTVV3NU1TQTBNRkU1TVNBek9TQTVOeUF6TmxReE1UTWdNamxVTVRNeUlESTJVVEUyT0NBeU5pQXhPVFFnTnpGUk1qQXpJRGczSURJeE55QXhNemxVTWpRMUlESTBOMVF5TmpFZ016RXpVVEkyTmlBek5EQWdNalkySURNMU1sRXlOallnTXpnd0lESTFNU0F6T1RKVU1qRTNJRFF3TkZFeE56Y2dOREEwSURFME1pQXpOekpVT1RNZ01qa3dVVGt4SURJNE1TQTRPQ0F5T0RCVU56SWdNamM0U0RVNFVUVXlJREk0TkNBMU1pQXlPRGxhSWk4K1BIQmhkR2dnYVdROUlrMUtXQzAw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kMxVVJWZ3RTUzB4UkRRek9DSWdaRDBpVFRRNU1pQXlNVE5STkRjeUlESXhNeUEwTnpJZ01qSTJVVFEzTWlBeU16QWdORGMzSURJMU1GUTBPRElnTWpnMVVUUTRNaUF6TVRZZ05EWXhJRE15TTFRek5qUWdNek13U0RNeE1sRXpNVEVnTXpJNElESTNOeUF4T1RKVU1qUXpJRFV5VVRJME15QTBPQ0F5TlRRZ05EaFVNek0wSURRMlVUUXlPQ0EwTmlBME5UZ2dORGhVTlRFNElEWXhVVFUyTnlBM055QTFPVGtnTVRFM1ZEWTNNQ0F5TkRoUk5qZ3dJREkzTUNBMk9ETWdNamN5VVRZNU1DQXlOelFnTmprNElESTNORkUzTVRnZ01qYzBJRGN4T0NBeU5qRlJOakV6SURjZ05qQTRJREpSTmpBMUlEQWdNekl5SURCSU1UTXpVVE14SURBZ016RWdNVEZSTXpFZ01UTWdNelFnTWpWUk16Z2dOREVnTkRJZ05ETlVOalVnTkRaUk9USWdORFlnTVRJMUlEUTVVVEV6T1NBMU1pQXhORFFnTmpGUk1UUTJJRFkySURJeE5TQXpOREpVTWpnMUlEWXlNbEV5T0RVZ05qSTVJREk0TVNBMk1qbFJNamN6SURZek1pQXlNamdnTmpNMFNERTVOMUV4T1RFZ05qUXdJREU1TVNBMk5ESlVNVGt6SURZMU9WRXhPVGNnTmpjMklESXdNeUEyT0RCSU56VTNVVGMyTkNBMk56WWdOelkwSURZMk9WRTNOalFnTmpZMElEYzFNU0ExTlRkVU56TTNJRFEwTjFFM016VWdORFF3SURjeE55QTBOREJJTnpBMVVUWTVPQ0EwTkRVZ05qazRJRFExTTB3M01ERWdORGMyVVRjd05DQTFNREFnTnpBMElEVXlPRkUzTURRZ05UVTRJRFk1TnlBMU56aFVOamM0SURZd09WUTJORE1nTmpJMVZEVTVOaUEyTXpKVU5UTXlJRFl6TkVnME9EVlJNemszSURZek15QXpPVElnTmpNeFVUTTRPQ0EyTWprZ016ZzJJRFl5TWxFek9EVWdOakU1SURNMU5TQTBPVGxVTXpJMElETTNOMUV6TkRjZ016YzJJRE0zTWlBek56WklNems0VVRRMk5DQXpOellnTkRnNUlETTVNVlExTXpRZ05EY3lVVFV6T0NBME9EZ2dOVFF3SURRNU1GUTFOVGNnTkRrelVUVTJNaUEwT1RNZ05UWTFJRFE1TTFRMU56QWdORGt5VkRVM01pQTBPVEZVTlRjMElEUTROMVExTnpjZ05EZ3pURFUwTkNBek5URlJOVEV4SURJeE9DQTFNRGdnTWpFMlVUVXdOU0F5TVRNZ05Ea3lJREl4TTFvaUx6NDhjR0YwYUNCcFpEMGlUVXBZTFRRdFZFVllMVTR0TlVJaUlHUTlJazB4TVRnZ0xUSTFNRlkzTlRCSU1qVTFWamN4TUVneE5UaFdMVEl4TUVneU5UVldMVEkxTUVneE1UaGFJaTgrUEhCaGRHZ2dhV1E5SWsxS1dDMDBMVlJGV0MxQ0xURkVOME5HSWlCa1BTSk5ORGd4SURCTU1qazBJRE5STVRNMklETWdNVEE1SURCSU9UWldOakpJTWpJM1ZqTXdORkV5TWpjZ05UUTJJREl5TlNBMU5EWlJNVFk1SURVeU9TQTVOeUExTWpsSU9EQldOVGt4U0RrM1VUSXpNU0ExT1RFZ016QTRJRFkwTjB3ek1Ua2dOalUxU0RNek0xRXpOVFVnTmpVMUlETTFPU0EyTkRSUk16WXhJRFkwTUNBek5qRWdNelV4VmpZeVNEUTVORll3U0RRNE1Wb2lMejQ4Y0dGMGFDQnBaRDBpVFVwWUxUUXRWRVZZTFVNdE5EVWlJR1E5SWsweE5EUWdORGN3VVRFME5DQTFOVFlnTWpRd0lEWXpNRlEwTlRFZ056QTFVVFUyTkNBM01EVWdOVFkwSURZek4xRTFOalFnTmpFeElEVTBNQ0ExTnpOUk5USTVJRFUxT1NBMU1EVWdOVFEzVkRRMk5DQTFNelJSTkRRNElEVXpOQ0EwTkRnZ05UUTFVVFEwT0NBMU5USWdORFUxSURVMk1sRTBOak1nTlRjM0lEUTJNeUExT1RGUk5EWXpJRFl3TUNBME5qSWdOakEwVkRRMU5pQTJNVFpVTkRNMklEWXlOMVEwTURBZ05qTTFVVE01TmlBMk16VWdNemt3SURZek5WUXpPREFnTmpNMlVUSTVNU0EyTXpZZ01qVTRJRFUyT0ZFeU5EVWdOVFEwSURJME5TQTFNVFpSTWpRMUlEUTJNeUF5T1RBZ05ETTRWRE01TVNBME1UQlJOREUxSURReE1DQTBNVFVnTXprNFVUUXhOU0F6T1RJZ05EQTNJRE00TUZRek56WWdNelUyVkRNeU5pQXpOREZSTWpnNElETTBNQ0F5TmpBZ016STNVVEl4T0NBek1URWdNVGczSURJM05sUXhORE1nTWpBNFZERXpNQ0F4TlRGUk1UTXdJREV4TXlBeE5UWWdPRGhVTWpFeElEVTFWREkyT0NBME4xRXpORGtnTkRjZ05EQXpJREV5TlZFME1UVWdNVFEwSURRek9TQXhOVGRVTkRneklERTNNVkUwT1RrZ01UY3hJRFE1T1NBeE5qQlJORGs1SURFME9DQTBOelVnTVRJd1ZEUXhNeUExT1ZRek1UVWdNMVF4T1RjZ0xUSXlVVEV5TkNBdE1qSWdOemNnTVRSVU16QWdNVEExVVRNd0lERXlOaUF6T1NBeE5UUlVOallnTWpFMlZERXlNaUF5T0RoVU1qQTVJRE0xTkV3eU1qTWdNell5VVRFME5DQTBNREFnTVRRMElEUTNNRm9pTHo0OGNHRjBhQ0JwWkQwaVRVcFlMVFF0VkVWWUxVa3RNVVEwTmpBaUlHUTlJazB4TXpFZ01qZzVVVEV6TVNBek1qRWdNVFEzSURNMU5GUXlNRE1nTkRFMVZETXdNQ0EwTkRKUk16WXlJRFEwTWlBek9UQWdOREUxVkRReE9TQXpOVFZSTkRFNUlETXlNeUEwTURJZ016QTRWRE0yTkNBeU9USlJNelV4SURJNU1pQXpOREFnTXpBd1ZETXlPQ0F6TWpaUk16STRJRE0wTWlBek16Y2dNelUwVkRNMU5DQXpOekpVTXpZM0lETTNPRkV6TmpnZ016YzRJRE0yT0NBek56bFJNelk0SURNNE1pQXpOakVnTXpnNFZETXpOaUF6T1RsVU1qazNJRFF3TlZFeU5Ea2dOREExSURJeU55QXpOemxVTWpBMElETXlObEV5TURRZ016QXhJREl5TXlBeU9URlVNamM0SURJM05GUXpNekFnTWpVNVVUTTVOaUF5TXpBZ016azJJREUyTTFFek9UWWdNVE0xSURNNE5TQXhNRGRVTXpVeUlEVXhWREk0T1NBM1ZERTVOU0F0TVRCUk1URTRJQzB4TUNBNE5pQXhPVlExTXlBNE4xRTFNeUF4TWpZZ056UWdNVFF6VkRFeE9DQXhOakJSTVRNeklERTJNQ0F4TkRZZ01UVXhWREUyTUNBeE1qQlJNVFl3SURrMElERTBNaUEzTmxReE1URWdOVGhSTVRBNUlEVTNJREV3T0NBMU4xUXhNRGNnTlRWUk1UQTRJRFV5SURFeE5TQTBOMVF4TkRZZ016UlVNakF4SURJM1VUSXpOeUF5TnlBeU5qTWdNemhVTXpBeElEWTJWRE14T0NBNU4xUXpNak1nTVRJeVVUTXlNeUF4TlRBZ016QXlJREUyTkZReU5UUWdNVGd4VkRFNU5TQXhPVFpVTVRRNElESXpNVkV4TXpFZ01qVTJJREV6TVNBeU9EbGFJaTgrUEhCaGRHZ2dhV1E5SWsxS1dDMDBMVlJGV0MxT0xUVkVJaUJrUFNKTk1qSWdOekV3VmpjMU1FZ3hOVGxXTFRJMU1FZ3lNbFl0TWpFd1NERXhPVlkzTVRCSU1qSmFJaTgrUEhCaGRHZ2dhV1E5SWsxS1dDMDBMVlJGV0MxSkxURkVORFV4SWlCa1BTSk5NelkySURZNE0xRXpOamNnTmpneklEUXpPQ0EyT0RoVU5URXhJRFk1TkZFMU1qTWdOamswSURVeU15QTJPRFpSTlRJeklEWTNPU0EwTlRBZ016ZzBWRE0zTlNBNE0xUXpOelFnTmpoUk16YzBJREkySURRd01pQXlObEUwTVRFZ01qY2dOREl5SURNMVVUUTBNeUExTlNBME5qTWdNVE14VVRRMk9TQXhOVEVnTkRjeklERTFNbEUwTnpVZ01UVXpJRFE0TXlBeE5UTklORGczU0RRNU1WRTFNRFlnTVRVeklEVXdOaUF4TkRWUk5UQTJJREUwTUNBMU1ETWdNVEk1VVRRNU1DQTNPU0EwTnpNZ05EaFVORFExSURoVU5ERTNJQzA0VVRRd09TQXRNVEFnTXpreklDMHhNRkV6TlRrZ0xURXdJRE16TmlBMVZETXdOaUF6Tmt3ek1EQWdOVEZSTWprNUlEVXlJREk1TmlBMU1GRXlPVFFnTkRnZ01qa3lJRFEyVVRJek15QXRNVEFnTVRjeUlDMHhNRkV4TVRjZ0xURXdJRGMxSURNd1ZETXpJREUxTjFFek15QXlNRFVnTlRNZ01qVTFWREV3TVNBek5ERlJNVFE0SURNNU9DQXhPVFVnTkRJd1ZESTRNQ0EwTkRKUk16TTJJRFEwTWlBek5qUWdOREF3VVRNMk9TQXpPVFFnTXpZNUlETTVObEV6TnpBZ05EQXdJRE01TmlBMU1EVlVOREkwSURZeE5sRTBNalFnTmpJNUlEUXhOeUEyTXpKVU16YzRJRFl6TjBnek5UZFJNelV4SURZME15QXpOVEVnTmpRMVZETTFNeUEyTmpSUk16VTRJRFk0TXlBek5qWWdOamd6V2swek5USWdNekkyVVRNeU9TQTBNRFVnTWpjM0lEUXdOVkV5TkRJZ05EQTFJREl4TUNBek56UlVNVFl3SURJNU0xRXhNekVnTWpFMElERXhPU0F4TWpsUk1URTVJREV5TmlBeE1Ua2dNVEU0VkRFeE9DQXhNRFpSTVRFNElEWXhJREV6TmlBME5GUXhOemtnTWpaUk1qTXpJREkySURJNU1DQTVPRXd5T1RnZ01UQTVURE0xTWlBek1qWmFJaTgrUEM5a1pXWnpQanhuSUhOMGNtOXJaVDBpWTNWeWNtVnVkRU52Ykc5eUlpQm1hV3hzUFNKamRYSnlaVzUwUTI5c2IzSWlJSE4wY205clpTMTNhV1IwYUQwaU1DSWdkSEpoYm5ObWIzSnRQU0p6WTJGc1pTZ3hMQzB4S1NJK1BHY2daR0YwWVMxdGJXd3RibTlrWlQwaWJXRjBhQ0krUEdjZ1pHRjBZUzF0Yld3dGJtOWtaVDBpYlhOMVlpSStQR2NnWkdGMFlTMXRiV3d0Ym05a1pUMGliV2tpUGp4MWMyVWdaR0YwWVMxalBTSXhSRFF6UlNJZ2VHeHBibXM2YUhKbFpqMGlJMDFLV0MwMExWUkZXQzFKTFRGRU5ETkZJaTgrUEM5blBqeG5JR1JoZEdFdGJXMXNMVzV2WkdVOUltMXBJaUIwY21GdWMyWnZjbTA5SW5SeVlXNXpiR0YwWlNnNE9ESXNMVEUxTUNrZ2MyTmhiR1VvTUM0M01EY3BJajQ4ZFhObElHUmhkR0V0WXowaU1VUTBOVEFpSUhoc2FXNXJPbWh5WldZOUlpTk5TbGd0TkMxVVJWZ3RTUzB4UkRRMU1DSXZQand2Wno0OEwyYytQR2NnWkdGMFlTMXRiV3d0Ym05a1pUMGliVzhpSUhSeVlXNXpabTl5YlQwaWRISmhibk5zWVhSbEtERXlNemd1TWl3d0tTSStQSFZ6WlNCa1lYUmhMV005SWpJNElpQjRiR2x1YXpwb2NtVm1QU0lqVFVwWUxUUXRWRVZZTFU0dE1qZ2lMejQ4TDJjK1BHY2daR0YwWVMxdGJXd3RibTlrWlQwaWJXa2lJSFJ5WVc1elptOXliVDBpZEhKaGJuTnNZWFJsS0RFMk1qY3VNaXd3S1NJK1BIVnpaU0JrWVhSaExXTTlJakZFTkRZeElpQjRiR2x1YXpwb2NtVm1QU0lqVFVwWUxUUXRWRVZZTFVrdE1VUTBOakVpTHo0OEwyYytQR2NnWkdGMFlTMXRiV3d0Ym05a1pUMGliVzhpSUhSeVlXNXpabTl5YlQwaWRISmhibk5zWVhSbEtERTVPRGd1TWl3d0tTSStQSFZ6WlNCa1lYUmhMV005SWpJNUlpQjRiR2x1YXpwb2NtVm1QU0lqVFVwWUxUUXRWRVZZTFU0dE1qa2lMejQ4TDJjK1BHY2daR0YwWVMxdGJXd3RibTlrWlQwaWJXOGlJSFJ5WVc1elptOXliVDBpZEhKaGJuTnNZWFJsS0RJMk5UVXNNQ2tpUGp4bklHUmhkR0V0Ylcxc0xXNXZaR1U5SW5SbGVIUWlQangxYzJVZ1pHRjBZUzFqUFNJelFTSWdlR3hwYm1zNmFISmxaajBpSTAxS1dDMDBMVlJGV0MxT0xUTkJJaTgrUEM5blBqeG5JR1JoZEdFdGJXMXNMVzV2WkdVOUluUmxlSFFpSUhSeVlXNXpabTl5YlQwaWRISmhibk5zWVhSbEtESTNPQ3d3S1NJK1BIVnpaU0JrWVhSaExXTTlJak5FSWlCNGJHbHVhenBvY21WbVBTSWpUVXBZTFRRdFZFVllMVTR0TTBRaUx6NDhMMmMrUEM5blBqeG5JR1JoZEdFdGJXMXNMVzV2WkdVOUltMXpkSGxzWlNJZ2RISmhibk5tYjNKdFBTSjBjbUZ1YzJ4aGRHVW9Nems0T0M0M0xEQXBJajQ4WnlCa1lYUmhMVzF0YkMxdWIyUmxQU0p0Wm5KaFl5SStQR2NnWkdGMFlTMXRiV3d0Ym05a1pUMGliVzRpSUhSeVlXNXpabTl5YlQwaWRISmhibk5zWVhSbEtESXlNQ3cyTnpZcElqNDhkWE5sSUdSaGRHRXRZejBpTXpFaUlIaHNhVzVyT21oeVpXWTlJaU5OU2xndE5DMVVSVmd0VGkwek1TSXZQand2Wno0OFp5QmtZWFJoTFcxdGJDMXViMlJsUFNKdGFTSWdkSEpoYm5ObWIzSnRQU0owY21GdWMyeGhkR1VvTWpnNUxqVXNMVFk0TmlraVBqeDFjMlVnWkdGMFlTMWpQU0l4UkRRMk1TSWdlR3hwYm1zNmFISmxaajBpSTAxS1dDMDBMVlJGV0MxSkxURkVORFl4SWk4K1BDOW5Qanh5WldOMElIZHBaSFJvUFNJM01EQWlJR2hsYVdkb2REMGlOakFpSUhnOUlqRXlNQ0lnZVQwaU1qSXdJaTgrUEM5blBqeG5JR1JoZEdFdGJXMXNMVzV2WkdVOUltMXpkV0p6ZFhBaUlIUnlZVzV6Wm05eWJUMGlkSEpoYm5Oc1lYUmxLREV4TURZdU55d3dLU0krUEdjZ1pHRjBZUzF0Yld3dGJtOWtaVDBpYlc4aUlIUnlZVzV6Wm05eWJUMGlkSEpoYm5Oc1lYUmxLREFnTVNraVBqeDFjMlVnWkdGMFlTMWpQU0l5TWpKQ0lpQjRiR2x1YXpwb2NtVm1QU0lqVFVwWUxUUXRWRVZZTFV4UExUSXlNa0lpTHo0OEwyYytQR2NnWkdGMFlTMXRiV3d0Ym05a1pUMGlWR1ZZUVhSdmJTSWdkSEpoYm5ObWIzSnRQU0owY21GdWMyeGhkR1VvTVRBME5pNDBMREV3T0RndU1Ta2djMk5oYkdVb01DNDNNRGNwSWlCa1lYUmhMVzFxZUMxMFpYaGpiR0Z6Y3owaVQxSkVJajQ4WnlCa1lYUmhMVzF0YkMxdWIyUmxQU0p0YVNJK1BIVnpaU0JrWVhSaExXTTlJakZFTkRZeElpQjRiR2x1YXpwb2NtVm1QU0lqVFVwWUxUUXRWRVZZTFVrdE1VUTBOakVpTHo0OEwyYytQQzluUGp4bklHUmhkR0V0Ylcxc0xXNXZaR1U5SWxSbFdFRjBiMjBpSUhSeVlXNXpabTl5YlQwaWRISmhibk5zWVhSbEtEVTRPU3d0T0RrMkxqUXBJSE5qWVd4bEtEQXVOekEzS1NJZ1pHRjBZUzF0YW5ndGRHVjRZMnhoYzNNOUlrOVNSQ0krUEdjZ1pHRjBZUzF0Yld3dGJtOWtaVDBpYldraVBqeDFjMlVnWkdGMFlTMWpQU0l4UkRRMk5TSWdlR3hwYm1zNmFISmxaajBpSTAxS1dDMDBMVlJGV0MxSkxURkVORFkxSWk4K1BDOW5QanhuSUdSaGRHRXRiVzFzTFc1dlpHVTlJbTF2SWlCMGNtRnVjMlp2Y20wOUluUnlZVzV6YkdGMFpTZzFOeklzTUNraVBqeDFjMlVnWkdGMFlTMWpQU0l6UkNJZ2VHeHBibXM2YUhKbFpqMGlJMDFLV0MwMExWUkZXQzFPTFRORUlpOCtQQzluUGp4bklHUmhkR0V0Ylcxc0xXNXZaR1U5SW0xdUlpQjBjbUZ1YzJadmNtMDlJblJ5WVc1emJHRjBaU2d4TXpVd0xEQXBJajQ4ZFhObElHUmhkR0V0WXowaU16QWlJSGhzYVc1ck9taHlaV1k5SWlOTlNsZ3ROQzFVUlZndFRpMHpNQ0l2UGp3dlp6NDhMMmMrUEM5blBqeG5JR1JoZEdFdGJXMXNMVzV2WkdVOUltMXBJaUIwY21GdWMyWnZjbTA5SW5SeVlXNXpiR0YwWlNnek1qSXdMalVzTUNraVBqeDFjMlVnWkdGMFlTMWpQU0l4UkRRek9DSWdlR3hwYm1zNmFISmxaajBpSTAxS1dDMDBMVlJGV0MxSkxURkVORE00SWk4K1BDOW5QanhuSUdSaGRHRXRiVzFzTFc1dlpHVTlJbTF2SWlCMGNtRnVjMlp2Y20wOUluUnlZVzV6YkdGMFpTZ3pPVGcwTGpVc01Da2lQangxYzJVZ1pHRjBZUzFqUFNJMVFpSWdlR3hwYm1zNmFISmxaajBpSTAxS1dDMDBMVlJGV0MxT0xUVkNJaTgrUEM5blBqeG5JR1JoZEdFdGJXMXNMVzV2WkdVOUltMXpkV0lpSUhSeVlXNXpabTl5YlQwaWRISmhibk5zWVhSbEtEUXlOakl1TlN3d0tTSStQR2NnWkdGMFlTMXRiV3d0Ym05a1pUMGlWR1ZZUVhSdmJTSWdaR0YwWVMxdGFuZ3RkR1Y0WTJ4aGMzTTlJazlTUkNJK1BHY2daR0YwWVMxdGJXd3RibTlrWlQwaWJXNGlQangxYzJVZ1pHRjBZUzFqUFNJeFJEZERSaUlnZUd4cGJtczZhSEpsWmowaUkwMUtXQzAwTFZSRldDMUNMVEZFTjBOR0lpOCtQQzluUGp3dlp6NDhaeUJrWVhSaExXMXRiQzF1YjJSbFBTSlVaVmhCZEc5dElpQjBjbUZ1YzJadmNtMDlJblJ5WVc1emJHRjBaU2cyTURnc0xURTFNQ2tnYzJOaGJHVW9NQzQzTURjcElpQmtZWFJoTFcxcWVDMTBaWGhqYkdGemN6MGlUMUpFSWo0OFp5QmtZWFJoTFcxdGJDMXViMlJsUFNKVVpWaEJkRzl0SWlCa1lYUmhMVzFxZUMxMFpYaGpiR0Z6Y3owaVQxSkVJajQ4WnlCa1lYUmhMVzF0YkMxdWIyUmxQU0p0YVNJK1BIVnpaU0JrWVhSaExXTTlJalExSWlCNGJHbHVhenBvY21WbVBTSWpUVXBZTFRRdFZFVllMVU10TkRVaUx6NDhMMmMrUEM5blBqd3ZaejQ4TDJjK1BHY2daR0YwWVMxdGJXd3RibTlrWlQwaWJXOGlJSFJ5WVc1elptOXliVDBpZEhKaGJuTnNZWFJsS0RVek1Ua3VNeXd3S1NJK1BIVnpaU0JrWVhSaExXTTlJakk0SWlCNGJHbHVhenBvY21WbVBTSWpUVXBZTFRRdFZFVllMVTR0TWpnaUx6NDhMMmMrUEdjZ1pHRjBZUzF0Yld3dGJtOWtaVDBpYldraUlIUnlZVzV6Wm05eWJUMGlkSEpoYm5Oc1lYUmxLRFUzTURndU15d3dLU0krUEhWelpTQmtZWFJoTFdNOUlqRkVORFl3SWlCNGJHbHVhenBvY21WbVBTSWpUVXBZTFRRdFZFVllMVWt0TVVRME5qQWlMejQ4TDJjK1BHY2daR0YwWVMxdGJXd3RibTlrWlQwaWJXOGlJSFJ5WVc1elptOXliVDBpZEhKaGJuTnNZWFJsS0RZeE56Y3VNeXd3S1NJK1BIVnpaU0JrWVhSaExXTTlJakk0SWlCNGJHbHVhenBvY21WbVBTSWpUVXBZTFRRdFZFVllMVTR0TWpnaUx6NDhMMmMrUEdjZ1pHRjBZUzF0Yld3dGJtOWtaVDBpYldraUlIUnlZVzV6Wm05eWJUMGlkSEpoYm5Oc1lYUmxLRFkxTmpZdU15d3dLU0krUEhWelpTQmtZWFJoTFdNOUlqRkVORFkxSWlCNGJHbHVhenBvY21WbVBTSWpUVXBZTFRRdFZFVllMVWt0TVVRME5qVWlMejQ4TDJjK1BHY2daR0YwWVMxdGJXd3RibTlrWlQwaWJXOGlJSFJ5WVc1elptOXliVDBpZEhKaGJuTnNZWFJsS0RjeE16Z3VNeXd3S1NJK1BIVnpaU0JrWVhSaExXTTlJakk1SWlCNGJHbHVhenBvY21WbVBTSWpUVXBZTFRRdFZFVllMVTR0TWpraUx6NDhMMmMrUEdjZ1pHRjBZUzF0Yld3dGJtOWtaVDBpYlc4aUlIUnlZVzV6Wm05eWJUMGlkSEpoYm5Oc1lYUmxLRGMxTWpjdU15d3dLU0krUEhWelpTQmtZWFJoTFdNOUlqSTVJaUI0YkdsdWF6cG9jbVZtUFNJalRVcFlMVFF0VkVWWUxVNHRNamtpTHo0OEwyYytQR2NnWkdGMFlTMXRiV3d0Ym05a1pUMGliVzhpSUhSeVlXNXpabTl5YlQwaWRISmhibk5zWVhSbEtEYzVNVFl1TXl3d0tTSStQSFZ6WlNCa1lYUmhMV005SWpWRUlpQjRiR2x1YXpwb2NtVm1QU0lqVFVwWUxUUXRWRVZZTFU0dE5VUWlMejQ4TDJjK1BHY2daR0YwWVMxdGJXd3RibTlrWlQwaWJYTjBlV3hsSWlCMGNtRnVjMlp2Y20wOUluUnlZVzV6YkdGMFpTZzRNVGswTGpNc01Da2lQanhuSUdSaGRHRXRiVzFzTFc1dlpHVTlJbTF6Y0dGalpTSXZQand2Wno0OFp5QmtZWFJoTFcxdGJDMXViMlJsUFNKdGFTSWdkSEpoYm5ObWIzSnRQU0owY21GdWMyeGhkR1VvT0RNMk1TNHpMREFwSWo0OGRYTmxJR1JoZEdFdFl6MGlNVVEwTlRFaUlIaHNhVzVyT21oeVpXWTlJaU5OU2xndE5DMVVSVmd0U1MweFJEUTFNU0l2UGp3dlp6NDhaeUJrWVhSaExXMXRiQzF1YjJSbFBTSnRhU0lnZEhKaGJuTm1iM0p0UFNKMGNtRnVjMnhoZEdVb09EZzRNUzR6TERBcElqNDhkWE5sSUdSaGRHRXRZejBpTVVRME5qVWlJSGhzYVc1ck9taHlaV1k5SWlOTlNsZ3ROQzFVUlZndFNTMHhSRFEyTlNJdlBqd3ZaejQ4TDJjK1BDOW5Qand2Wno0OEwzTjJaejQ9IiwKCSJSZWFsVmlld1NpemVKc29uIiA6ICJ7XCJoZWlnaHRcIjo4NzUsXCJ3aWR0aFwiOjQ3MzIuMTQyOTQ0MzM1OTM3NX0iCn0K"/>
    </extobj>
    <extobj name="2384804F-3998-4D57-9195-F3826E402611-3">
      <extobjdata type="2384804F-3998-4D57-9195-F3826E402611" data="ewoJIkltZ1NldHRpbmdKc29uIiA6ICJ7XCJoZWlnaHRcIjozNS43MTQyODU3MTQyODU3MSxcIndpZHRoXCI6MTI1Ljg5Mjg1NzE0Mjg1NzEyfSIsCgkiTGF0ZXgiIDogIktfYyh0KTo9XFxkaXNwbGF5c3R5bGUgXFxmcmFjezF9e3R9IFVfYyh0KSIsCgkiTGF0ZXhJbWdCYXNlNjQiIDogIlBITjJaeUI0Yld4dWN6MGlhSFIwY0RvdkwzZDNkeTUzTXk1dmNtY3ZNakF3TUM5emRtY2lJSGRwWkhSb1BTSXhOaTR4TlRSbGVDSWdhR1ZwWjJoMFBTSTBMall4TTJWNElpQnliMnhsUFNKcGJXY2lJR1p2WTNWellXSnNaVDBpWm1Gc2MyVWlJSFpwWlhkQ2IzZzlJakFnTFRFek5ESWdOekV6T1M0NUlESXdNemtpSUhodGJHNXpPbmhzYVc1clBTSm9kSFJ3T2k4dmQzZDNMbmN6TG05eVp5OHhPVGs1TDNoc2FXNXJJaUJoY21saExXaHBaR1JsYmowaWRISjFaU0lnYzNSNWJHVTlJblpsY25ScFkyRnNMV0ZzYVdkdU9pQXRNUzQxTnpkbGVEc2diV0Y0TFhkcFpIUm9PaUE1T0NVN0lqNDhaR1ZtY3o0OGNHRjBhQ0JwWkQwaVRVcFlMVEV4TFZSRldDMUpMVEZFTkRORklpQmtQU0pOTWpnMUlEWXlPRkV5T0RVZ05qTTFJREl5T0NBMk16ZFJNakExSURZek55QXhPVGdnTmpNNFZERTVNU0EyTkRkUk1Ua3hJRFkwT1NBeE9UTWdOall4VVRFNU9TQTJPREVnTWpBeklEWTRNbEV5TURVZ05qZ3pJREl4TkNBMk9ETklNakU1VVRJMk1DQTJPREVnTXpVMUlEWTRNVkV6T0RrZ05qZ3hJRFF4T0NBMk9ERlVORFl6SURZNE1sUTBPRE1nTmpneVVUVXdNQ0EyT0RJZ05UQXdJRFkzTkZFMU1EQWdOalk1SURRNU55QTJOakJSTkRrMklEWTFPQ0EwT1RZZ05qVTBWRFE1TlNBMk5EaFVORGt6SURZME5GUTBPVEFnTmpReFZEUTROaUEyTXpsVU5EYzVJRFl6T0ZRME56QWdOak0zVkRRMU5pQTJNemRSTkRFMklEWXpOaUEwTURVZ05qTTBWRE00TnlBMk1qTk1NekEySURNd05WRXpNRGNnTXpBMUlEUTVNQ0EwTkRsVU5qYzRJRFU1TjFFMk9USWdOakV4SURZNU1pQTJNakJSTmpreUlEWXpOU0EyTmpjZ05qTTNVVFkxTVNBMk16Y2dOalV4SURZME9GRTJOVEVnTmpVd0lEWTFOQ0EyTmpKVU5qVTVJRFkzTjFFMk5qSWdOamd5SURZM05pQTJPREpSTmpnd0lEWTRNaUEzTVRFZ05qZ3hWRGM1TVNBMk9EQlJPREUwSURZNE1DQTRNemtnTmpneFZEZzJPU0EyT0RKUk9EZzVJRFk0TWlBNE9Ea2dOamN5VVRnNE9TQTJOVEFnT0RneElEWTBNbEU0TnpnZ05qTTNJRGcyTWlBMk16ZFJOemczSURZek1pQTNNallnTlRnMlVUY3hNQ0ExTnpZZ05qVTJJRFV6TkZRMU5UWWdORFUxVERVd09TQTBNVGhNTlRFNElETTVObEUxTWpjZ016YzBJRFUwTmlBek1qbFVOVGd4SURJME5GRTJOVFlnTmpjZ05qWXhJRFl4VVRZMk15QTFPU0EyTmpZZ05UZFJOamd3SURRM0lEY3hOeUEwTmtnM016aFJOelEwSURNNElEYzBOQ0F6TjFRM05ERWdNVGxSTnpNM0lEWWdOek14SURCSU56SXdVVFk0TUNBeklEWXlOU0F6VVRVd015QXpJRFE0T0NBd1NEUTNPRkUwTnpJZ05pQTBOeklnT1ZRME56UWdNamRSTkRjNElEUXdJRFE0TUNBME0xUTBPVEVnTkRaSU5EazBVVFUwTkNBME5pQTFORFFnTnpGUk5UUTBJRGMxSURVeE55QXhOREZVTkRnMUlESXhOa3cwTWpjZ016VTBURE0xT1NBek1ERk1Namt4SURJME9Fd3lOamdnTVRVMVVUSTBOU0EyTXlBeU5EVWdOVGhSTWpRMUlEVXhJREkxTXlBME9WUXpNRE1nTkRaSU16TTBVVE0wTUNBek55QXpOREFnTXpWUk16UXdJREU1SURNek15QTFVVE15T0NBd0lETXhOeUF3VVRNeE5DQXdJREk0TUNBeFZERTRNQ0F5VVRFeE9DQXlJRGcxSURKVU5Ea2dNVkV6TVNBeElETXhJREV4VVRNeElERXpJRE0wSURJMVVUTTRJRFF4SURReUlEUXpWRFkxSURRMlVUa3lJRFEySURFeU5TQTBPVkV4TXprZ05USWdNVFEwSURZeFVURTBOeUEyTlNBeU1UWWdNek01VkRJNE5TQTJNamhhSWk4K1BIQmhkR2dnYVdROUlrMUtXQzB4TVMxVVJWZ3RTUzB4UkRRMU1DSWdaRDBpVFRNMElERTFPVkV6TkNBeU5qZ2dNVEl3SURNMU5WUXpNRFlnTkRReVVUTTJNaUEwTkRJZ016azBJRFF4T0ZRME1qY2dNelUxVVRReU55QXpNallnTkRBNElETXdObFF6TmpBZ01qZzFVVE0wTVNBeU9EVWdNek13SURJNU5WUXpNVGtnTXpJMVZETXpNQ0F6TlRsVU16VXlJRE00TUZRek5qWWdNemcyU0RNMk4xRXpOamNnTXpnNElETTJNU0F6T1RKVU16UXdJRFF3TUZRek1EWWdOREEwVVRJM05pQTBNRFFnTWpRNUlETTVNRkV5TWpnZ016Z3hJREl3TmlBek5UbFJNVFl5SURNeE5TQXhORElnTWpNMVZERXlNU0F4TVRsUk1USXhJRGN6SURFME55QTFNRkV4TmprZ01qWWdNakExSURJMlNESXdPVkV6TWpFZ01qWWdNemswSURFeE1WRTBNRE1nTVRJeElEUXdOaUF4TWpGUk5ERXdJREV5TVNBME1Ua2dNVEV5VkRReU9TQTVPRlEwTWpBZ09ETlVNemt4SURVMVZETTBOaUF5TlZReU9ESWdNRlF5TURJZ0xURXhVVEV5TnlBdE1URWdPREVnTXpkVU16UWdNVFU1V2lJdlBqeHdZWFJvSUdsa1BTSk5TbGd0TVRF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V4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UR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hNUzFVUlZndFRpMHpRU0lnWkQwaVRUYzRJRE0zTUZFM09DQXpPVFFnT1RVZ05ERXlWREV6T0NBME16QlJNVFl5SURRek1DQXhPREFnTkRFMFZERTVPU0F6TnpGUk1UazVJRE0wTmlBeE9ESWdNekk0VkRFek9TQXpNVEJVT1RZZ016STNWRGM0SURNM01GcE5OemdnTmpCUk56Z2dPRFFnT1RVZ01UQXlWREV6T0NBeE1qQlJNVFl5SURFeU1DQXhPREFnTVRBMFZERTVPU0EyTVZFeE9Ua2dNellnTVRneUlERTRWREV6T1NBd1ZEazJJREUzVkRjNElEWXdXaUl2UGp4d1lYUm9JR2xrUFNKTlNsZ3RNVEV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4TV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hNUzFVUlZndFNTMHhSRFEwT0NJZ1pEMGlUVEV3TnlBMk16ZFJOek1nTmpNM0lEY3hJRFkwTVZFM01DQTJORE1nTnpBZ05qUTVVVGN3SURZM015QTRNU0EyT0RKUk9ETWdOamd6SURrNElEWTRNMUV4TXprZ05qZ3hJREl6TkNBMk9ERlJNalk0SURZNE1TQXlPVGNnTmpneFZETTBNaUEyT0RKVU16WXlJRFk0TWxFek56Z2dOamd5SURNM09DQTJOekpSTXpjNElEWTNNQ0F6TnpZZ05qVTRVVE0zTVNBMk5ERWdNelkySURZek9FZ3pOalJSTXpZeUlEWXpPQ0F6TlRrZ05qTTRWRE0xTWlBMk16aFVNelF6SURZek4xUXpNelFnTmpNM1VUSTVOU0EyTXpZZ01qZzBJRFl6TkZReU5qWWdOakl6VVRJMk5TQTJNakVnTWpNNElEVXhPRlF4T0RRZ016QXlWREUxTkNBeE5qbFJNVFV5SURFMU5TQXhOVElnTVRRd1VURTFNaUE0TmlBeE9ETWdOVFZVTWpZNUlESTBVVE16TmlBeU5DQTBNRE1nTmpsVU5UQXhJREl3TlV3MU5USWdOREEyVVRVNU9TQTFPVGdnTlRrNUlEWXdObEUxT1RrZ05qTXpJRFV6TlNBMk16ZFJOVEV4SURZek55QTFNVEVnTmpRNFVUVXhNU0EyTlRBZ05URXpJRFkyTUZFMU1UY2dOamMySURVeE9TQTJOemxVTlRJNUlEWTRNMUUxTXpJZ05qZ3pJRFUyTVNBMk9ESlVOalExSURZNE1GRTJPVFlnTmpnd0lEY3lNeUEyT0RGVU56VXlJRFk0TWxFM05qY2dOamd5SURjMk55QTJOekpSTnpZM0lEWTFNQ0EzTlRrZ05qUXlVVGMxTmlBMk16Y2dOek0zSURZek4xRTJOallnTmpNeklEWTBPQ0ExT1RkUk5qUTJJRFU1TWlBMU9UZ2dOREEwVVRVMU55QXlNelVnTlRRNElESXdOVkUxTVRVZ01UQTFJRFF6TXlBME1sUXlOak1nTFRJeVVURTNNU0F0TWpJZ01URTJJRE0wVkRZd0lERTJOMVl4T0ROUk5qQWdNakF4SURFeE5TQTBNakZSTVRZMElEWXlNaUF4TmpRZ05qSTRVVEUyTkNBMk16VWdNVEEzSURZek4xb2lMejQ4TDJSbFpuTStQR2NnYzNSeWIydGxQU0pqZFhKeVpXNTBRMjlzYjNJaUlHWnBiR3c5SW1OMWNuSmxiblJEYjJ4dmNpSWdjM1J5YjJ0bExYZHBaSFJvUFNJd0lpQjBjbUZ1YzJadmNtMDlJbk5qWVd4bEtERXNMVEVwSWo0OFp5QmtZWFJoTFcxdGJDMXViMlJsUFNKdFlYUm9JajQ4WnlCa1lYUmhMVzF0YkMxdWIyUmxQU0p0YzNWaUlqNDhaeUJrWVhSaExXMXRiQzF1YjJSbFBTSnRhU0krUEhWelpTQmtZWFJoTFdNOUlqRkVORE5GSWlCNGJHbHVhenBvY21WbVBTSWpUVXBZTFRFeExWUkZXQzFKTFRGRU5ETkZJaTgrUEM5blBqeG5JR1JoZEdFdGJXMXNMVzV2WkdVOUltMXBJaUIwY21GdWMyWnZjbTA5SW5SeVlXNXpiR0YwWlNnNE9ESXNMVEUxTUNrZ2MyTmhiR1VvTUM0M01EY3BJajQ4ZFhObElHUmhkR0V0WXowaU1VUTBOVEFpSUhoc2FXNXJPbWh5WldZOUlpTk5TbGd0TVRFdFZFVllMVWt0TVVRME5UQWlMejQ4TDJjK1BDOW5QanhuSUdSaGRHRXRiVzFzTFc1dlpHVTlJbTF2SWlCMGNtRnVjMlp2Y20wOUluUnlZVzV6YkdGMFpTZ3hNak00TGpJc01Da2lQangxYzJVZ1pHRjBZUzFqUFNJeU9DSWdlR3hwYm1zNmFISmxaajBpSTAxS1dDMHhNUzFVUlZndFRpMHlPQ0l2UGp3dlp6NDhaeUJrWVhSaExXMXRiQzF1YjJSbFBTSnRhU0lnZEhKaGJuTm1iM0p0UFNKMGNtRnVjMnhoZEdVb01UWXlOeTR5TERBcElqNDhkWE5sSUdSaGRHRXRZejBpTVVRME5qRWlJSGhzYVc1ck9taHlaV1k5SWlOTlNsZ3RNVEV0VkVWWUxVa3RNVVEwTmpFaUx6NDhMMmMrUEdjZ1pHRjBZUzF0Yld3dGJtOWtaVDBpYlc4aUlIUnlZVzV6Wm05eWJUMGlkSEpoYm5Oc1lYUmxLREU1T0RndU1pd3dLU0krUEhWelpTQmtZWFJoTFdNOUlqSTVJaUI0YkdsdWF6cG9jbVZtUFNJalRVcFlMVEV4TFZSRldDMU9MVEk1SWk4K1BDOW5QanhuSUdSaGRHRXRiVzFzTFc1dlpHVTlJbTF2SWlCMGNtRnVjMlp2Y20wOUluUnlZVzV6YkdGMFpTZ3lOalUxTERBcElqNDhaeUJrWVhSaExXMXRiQzF1YjJSbFBTSjBaWGgwSWo0OGRYTmxJR1JoZEdFdFl6MGlNMEVpSUhoc2FXNXJPbWh5WldZOUlpTk5TbGd0TVRFdFZFVllMVTR0TTBFaUx6NDhMMmMrUEdjZ1pHRjBZUzF0Yld3dGJtOWtaVDBpZEdWNGRDSWdkSEpoYm5ObWIzSnRQU0owY21GdWMyeGhkR1VvTWpjNExEQXBJajQ4ZFhObElHUmhkR0V0WXowaU0wUWlJSGhzYVc1ck9taHlaV1k5SWlOTlNsZ3RNVEV0VkVWWUxVNHRNMFFpTHo0OEwyYytQQzluUGp4bklHUmhkR0V0Ylcxc0xXNXZaR1U5SW0xemRIbHNaU0lnZEhKaGJuTm1iM0p0UFNKMGNtRnVjMnhoZEdVb016azRPQzQzTERBcElqNDhaeUJrWVhSaExXMXRiQzF1YjJSbFBTSnRabkpoWXlJK1BHY2daR0YwWVMxdGJXd3RibTlrWlQwaWJXNGlJSFJ5WVc1elptOXliVDBpZEhKaGJuTnNZWFJsS0RJeU1DdzJOellwSWo0OGRYTmxJR1JoZEdFdFl6MGlNekVpSUhoc2FXNXJPbWh5WldZOUlpTk5TbGd0TVRFdFZFVllMVTR0TXpFaUx6NDhMMmMrUEdjZ1pHRjBZUzF0Yld3dGJtOWtaVDBpYldraUlIUnlZVzV6Wm05eWJUMGlkSEpoYm5Oc1lYUmxLREk0T1M0MUxDMDJPRFlwSWo0OGRYTmxJR1JoZEdFdFl6MGlNVVEwTmpFaUlIaHNhVzVyT21oeVpXWTlJaU5OU2xndE1URXRWRVZZTFVrdE1VUTBOakVpTHo0OEwyYytQSEpsWTNRZ2QybGtkR2c5SWpjd01DSWdhR1ZwWjJoMFBTSTJNQ0lnZUQwaU1USXdJaUI1UFNJeU1qQWlMejQ4TDJjK1BHY2daR0YwWVMxdGJXd3RibTlrWlQwaWJYTjFZaUlnZEhKaGJuTm1iM0p0UFNKMGNtRnVjMnhoZEdVb09UUXdMREFwSWo0OFp5QmtZWFJoTFcxdGJDMXViMlJsUFNKdGFTSStQSFZ6WlNCa1lYUmhMV005SWpGRU5EUTRJaUI0YkdsdWF6cG9jbVZtUFNJalRVcFlMVEV4TFZSRldDMUpMVEZFTkRRNElpOCtQQzluUGp4bklHUmhkR0V0Ylcxc0xXNXZaR1U5SW0xcElpQjBjbUZ1YzJadmNtMDlJblJ5WVc1emJHRjBaU2czTVRZc0xURTFNQ2tnYzJOaGJHVW9NQzQzTURjcElqNDhkWE5sSUdSaGRHRXRZejBpTVVRME5UQWlJSGhzYVc1ck9taHlaV1k5SWlOTlNsZ3RNVEV0VkVWWUxVa3RNVVEwTlRBaUx6NDhMMmMrUEM5blBqeG5JR1JoZEdFdGJXMXNMVzV2WkdVOUltMXZJaUIwY21GdWMyWnZjbTA5SW5SeVlXNXpiR0YwWlNneU1ERXlMaklzTUNraVBqeDFjMlVnWkdGMFlTMWpQU0l5T0NJZ2VHeHBibXM2YUhKbFpqMGlJMDFLV0MweE1TMVVSVmd0VGkweU9DSXZQand2Wno0OFp5QmtZWFJoTFcxdGJDMXViMlJsUFNKdGFTSWdkSEpoYm5ObWIzSnRQU0owY21GdWMyeGhkR1VvTWpRd01TNHlMREFwSWo0OGRYTmxJR1JoZEdFdFl6MGlNVVEwTmpFaUlIaHNhVzVyT21oeVpXWTlJaU5OU2xndE1URXRWRVZZTFVrdE1VUTBOakVpTHo0OEwyYytQR2NnWkdGMFlTMXRiV3d0Ym05a1pUMGliVzhpSUhSeVlXNXpabTl5YlQwaWRISmhibk5zWVhSbEtESTNOakl1TWl3d0tTSStQSFZ6WlNCa1lYUmhMV005SWpJNUlpQjRiR2x1YXpwb2NtVm1QU0lqVFVwWUxURXhMVlJGV0MxT0xUSTVJaTgrUEM5blBqd3ZaejQ4TDJjK1BDOW5Qand2YzNablBnPT0iLAoJIlJlYWxWaWV3U2l6ZUpzb24iIDogIntcImhlaWdodFwiOjcxNC4yODU3MzYwODM5ODQ0LFwid2lkdGhcIjoyNTE3Ljg1NzIwODI1MTk1M30iCn0K"/>
    </extobj>
    <extobj name="2384804F-3998-4D57-9195-F3826E402611-4">
      <extobjdata type="2384804F-3998-4D57-9195-F3826E402611" data="ewoJIkltZ1NldHRpbmdKc29uIiA6ICJ7XCJoZWlnaHRcIjo0OS4xMDcxNDI4NTcxNDI4NTQsXCJ3aWR0aFwiOjE0NC42NDI4NTcxNDI4NTcxNH0iLAoJIkxhdGV4IiA6ICJ1X3tcXG1hdGhybXtBTkR9fSh0KSA9IFxcZGlzcGxheXN0eWxlIFxccHJvZF97aT0xfV57bn0gdV9pKHQpIiwKCSJMYXRleEltZ0Jhc2U2NCIgOiAiUEhOMlp5QjRiV3h1Y3owaWFIUjBjRG92TDNkM2R5NTNNeTV2Y21jdk1qQXdNQzl6ZG1jaUlIZHBaSFJvUFNJeE9DNDFOemRsZUNJZ2FHVnBaMmgwUFNJMkxqTTFOR1Y0SWlCeWIyeGxQU0pwYldjaUlHWnZZM1Z6WVdKc1pUMGlabUZzYzJVaUlIWnBaWGRDYjNnOUlqQWdMVEUxTmpJdU5TQTRNakV4TGpFZ01qZ3dPQzQxSWlCNGJXeHVjenA0YkdsdWF6MGlhSFIwY0RvdkwzZDNkeTUzTXk1dmNtY3ZNVGs1T1M5NGJHbHVheUlnWVhKcFlTMW9hV1JrWlc0OUluUnlkV1VpSUhOMGVXeGxQU0oyWlhKMGFXTmhiQzFoYkdsbmJqb2dMVEl1T0RFNVpYZzdJRzFoZUMxM2FXUjBhRG9nT1RnbE95SStQR1JsWm5NK1BIQmhkR2dnYVdROUlrMUtXQzB5TFZSRldDMUpMVEZFTkRZeUlpQmtQU0pOTWpFZ01qZzNVVEl4SURJNU5TQXpNQ0F6TVRoVU5UVWdNemN3VkRrNUlEUXlNRlF4TlRnZ05EUXlVVEl3TkNBME5ESWdNakkzSURReE4xUXlOVEFnTXpVNFVUSTFNQ0F6TkRBZ01qRTJJREkwTmxReE9ESWdNVEExVVRFNE1pQTJNaUF4T1RZZ05EVlVNak00SURJM1ZESTVNU0EwTkZRek1qZ2dOemhNTXpNNUlEazFVVE0wTVNBNU9TQXpOemNnTWpRM1VUUXdOeUF6TmpjZ05ERXpJRE00TjFRME1qY2dOREUyVVRRME5DQTBNekVnTkRZeklEUXpNVkUwT0RBZ05ETXhJRFE0T0NBME1qRlVORGsySURRd01rdzBNakFnT0RSUk5ERTVJRGM1SURReE9TQTJPRkUwTVRrZ05ETWdOREkySURNMVZEUTBOeUF5TmxFME5qa2dNamtnTkRneUlEVTNWRFV4TWlBeE5EVlJOVEUwSURFMU15QTFNeklnTVRVelVUVTFNU0F4TlRNZ05UVXhJREUwTkZFMU5UQWdNVE01SURVME9TQXhNekJVTlRRd0lEazRWRFV5TXlBMU5WUTBPVGdnTVRkVU5EWXlJQzA0VVRRMU5DQXRNVEFnTkRNNElDMHhNRkV6TnpJZ0xURXdJRE0wTnlBME5sRXpORFVnTkRVZ016TTJJRE0yVkRNeE9DQXlNVlF5T1RZZ05sUXlOamNnTFRaVU1qTXpJQzB4TVZFeE9Ea2dMVEV4SURFMU5TQTNVVEV3TXlBek9D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1pMVVSVmd0VGkwME1TSWdaRDBpVFRJMU5TQXdVVEkwTUNBeklERTBNQ0F6VVRRNElETWdNemtnTUVnek1sWTBOa2cwTjFFeE1Ua2dORGtnTVRNNUlEZzRVVEUwTUNBNU1TQXhPVElnTWpRMVZESTVOU0ExTlROVU16UTRJRGN3T0ZFek5URWdOekUySURNMk5pQTNNVFpJTXpjMlVUTTVOaUEzTVRVZ05EQXdJRGN3T1ZFME1ESWdOekEzSURVd09DQXpPVEJNTmpFM0lEWTNVVFl5TkNBMU5DQTJNellnTlRGVU5qZzNJRFEyU0RjeE4xWXdTRGN3T0ZFMk9Ua2dNeUExT0RFZ00xRTBOVGdnTXlBME16Y2dNRWcwTWpkV05EWklORFF3VVRVeE1DQTBOaUExTVRBZ05qUlJOVEV3SURZMklEUTROaUF4TXpoTU5EWXlJREl3T1VneU1qbE1NakE1SURFMU1GRXhPRGtnT1RFZ01UZzVJRGcxVVRFNE9TQTNNaUF5TURrZ05UbFVNalU1SURRMlNESTJORll3U0RJMU5WcE5ORFEzSURJMU5Vd3pORFVnTlRVM1RESTBOQ0F5TlRaUk1qUTBJREkxTlNBek5EVWdNalUxU0RRME4xb2lMejQ4Y0dGMGFDQnBaRDBpVFVwWUxUSXRWRVZZTFU0dE5FVWlJR1E5SWswME1pQTBObEUzTkNBME9DQTVOQ0ExTmxReE1UZ2dOamxVTVRJNElEZzJWall6TkVneE1qUlJNVEUwSURZek55QTFNaUEyTXpkSU1qVldOamd6U0RJek1rd3lNelVnTmpnd1VUSXpOeUEyTnprZ016SXlJRFUxTkZRME9UTWdNekF6VERVM09DQXhOemhXTlRrNFVUVTNNaUEyTURnZ05UWTRJRFl4TTFRMU5EUWdOakkzVkRRNU1pQTJNemRJTkRjMVZqWTRNMGcwT0ROUk5EazRJRFk0TUNBMk1EQWdOamd3VVRjd05pQTJPREFnTnpFMUlEWTRNMGczTWpSV05qTTNTRGN3TjFFMk16UWdOak16SURZeU1pQTFPVGhNTmpJeElETXdNbFkyVERZeE5DQXdTRFl3TUZFMU9EVWdNQ0ExT0RJZ00xUTBPREVnTVRVd1ZESTRNaUEwTkROVU1UY3hJRFl3TlZZek5EVk1NVGN5SURnMlVURTRNeUExTUNBeU5UY2dORFpJTWpjMFZqQklNalkxVVRJMU1DQXpJREUxTUNBelVUUTRJRE1nTXpNZ01FZ3lOVlkwTmtnME1sb2lMejQ4Y0dGMGFDQnBaRDBpVFVwWUxUSXRWRVZZTFU0dE5EUWlJR1E5SWsweE16QWdOakl5VVRFeU15QTJNamtnTVRFNUlEWXpNVlF4TURNZ05qTTBWRFl3SURZek4wZ3lOMVkyT0ROSU1qSTRVVE01T1NBMk9ESWdOREU1SURZNE1sUTBOakVnTmpjMlVUVXdOQ0EyTmpjZ05UUTJJRFkwTVZRMk1qWWdOVGN6VkRZNE5TQTBOekJVTnpBNElETXpObEUzTURnZ01qRXdJRFl6TkNBeE1UWlVORFF5SUROUk5ESTVJREVnTWpJNElEQklNamRXTkRaSU5qQlJNVEF5SURRM0lERXhNU0EwT1ZReE16QWdOakZXTmpJeVdrMDFPVE1nTXpNNFVUVTVNeUEwTXprZ05UY3hJRFV3TVZRME9UTWdOakF5VVRRek9TQTJNemNnTXpVMUlEWXpOMGd6TWpKSU1qazBVVEl6T0NBMk16Y2dNak0wSURZeU9GRXlNekVnTmpJMElESXpNU0F6TkRSUk1qTXhJRFl5SURJek1pQTFPVkV5TXpNZ05Ea2dNalE0SURRNFZETXpPU0EwTmtnek5UQlJORFUySURRMklEVXhOU0E1TlZFMU5qRWdNVE16SURVM055QXhPVEZVTlRreklETXpPRm9pTHo0OGNHRjBhQ0JwWkQwaVRVcFlMVEl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S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5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W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XhQTFRJeU1FWWlJR1E5SWsweU1qQWdPREV5VVRJeU1DQTRNVE1nTWpFNElEZ3hPVlF5TVRRZ09ESTVWREl3T0NBNE5EQlVNVGs1SURnMU0xUXhPRFVnT0RZMlZERTJOaUE0TnpoVU1UUXdJRGc0TjFReE1EY2dPRGt6VkRZMklEZzVOa2cxTmxZNU5UQklNVEl5TVZZNE9UWklNVEl4TVZFeE1EZ3dJRGc1TmlBeE1EVTRJRGd4TWxZdE16RXhVVEV3TnpZZ0xUTTVOaUF4TWpFeElDMHpPVFpJTVRJeU1WWXRORFV3U0RjeU5WWXRNemsyU0Rjek5WRTROalFnTFRNNU5pQTRPRGdnTFRNeE5GRTRPRGtnTFRNeE1pQTRPRGtnTFRNeE1WWTRPVFpJTXpnNFZqSTVNa3d6T0RrZ0xUTXhNVkUwTURVZ0xUTTVOaUExTkRJZ0xUTTVOa2cxTlRKV0xUUTFNRWcxTmxZdE16azJTRFkyVVRFNU5TQXRNemsySURJeE9TQXRNekUwVVRJeU1DQXRNekV5SURJeU1DQXRNekV4VmpneE1sb2lMejQ4Y0dGMGFDQnBaRDBpVFVwWUxUSX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J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a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WXlJaUI0YkdsdWF6cG9jbVZtUFNJalRVcFlMVEl0VkVWWUxVa3RNVVEwTmpJaUx6NDhMMmMrUEdjZ1pHRjBZUzF0Yld3dGJtOWtaVDBpVkdWWVFYUnZiU0lnZEhKaGJuTm1iM0p0UFNKMGNtRnVjMnhoZEdVb05qQTFMQzB4TlRJdU55a2djMk5oYkdVb01DNDNNRGNwSWlCa1lYUmhMVzFxZUMxMFpYaGpiR0Z6Y3owaVQxSkVJajQ4WnlCa1lYUmhMVzF0YkMxdWIyUmxQU0pVWlZoQmRHOXRJaUJrWVhSaExXMXFlQzEwWlhoamJHRnpjejBpVDFKRUlqNDhaeUJrWVhSaExXMXRiQzF1YjJSbFBTSnRhU0krUEhWelpTQmtZWFJoTFdNOUlqUXhJaUI0YkdsdWF6cG9jbVZtUFNJalRVcFlMVEl0VkVWWUxVNHROREVpTHo0OGRYTmxJR1JoZEdFdFl6MGlORVVpSUhoc2FXNXJPbWh5WldZOUlpTk5TbGd0TWkxVVJWZ3RUaTAwUlNJZ2RISmhibk5tYjNKdFBTSjBjbUZ1YzJ4aGRHVW9OelV3TERBcElpOCtQSFZ6WlNCa1lYUmhMV005SWpRMElpQjRiR2x1YXpwb2NtVm1QU0lqVFVwWUxUSXRWRVZZTFU0dE5EUWlJSFJ5WVc1elptOXliVDBpZEhKaGJuTnNZWFJsS0RFMU1EQXNNQ2tpTHo0OEwyYytQQzluUGp3dlp6NDhMMmMrUEdjZ1pHRjBZUzF0Yld3dGJtOWtaVDBpYlc4aUlIUnlZVzV6Wm05eWJUMGlkSEpoYm5Oc1lYUmxLREl5TlRVdU9Td3dLU0krUEhWelpTQmtZWFJoTFdNOUlqSTRJaUI0YkdsdWF6cG9jbVZtUFNJalRVcFlMVEl0VkVWWUxVNHRNamdpTHo0OEwyYytQR2NnWkdGMFlTMXRiV3d0Ym05a1pUMGliV2tpSUhSeVlXNXpabTl5YlQwaWRISmhibk5zWVhSbEtESTJORFF1T1N3d0tTSStQSFZ6WlNCa1lYUmhMV005SWpGRU5EWXhJaUI0YkdsdWF6cG9jbVZtUFNJalRVcFlMVEl0VkVWWUxVa3RNVVEwTmpFaUx6NDhMMmMrUEdjZ1pHRjBZUzF0Yld3dGJtOWtaVDBpYlc4aUlIUnlZVzV6Wm05eWJUMGlkSEpoYm5Oc1lYUmxLRE13TURVdU9Td3dLU0krUEhWelpTQmtZWFJoTFdNOUlqSTVJaUI0YkdsdWF6cG9jbVZtUFNJalRVcFlMVEl0VkVWWUxVNHRNamtpTHo0OEwyYytQR2NnWkdGMFlTMXRiV3d0Ym05a1pUMGliVzhpSUhSeVlXNXpabTl5YlQwaWRISmhibk5zWVhSbEtETTJOekl1Tnl3d0tTSStQSFZ6WlNCa1lYUmhMV005SWpORUlpQjRiR2x1YXpwb2NtVm1QU0lqVFVwWUxUSXRWRVZZTFU0dE0wUWlMejQ4TDJjK1BHY2daR0YwWVMxdGJXd3RibTlrWlQwaWJYTjBlV3hsSWlCMGNtRnVjMlp2Y20wOUluUnlZVzV6YkdGMFpTZzBOekk0TGpRc01Da2lQanhuSUdSaGRHRXRiVzFzTFc1dlpHVTlJbTExYm1SbGNtOTJaWElpUGp4bklHUmhkR0V0Ylcxc0xXNXZaR1U5SW0xdklqNDhkWE5sSUdSaGRHRXRZejBpTWpJd1JpSWdlR3hwYm1zNmFISmxaajBpSTAxS1dDMHlMVlJGV0MxTVR5MHlNakJHSWk4K1BDOW5QanhuSUdSaGRHRXRiVzFzTFc1dlpHVTlJbFJsV0VGMGIyMGlJSFJ5WVc1elptOXliVDBpZEhKaGJuTnNZWFJsS0RZMUxqSXNMVEV3T0RjdU9Ta2djMk5oYkdVb01DNDNNRGNwSWlCa1lYUmhMVzFxZUMxMFpYaGpiR0Z6Y3owaVQxSkVJajQ4WnlCa1lYUmhMVzF0YkMxdWIyUmxQU0p0YVNJK1BIVnpaU0JrWVhSaExXTTlJakZFTkRVMklpQjRiR2x1YXpwb2NtVm1QU0lqVFVwWUxUSXRWRVZZTFVrdE1VUTBOVFlpTHo0OEwyYytQR2NnWkdGMFlTMXRiV3d0Ym05a1pUMGliVzhpSUhSeVlXNXpabTl5YlQwaWRISmhibk5zWVhSbEtETTBOU3d3S1NJK1BIVnpaU0JrWVhSaExXTTlJak5FSWlCNGJHbHVhenBvY21WbVBTSWpUVXBZTFRJdFZFVllMVTR0TTBRaUx6NDhMMmMrUEdjZ1pHRjBZUzF0Yld3dGJtOWtaVDBpYlc0aUlIUnlZVzV6Wm05eWJUMGlkSEpoYm5Oc1lYUmxLREV4TWpNc01Da2lQangxYzJVZ1pHRjBZUzFqUFNJek1TSWdlR3hwYm1zNmFISmxaajBpSTAxS1dDMHlMVlJGV0MxT0xUTXhJaTgrUEM5blBqd3ZaejQ4WnlCa1lYUmhMVzF0YkMxdWIyUmxQU0pVWlZoQmRHOXRJaUIwY21GdWMyWnZjbTA5SW5SeVlXNXpiR0YwWlNnME1qWXVPU3d4TVRVd0tTQnpZMkZzWlNnd0xqY3dOeWtpSUdSaGRHRXRiV3A0TFhSbGVHTnNZWE56UFNKUFVrUWlQanhuSUdSaGRHRXRiVzFzTFc1dlpHVTlJbTFwSWo0OGRYTmxJR1JoZEdFdFl6MGlNVVEwTlVJaUlIaHNhVzVyT21oeVpXWTlJaU5OU2xndE1pMVVSVmd0U1MweFJEUTFRaUl2UGp3dlp6NDhMMmMrUEM5blBqeG5JR1JoZEdFdGJXMXNMVzV2WkdVOUltMXpkV0lpSUhSeVlXNXpabTl5YlQwaWRISmhibk5zWVhSbEtERTBORFF1Tnl3d0tTSStQR2NnWkdGMFlTMXRiV3d0Ym05a1pUMGliV2tpUGp4MWMyVWdaR0YwWVMxalBTSXhSRFEyTWlJZ2VHeHBibXM2YUhKbFpqMGlJMDFLV0MweUxWUkZXQzFKTFRGRU5EWXlJaTgrUEM5blBqeG5JR1JoZEdFdGJXMXNMVzV2WkdVOUltMXBJaUIwY21GdWMyWnZjbTA5SW5SeVlXNXpiR0YwWlNnMk1EVXNMVEUxTUNrZ2MyTmhiR1VvTUM0M01EY3BJajQ4ZFhObElHUmhkR0V0WXowaU1VUTBOVFlpSUhoc2FXNXJPbWh5WldZOUlpTk5TbGd0TWkxVVJWZ3RTUzB4UkRRMU5pSXZQand2Wno0OEwyYytQR2NnWkdGMFlTMXRiV3d0Ym05a1pUMGliVzhpSUhSeVlXNXpabTl5YlQwaWRISmhibk5zWVhSbEtESXpORE11Tml3d0tTSStQSFZ6WlNCa1lYUmhMV005SWpJNElpQjRiR2x1YXpwb2NtVm1QU0lqVFVwWUxUSXRWRVZZTFU0dE1qZ2lMejQ4TDJjK1BHY2daR0YwWVMxdGJXd3RibTlrWlQwaWJXa2lJSFJ5WVc1elptOXliVDBpZEhKaGJuTnNZWFJsS0RJM016SXVOaXd3S1NJK1BIVnpaU0JrWVhSaExXTTlJakZFTkRZeElpQjRiR2x1YXpwb2NtVm1QU0lqVFVwWUxUSXRWRVZZTFVrdE1VUTBOakVpTHo0OEwyYytQR2NnWkdGMFlTMXRiV3d0Ym05a1pUMGliVzhpSUhSeVlXNXpabTl5YlQwaWRISmhibk5zWVhSbEtETXdPVE11Tml3d0tTSStQSFZ6WlNCa1lYUmhMV005SWpJNUlpQjRiR2x1YXpwb2NtVm1QU0lqVFVwWUxUSXRWRVZZTFU0dE1qa2lMejQ4TDJjK1BDOW5Qand2Wno0OEwyYytQQzl6ZG1jKyIsCgkiUmVhbFZpZXdTaXplSnNvbiIgOiAie1wiaGVpZ2h0XCI6OTkwLFwid2lkdGhcIjoyODkzfSIKfQo="/>
    </extobj>
    <extobj name="2384804F-3998-4D57-9195-F3826E402611-5">
      <extobjdata type="2384804F-3998-4D57-9195-F3826E402611" data="ewoJIkltZ1NldHRpbmdKc29uIiA6ICJ7XCJoZWlnaHRcIjo0OS4xMDcxNDI4NTcxNDI4NTQsXCJ3aWR0aFwiOjIwNy4xNDI4NTcxNDI4NTcxfSIsCgkiTGF0ZXgiIDogIiB1X3tcXG1hdGhybXtPUn19KHQpID0gXFxkaXNwbGF5c3R5bGUgMSAtIFxccHJvZF97aT0xfV57bn0gKDEtIHVfaSh0KSkiLAoJIkxhdGV4SW1nQmFzZTY0IiA6ICJQSE4yWnlCNGJXeHVjejBpYUhSMGNEb3ZMM2QzZHk1M015NXZjbWN2TWpBd01DOXpkbWNpSUhkcFpIUm9QU0l5Tmk0MU5UUmxlQ0lnYUdWcFoyaDBQU0kyTGpNMU5HVjRJaUJ5YjJ4bFBTSnBiV2NpSUdadlkzVnpZV0pzWlQwaVptRnNjMlVpSUhacFpYZENiM2c5SWpBZ0xURTFOakl1TlNBeE1UY3pOeUF5T0RBNExqVWlJSGh0Ykc1ek9uaHNhVzVyUFNKb2RIUndPaTh2ZDNkM0xuY3pMbTl5Wnk4eE9UazVMM2hzYVc1cklpQmhjbWxoTFdocFpHUmxiajBpZEhKMVpTSWdjM1I1YkdVOUluWmxjblJwWTJGc0xXRnNhV2R1T2lBdE1pNDRNVGxsZURzZ2JXRjRMWGRwWkhSb09pQTVPQ1U3SWo0OFpHVm1jejQ4Y0dGMGFDQnBaRDBpVFVwWUxUSXRWRVZZTFVrdE1VUTBOaklpSUdROUlrMHlNU0F5T0RkUk1qRWdNamsxSURNd0lETXhPRlExTlNBek56QlVPVGtnTkRJd1ZERTFPQ0EwTkRKUk1qQTBJRFEwTWlBeU1qY2dOREUzVkRJMU1DQXpOVGhSTWpVd0lETTBNQ0F5TVRZZ01qUTJWREU0TWlBeE1EVlJNVGd5SURZeUlERTVOaUEwTlZReU16Z2dNamRVTWpreElEUTBWRE15T0NBM09Fd3pNemtnT1RWUk16UXhJRGs1SURNM055QXlORGRSTkRBM0lETTJOeUEwTVRNZ016ZzNWRFF5TnlBME1UWlJORFEwSURRek1TQTBOak1nTkRNeFVUUTRNQ0EwTXpFZ05EZzRJRFF5TVZRME9UWWdOREF5VERReU1DQTRORkUwTVRrZ056a2dOREU1SURZNFVUUXhPU0EwTXlBME1qWWdNelZVTkRRM0lESTJVVFEyT1NBeU9TQTBPRElnTlRkVU5URXlJREUwTlZFMU1UUWdNVFV6SURVek1pQXhOVE5STlRVeElERTFNeUExTlRFZ01UUTBVVFUxTUNBeE16a2dOVFE1SURFek1GUTFOREFnT1RoVU5USXpJRFUxVkRRNU9DQXhOMVEwTmpJZ0xUaFJORFUwSUMweE1DQTBNemdnTFRFd1VUTTNNaUF0TVRBZ016UTNJRFEyVVRNME5TQTBOU0F6TXpZZ016WlVNekU0SURJeFZESTVOaUEyVkRJMk55QXRObFF5TXpNZ0xURXhVVEU0T1NBdE1URWdNVFUxSURkUk1UQXpJRE00SURFd015QXhNVE5STVRBeklERTNNQ0F4TXpnZ01qWXlWREUzTXlBek56bFJNVGN6SURNNE1DQXhOek1nTXpneFVURTNNeUF6T1RBZ01UY3pJRE01TTFReE5qa2dOREF3VkRFMU9DQTBNRFJJTVRVMFVURXpNU0EwTURRZ01URXlJRE00TlZRNE1pQXpORFJVTmpVZ016QXlWRFUzSURJNE1GRTFOU0F5TnpnZ05ERWdNamM0U0RJM1VUSXhJREk0TkNBeU1TQXlPRGRhSWk4K1BIQmhkR2dnYVdROUlrMUtXQzB5TFZSRldDMU9MVFJHSWlCa1BTSk5OVFlnTXpRd1VUVTJJRFF5TXlBNE5pQTBPVFJVTVRZMElEWXhNRlF5TnpBZ05qZ3dWRE00T0NBM01EVlJOVEl4SURjd05TQTJNakVnTmpBeFZEY3lNaUF6TkRGUk56SXlJREkyTUNBMk9UTWdNVGt4VkRZeE55QTNOVlExTVRBZ05GUXpPRGdnTFRJeVZESTJOeUF6VkRFMk1DQTNORlE0TlNBeE9EbFVOVFlnTXpRd1drMDBOamNnTmpRM1VUUXlOaUEyTmpVZ016ZzRJRFkyTlZFek5qQWdOalkxSURNek1TQTJOVFJVTWpZNUlEWXlNRlF5TVRNZ05UUTVWREUzT1NBME16bFJNVGMwSURReE1TQXhOelFnTXpVMFVURTNOQ0F4TkRRZ01qYzNJRFl4VVRNeU55QXlNQ0F6T0RVZ01qQklNemc1U0RNNU1WRTBOelFnTWpBZ05UTTNJRGs1VVRZd015QXhPRGdnTmpBeklETTFORkUyTURNZ05ERXhJRFU1T0NBME16bFJOVGMzSURVNU1pQTBOamNnTmpRM1dpSXZQanh3WVhSb0lHbGtQU0pOU2xndE1pMVVSVmd0VGkwMU1pSWdaRDBpVFRFek1DQTJNakpSTVRJeklEWXlPU0F4TVRrZ05qTXhWREV3TXlBMk16UlVOakFnTmpNM1NESTNWalk0TTBneU1ESklNak0yU0RNd01GRXpOellnTmpneklEUXhOeUEyTnpkVU5UQXdJRFkwT0ZFMU9UVWdOakF3SURZd09TQTFNVGRSTmpFd0lEVXhNaUEyTVRBZ05UQXhVVFl4TUNBME5qZ2dOVGswSURRek9WUTFOVFlnTXpreVZEVXhNU0F6TmpGVU5EY3lJRE0wTTB3ME5UWWdNek00VVRRMU9TQXpNelVnTkRZM0lETXpNbEUwT1RjZ016RTJJRFV4TmlBeU9UaFVOVFExSURJMU5GUTFOVGtnTWpFeFZEVTJPQ0F4TlRWVU5UYzRJRGswVVRVNE9DQTBOaUEyTURJZ016RlVOalF3SURFMlNEWTBOVkUyTmpBZ01UWWdOamMwSURNeVZEWTVNaUE0TjFFMk9USWdPVGdnTmprMklERXdNVlEzTVRJZ01UQTFWRGN5T0NBeE1ETlVOek15SURrd1VUY3pNaUExT1NBM01UWWdNamRVTmpjeUlDMHhObEUyTlRZZ0xUSXlJRFl6TUNBdE1qSlJORGd4SUMweE5pQTBOVGdnT1RCUk5EVTJJREV3TVNBME5UWWdNVFl6VkRRME9TQXlORFpSTkRNd0lETXdOQ0F6TnpNZ016SXdURE0yTXlBek1qSk1NamszSURNeU0wZ3lNekZXTVRreVRESXpNaUEyTVZFeU16Z2dOVEVnTWpRNUlEUTVWRE13TVNBME5rZ3pNelJXTUVnek1qTlJNekF5SURNZ01UZ3hJRE5STlRrZ015QXpPQ0F3U0RJM1ZqUTJTRFl3VVRFd01pQTBOeUF4TVRFZ05EbFVNVE13SURZeFZqWXlNbHBOTkRreElEUTVPVlkxTURsUk5Ea3hJRFV5TnlBME9UQWdOVE01VkRRNE1TQTFOekJVTkRZeUlEWXdNVlEwTWpRZ05qSXpWRE0yTWlBMk16WlJNell3SURZek5pQXpOREFnTmpNMlZETXdOQ0EyTXpkSU1qZ3pVVEl6T0NBMk16Y2dNak0wSURZeU9GRXlNekVnTmpJMElESXpNU0EwT1RKV016WXdTREk0T1ZFek9UQWdNell3SURRek5DQXpOemhVTkRnNUlEUTFObEUwT1RFZ05EWTNJRFE1TVNBME9UbGFJaTgrUEhCaGRHZ2dhV1E5SWsxS1dDMHl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U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aT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l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5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SXRWRVZZTFU0dE1qSXhNaUlnWkQwaVRUZzBJREl6TjFRNE5DQXlOVEJVT1RnZ01qY3dTRFkzT1ZFMk9UUWdNall5SURZNU5DQXlOVEJVTmpjNUlESXpNRWc1T0ZFNE5DQXlNemNnT0RRZ01qVXdXaUl2UGp4d1lYUm9JR2xrUFNKTlNsZ3RNaTFVUlZndFRFOHRNakl3UmlJZ1pEMGlUVEl5TUNBNE1USlJNakl3SURneE15QXlNVGdnT0RFNVZESXhOQ0E0TWpsVU1qQTRJRGcwTUZReE9Ua2dPRFV6VkRFNE5TQTROalpVTVRZMklEZzNPRlF4TkRBZ09EZzNWREV3TnlBNE9UTlVOallnT0RrMlNEVTJWamsxTUVneE1qSXhWamc1TmtneE1qRXhVVEV3T0RBZ09EazJJREV3TlRnZ09ERXlWaTB6TVRGUk1UQTNOaUF0TXprMklERXlNVEVnTFRNNU5rZ3hNakl4VmkwME5UQklOekkxVmkwek9UWklOek0xVVRnMk5DQXRNemsySURnNE9DQXRNekUwVVRnNE9TQXRNekV5SURnNE9TQXRNekV4VmpnNU5rZ3pPRGhXTWpreVRETTRPU0F0TXpFeFVUUXdOU0F0TXprMklEVTBNaUF0TXprMlNEVTFNbFl0TkRVd1NEVTJWaTB6T1RaSU5qWlJNVGsxSUMwek9UWWdNakU1SUMwek1UUlJNakl3SUMwek1USWdNakl3SUMwek1URldPREV5V2lJdlBqeHdZWFJvSUdsa1BTSk5TbGd0TW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a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WXlJaUI0YkdsdWF6cG9jbVZtUFNJalRVcFlMVEl0VkVWWUxVa3RNVVEwTmpJaUx6NDhMMmMrUEdjZ1pHRjBZUzF0Yld3dGJtOWtaVDBpVkdWWVFYUnZiU0lnZEhKaGJuTm1iM0p0UFNKMGNtRnVjMnhoZEdVb05qQTFMQzB4TlRBcElITmpZV3hsS0RBdU56QTNLU0lnWkdGMFlTMXRhbmd0ZEdWNFkyeGhjM005SWs5U1JDSStQR2NnWkdGMFlTMXRiV3d0Ym05a1pUMGlWR1ZZUVhSdmJTSWdaR0YwWVMxdGFuZ3RkR1Y0WTJ4aGMzTTlJazlTUkNJK1BHY2daR0YwWVMxdGJXd3RibTlrWlQwaWJXa2lQangxYzJVZ1pHRjBZUzFqUFNJMFJpSWdlR3hwYm1zNmFISmxaajBpSTAxS1dDMHlMVlJGV0MxT0xUUkdJaTgrUEhWelpTQmtZWFJoTFdNOUlqVXlJaUI0YkdsdWF6cG9jbVZtUFNJalRVcFlMVEl0VkVWWUxVNHROVElpSUhSeVlXNXpabTl5YlQwaWRISmhibk5zWVhSbEtEYzNPQ3d3S1NJdlBqd3ZaejQ4TDJjK1BDOW5Qand2Wno0OFp5QmtZWFJoTFcxdGJDMXViMlJsUFNKdGJ5SWdkSEpoYm5ObWIzSnRQU0owY21GdWMyeGhkR1VvTVRjeU5TNDJMREFwSWo0OGRYTmxJR1JoZEdFdFl6MGlNamdpSUhoc2FXNXJPbWh5WldZOUlpTk5TbGd0TWkxVVJWZ3RUaTB5T0NJdlBqd3ZaejQ4WnlCa1lYUmhMVzF0YkMxdWIyUmxQU0p0YVNJZ2RISmhibk5tYjNKdFBTSjBjbUZ1YzJ4aGRHVW9NakV4TkM0MkxEQXBJajQ4ZFhObElHUmhkR0V0WXowaU1VUTBOakVpSUhoc2FXNXJPbWh5WldZOUlpTk5TbGd0TWkxVVJWZ3RTUzB4UkRRMk1TSXZQand2Wno0OFp5QmtZWFJoTFcxdGJDMXViMlJsUFNKdGJ5SWdkSEpoYm5ObWIzSnRQU0owY21GdWMyeGhkR1VvTWpRM05TNDJMREFwSWo0OGRYTmxJR1JoZEdFdFl6MGlNamtpSUhoc2FXNXJPbWh5WldZOUlpTk5TbGd0TWkxVVJWZ3RUaTB5T1NJdlBqd3ZaejQ4WnlCa1lYUmhMVzF0YkMxdWIyUmxQU0p0YnlJZ2RISmhibk5tYjNKdFBTSjBjbUZ1YzJ4aGRHVW9NekUwTWk0ekxEQXBJajQ4ZFhObElHUmhkR0V0WXowaU0wUWlJSGhzYVc1ck9taHlaV1k5SWlOTlNsZ3RNaTFVUlZndFRpMHpSQ0l2UGp3dlp6NDhaeUJrWVhSaExXMXRiQzF1YjJSbFBTSnRjM1I1YkdVaUlIUnlZVzV6Wm05eWJUMGlkSEpoYm5Oc1lYUmxLRFF4T1RndU1Td3dLU0krUEdjZ1pHRjBZUzF0Yld3dGJtOWtaVDBpYlc0aVBqeDFjMlVnWkdGMFlTMWpQU0l6TVNJZ2VHeHBibXM2YUhKbFpqMGlJMDFLV0MweUxWUkZXQzFPTFRNeElpOCtQQzluUGp4bklHUmhkR0V0Ylcxc0xXNXZaR1U5SW0xdklpQjBjbUZ1YzJadmNtMDlJblJ5WVc1emJHRjBaU2czTWpJdU1pd3dLU0krUEhWelpTQmtZWFJoTFdNOUlqSXlNVElpSUhoc2FXNXJPbWh5WldZOUlpTk5TbGd0TWkxVVJWZ3RUaTB5TWpFeUlpOCtQQzluUGp4bklHUmhkR0V0Ylcxc0xXNXZaR1U5SW0xMWJtUmxjbTkyWlhJaUlIUnlZVzV6Wm05eWJUMGlkSEpoYm5Oc1lYUmxLREUzTWpJdU5Dd3dLU0krUEdjZ1pHRjBZUzF0Yld3dGJtOWtaVDBpYlc4aVBqeDFjMlVnWkdGMFlTMWpQU0l5TWpCR0lpQjRiR2x1YXpwb2NtVm1QU0lqVFVwWUxUSXRWRVZZTFV4UExUSXlNRVlpTHo0OEwyYytQR2NnWkdGMFlTMXRiV3d0Ym05a1pUMGlWR1ZZUVhSdmJTSWdkSEpoYm5ObWIzSnRQU0owY21GdWMyeGhkR1VvTmpVdU1pd3RNVEE0Tnk0NUtTQnpZMkZzWlNnd0xqY3dOeWtpSUdSaGRHRXRiV3A0TFhSbGVHTnNZWE56UFNKUFVrUWlQanhuSUdSaGRHRXRiVzFzTFc1dlpHVTlJbTFwSWo0OGRYTmxJR1JoZEdFdFl6MGlNVVEwTlRZaUlIaHNhVzVyT21oeVpXWTlJaU5OU2xndE1pMVVSVmd0U1MweFJEUTFOaUl2UGp3dlp6NDhaeUJrWVhSaExXMXRiQzF1YjJSbFBTSnRieUlnZEhKaGJuTm1iM0p0UFNKMGNtRnVjMnhoZEdVb016UTFMREFwSWo0OGRYTmxJR1JoZEdFdFl6MGlNMFFpSUhoc2FXNXJPbWh5WldZOUlpTk5TbGd0TWkxVVJWZ3RUaTB6UkNJdlBqd3ZaejQ4WnlCa1lYUmhMVzF0YkMxdWIyUmxQU0p0YmlJZ2RISmhibk5tYjNKdFBTSjBjbUZ1YzJ4aGRHVW9NVEV5TXl3d0tTSStQSFZ6WlNCa1lYUmhMV005SWpNeElpQjRiR2x1YXpwb2NtVm1QU0lqVFVwWUxUSXRWRVZZTFU0dE16RWlMejQ4TDJjK1BDOW5QanhuSUdSaGRHRXRiVzFzTFc1dlpHVTlJbFJsV0VGMGIyMGlJSFJ5WVc1elptOXliVDBpZEhKaGJuTnNZWFJsS0RReU5pNDVMREV4TlRBcElITmpZV3hsS0RBdU56QTNLU0lnWkdGMFlTMXRhbmd0ZEdWNFkyeGhjM005SWs5U1JDSStQR2NnWkdGMFlTMXRiV3d0Ym05a1pUMGliV2tpUGp4MWMyVWdaR0YwWVMxalBTSXhSRFExUWlJZ2VHeHBibXM2YUhKbFpqMGlJMDFLV0MweUxWUkZXQzFKTFRGRU5EVkNJaTgrUEM5blBqd3ZaejQ4TDJjK1BHY2daR0YwWVMxdGJXd3RibTlrWlQwaWJXOGlJSFJ5WVc1elptOXliVDBpZEhKaGJuTnNZWFJsS0RNd01EQXVOQ3d3S1NJK1BIVnpaU0JrWVhSaExXTTlJakk0SWlCNGJHbHVhenBvY21WbVBTSWpUVXBZTFRJdFZFVllMVTR0TWpnaUx6NDhMMmMrUEdjZ1pHRjBZUzF0Yld3dGJtOWtaVDBpYlc0aUlIUnlZVzV6Wm05eWJUMGlkSEpoYm5Oc1lYUmxLRE16T0RrdU5Dd3dLU0krUEhWelpTQmtZWFJoTFdNOUlqTXhJaUI0YkdsdWF6cG9jbVZtUFNJalRVcFlMVEl0VkVWWUxVNHRNekVpTHo0OEwyYytQR2NnWkdGMFlTMXRiV3d0Ym05a1pUMGliVzhpSUhSeVlXNXpabTl5YlQwaWRISmhibk5zWVhSbEtEUXhNVEV1Tnl3d0tTSStQSFZ6WlNCa1lYUmhMV005SWpJeU1USWlJSGhzYVc1ck9taHlaV1k5SWlOTlNsZ3RNaTFVUlZndFRpMHlNakV5SWk4K1BDOW5QanhuSUdSaGRHRXRiVzFzTFc1dlpHVTlJbTF6ZFdJaUlIUnlZVzV6Wm05eWJUMGlkSEpoYm5Oc1lYUmxLRFV4TVRFdU9Td3dLU0krUEdjZ1pHRjBZUzF0Yld3dGJtOWtaVDBpYldraVBqeDFjMlVnWkdGMFlTMWpQU0l4UkRRMk1pSWdlR3hwYm1zNmFISmxaajBpSTAxS1dDMHlMVlJGV0MxSkxURkVORFl5SWk4K1BDOW5QanhuSUdSaGRHRXRiVzFzTFc1dlpHVTlJbTFwSWlCMGNtRnVjMlp2Y20wOUluUnlZVzV6YkdGMFpTZzJNRFVzTFRFMU1Da2djMk5oYkdVb01DNDNNRGNwSWo0OGRYTmxJR1JoZEdFdFl6MGlNVVEwTlRZaUlIaHNhVzVyT21oeVpXWTlJaU5OU2xndE1pMVVSVmd0U1MweFJEUTFOaUl2UGp3dlp6NDhMMmMrUEdjZ1pHRjBZUzF0Yld3dGJtOWtaVDBpYlc4aUlIUnlZVzV6Wm05eWJUMGlkSEpoYm5Oc1lYUmxLRFl3TVRBdU9Dd3dLU0krUEhWelpTQmtZWFJoTFdNOUlqSTRJaUI0YkdsdWF6cG9jbVZtUFNJalRVcFlMVEl0VkVWWUxVNHRNamdpTHo0OEwyYytQR2NnWkdGMFlTMXRiV3d0Ym05a1pUMGliV2tpSUhSeVlXNXpabTl5YlQwaWRISmhibk5zWVhSbEtEWXpPVGt1T0N3d0tTSStQSFZ6WlNCa1lYUmhMV005SWpGRU5EWXhJaUI0YkdsdWF6cG9jbVZtUFNJalRVcFlMVEl0VkVWWUxVa3RNVVEwTmpFaUx6NDhMMmMrUEdjZ1pHRjBZUzF0Yld3dGJtOWtaVDBpYlc4aUlIUnlZVzV6Wm05eWJUMGlkSEpoYm5Oc1lYUmxLRFkzTmpBdU9Dd3dLU0krUEhWelpTQmtZWFJoTFdNOUlqSTVJaUI0YkdsdWF6cG9jbVZtUFNJalRVcFlMVEl0VkVWWUxVNHRNamtpTHo0OEwyYytQR2NnWkdGMFlTMXRiV3d0Ym05a1pUMGliVzhpSUhSeVlXNXpabTl5YlQwaWRISmhibk5zWVhSbEtEY3hORGt1T0N3d0tTSStQSFZ6WlNCa1lYUmhMV005SWpJNUlpQjRiR2x1YXpwb2NtVm1QU0lqVFVwWUxUSXRWRVZZTFU0dE1qa2lMejQ4TDJjK1BDOW5Qand2Wno0OEwyYytQQzl6ZG1jKyIsCgkiUmVhbFZpZXdTaXplSnNvbiIgOiAie1wiaGVpZ2h0XCI6OTkxLFwid2lkdGhcIjo0MTQzfSIKfQo="/>
    </extobj>
    <extobj name="2384804F-3998-4D57-9195-F3826E402611-6">
      <extobjdata type="2384804F-3998-4D57-9195-F3826E402611" data="ewoJIkltZ1NldHRpbmdKc29uIiA6ICJ7XCJoZWlnaHRcIjo0My43NDk5OTk5OTk5OTk5OSxcIndpZHRoXCI6MTY0LjI4NTcxNDI4NTcxNDI4fSIsCgkiTGF0ZXgiIDogIlVfYyh0KTo9IFxcaW50X3t4PTB9Xnt0fSB1X2MoeCkgZHgiLAoJIkxhdGV4SW1nQmFzZTY0IiA6ICJQSE4yWnlCNGJXeHVjejBpYUhSMGNEb3ZMM2QzZHk1M015NXZjbWN2TWpBd01DOXpkbWNpSUhkcFpIUm9QU0l5TVM0eE16RmxlQ0lnYUdWcFoyaDBQU0kxTGpZeU1tVjRJaUJ5YjJ4bFBTSnBiV2NpSUdadlkzVnpZV0pzWlQwaVptRnNjMlVpSUhacFpYZENiM2c5SWpBZ0xURTFNekF1TnlBNU16TTVMamNnTWpRNE5TSWdlRzFzYm5NNmVHeHBibXM5SW1oMGRIQTZMeTkzZDNjdWR6TXViM0puTHpFNU9Ua3ZlR3hwYm1zaUlHRnlhV0V0YUdsa1pHVnVQU0owY25WbElpQnpkSGxzWlQwaWRtVnlkR2xqWVd3dFlXeHBaMjQ2SUMweUxqRTFPV1Y0T3lCdFlYZ3RkMmxrZEdnNklEazRKVHNpUGp4a1pXWnpQanh3WVhSb0lHbGtQU0pOU2xndE15MVVSVmd0U1MweFJEUTBPQ0lnWkQwaVRURXdOeUEyTXpkUk56TWdOak0zSURjeElEWTBNVkUzTUNBMk5ETWdOekFnTmpRNVVUY3dJRFkzTXlBNE1TQTJPREpST0RNZ05qZ3pJRGs0SURZNE0xRXhNemtnTmpneElESXpOQ0EyT0RGUk1qWTRJRFk0TVNBeU9UY2dOamd4VkRNME1pQTJPREpVTXpZeUlEWTRNbEV6TnpnZ05qZ3lJRE0zT0NBMk56SlJNemM0SURZM01DQXpOellnTmpVNFVUTTNNU0EyTkRFZ016WTJJRFl6T0Vnek5qUlJNell5SURZek9DQXpOVGtnTmpNNFZETTFNaUEyTXpoVU16UXpJRFl6TjFRek16UWdOak0zVVRJNU5TQTJNellnTWpnMElEWXpORlF5TmpZZ05qSXpVVEkyTlNBMk1qRWdNak00SURVeE9GUXhPRFFnTXpBeVZERTFOQ0F4TmpsUk1UVXlJREUxTlNBeE5USWdNVFF3VVRFMU1pQTROaUF4T0RNZ05UVlVNalk1SURJMFVUTXpOaUF5TkNBME1ETWdOamxVTlRBeElESXdOVXcxTlRJZ05EQTJVVFU1T1NBMU9UZ2dOVGs1SURZd05sRTFPVGtnTmpNeklEVXpOU0EyTXpkUk5URXhJRFl6TnlBMU1URWdOalE0VVRVeE1TQTJOVEFnTlRFeklEWTJNRkUxTVRjZ05qYzJJRFV4T1NBMk56bFVOVEk1SURZNE0xRTFNeklnTmpneklEVTJNU0EyT0RKVU5qUTFJRFk0TUZFMk9UWWdOamd3SURjeU15QTJPREZVTnpVeUlEWTRNbEUzTmpjZ05qZ3lJRGMyTnlBMk56SlJOelkzSURZMU1DQTNOVGtnTmpReVVUYzFOaUEyTXpjZ056TTNJRFl6TjFFMk5qWWdOak16SURZME9DQTFPVGRSTmpRMklEVTVNaUExT1RnZ05EQTBVVFUxTnlBeU16VWdOVFE0SURJd05WRTFNVFVnTVRBMUlEUXpNeUEwTWxReU5qTWdMVEl5VVRFM01TQXRNaklnTVRFMklETTBWRFl3SURFMk4xWXhPRE5STmpBZ01qQXhJREV4TlNBME1qRlJNVFkwSURZeU1pQXhOalFnTmpJNFVURTJOQ0EyTXpVZ01UQTNJRFl6TjFvaUx6NDhjR0YwYUNCcFpEMGlUVXBZTFRNdFZFVllMVWt0TVVRME5UQWlJR1E5SWswek5DQXhOVGxSTXpRZ01qWTRJREV5TUNBek5UVlVNekEySURRME1sRXpOaklnTkRReUlETTVOQ0EwTVRoVU5ESTNJRE0xTlZFME1qY2dNekkySURRd09DQXpNRFpVTXpZd0lESTROVkV6TkRFZ01qZzFJRE16TUNBeU9UVlVNekU1SURNeU5WUXpNekFnTXpVNVZETTFNaUF6T0RCVU16WTJJRE00Tmtnek5qZFJNelkzSURNNE9DQXpOakVnTXpreVZETTBNQ0EwTURCVU16QTJJRFF3TkZFeU56WWdOREEwSURJME9TQXpPVEJSTWpJNElETTRNU0F5TURZZ016VTVVVEUyTWlBek1UVWdNVFF5SURJek5WUXhNakVnTVRFNVVURXlNU0EzTXlBeE5EY2dOVEJSTVRZNUlESTJJREl3TlNBeU5rZ3lNRGxSTXpJeElESTJJRE01TkNBeE1URlJOREF6SURFeU1TQTBNRFlnTVRJeFVUUXhNQ0F4TWpFZ05ERTVJREV4TWxRME1qa2dPVGhVTkRJd0lEZ3pWRE01TVNBMU5WUXpORFlnTWpWVU1qZ3lJREJVTWpBeUlDMHhNVkV4TWpjZ0xURXhJRGd4SURNM1ZETTBJREUxT1ZvaUx6NDhjR0YwYUNCcFpEMGlUVXBZTFRN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1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k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5MVVSVmd0VGkwelFTSWdaRDBpVFRjNElETTNNRkUzT0NBek9UUWdPVFVnTkRFeVZERXpPQ0EwTXpCUk1UWXlJRFF6TUNBeE9EQWdOREUwVkRFNU9TQXpOekZSTVRrNUlETTBOaUF4T0RJZ016STRWREV6T1NBek1UQlVPVFlnTXpJM1ZEYzRJRE0zTUZwTk56Z2dOakJSTnpnZ09EUWdPVFVnTVRBeVZERXpPQ0F4TWpCUk1UWXlJREV5TUNBeE9EQWdNVEEwVkRFNU9TQTJNVkV4T1RrZ016WWdNVGd5SURFNFZERXpPU0F3VkRrMklERTNWRGM0SURZd1dpSXZQanh3WVhSb0lHbGtQU0pOU2xndE15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TXRWRVZZTFV4UExUSXlNa0lpSUdROUlrMHhNVFFnTFRjNU9GRXhNeklnTFRneU5DQXhOalVnTFRneU5FZ3hOamRSTVRrMUlDMDRNalFnTWpJeklDMDNOalJVTWpjMUlDMDJNREJVTXpJd0lDMHpPVEZVTXpZeUlDMHhOalJSTXpZMUlDMHhORE1nTXpZM0lDMHhNek5STkRNNUlESTVNaUExTWpNZ05qVTFWRFkwTlNBeE1USTNVVFkxTVNBeE1UUTFJRFkxTlNBeE1UVTNWRFkzTWlBeE1qQXhWRFk1T1NBeE1qVTNWRGN6TXlBeE16QTJWRGMzTnlBeE16UTJWRGd5T0NBeE16WXdVVGc0TkNBeE16WXdJRGt4TWlBeE16STFWRGswTkNBeE1qUTFVVGswTkNBeE1qSXdJRGt6TWlBeE1qQTFWRGt3T1NBeE1UZzJWRGc0TnlBeE1UZ3pVVGcyTmlBeE1UZ3pJRGcwT1NBeE1UazRWRGd6TWlBeE1qTTVVVGd6TWlBeE1qZzNJRGc0TlNBeE1qazJURGc0TWlBeE16QXdVVGczT1NBeE16QXpJRGczTkNBeE16QTNWRGcyTmlBeE16RXpVVGcxTVNBeE16SXpJRGd6TXlBeE16SXpVVGd4T1NBeE16SXpJRGd3TnlBeE16RXhWRGMzTlNBeE1qVTFWRGN6TmlBeE1UTTVWRFk0T1NBNU16WlVOak16SURZeU9GRTFOelFnTWpreklEVXhNQ0F0TlZRME1UQWdMVFF6TjFRek5UVWdMVFl5T1ZFeU56Z2dMVGcyTWlBeE5qVWdMVGcyTWxFeE1qVWdMVGcyTWlBNU1pQXRPRE14VkRVMUlDMDNORFpSTlRVZ0xUY3hNU0EzTkNBdE5qazRWREV4TWlBdE5qZzFVVEV6TXlBdE5qZzFJREUxTUNBdE56QXdWREUyTnlBdE56UXhVVEUyTnlBdE56ZzVJREV4TkNBdE56azRXaUl2UGp4d1lYUm9JR2xrUFNKTlNsZ3RNeTFVUlZndFNTMHhSRFEyTlNJZ1pEMGlUVFV5SURJNE9WRTFPU0F6TXpFZ01UQTJJRE00TmxReU1qSWdORFF5VVRJMU55QTBORElnTWpnMklEUXlORlF6TWprZ016YzVVVE0zTVNBME5ESWdORE13SURRME1sRTBOamNnTkRReUlEUTVOQ0EwTWpCVU5USXlJRE0yTVZFMU1qSWdNek15SURVd09DQXpNVFJVTkRneElESTVNbFEwTlRnZ01qZzRVVFF6T1NBeU9EZ2dOREkzSURJNU9WUTBNVFVnTXpJNFVUUXhOU0F6TnpRZ05EWTFJRE01TVZFME5UUWdOREEwSURReU5TQTBNRFJSTkRFeUlEUXdOQ0EwTURZZ05EQXlVVE0yT0NBek9EWWdNelV3SURNek5sRXlPVEFnTVRFMUlESTVNQ0EzT0ZFeU9UQWdOVEFnTXpBMklETTRWRE0wTVNBeU5sRXpOemdnTWpZZ05ERTBJRFU1VkRRMk15QXhOREJSTkRZMklERTFNQ0EwTmprZ01UVXhWRFE0TlNBeE5UTklORGc1VVRVd05DQXhOVE1nTlRBMElERTBOVkUxTURRZ01UUTBJRFV3TWlBeE16UlJORGcySURjM0lEUTBNQ0F6TTFRek16TWdMVEV4VVRJMk15QXRNVEVnTWpJM0lEVXlVVEU0TmlBdE1UQWdNVE16SUMweE1FZ3hNamRSTnpnZ0xURXdJRFUzSURFMlZETTFJRGN4VVRNMUlERXdNeUExTkNBeE1qTlVPVGtnTVRRelVURTBNaUF4TkRNZ01UUXlJREV3TVZFeE5ESWdPREVnTVRNd0lEWTJWREV3TnlBME5sUTVOQ0EwTVV3NU1TQTBNRkU1TVNBek9TQTVOeUF6TmxReE1UTWdNamxVTVRNeUlESTJVVEUyT0NBeU5pQXhPVFFnTnpGUk1qQXpJRGczSURJeE55QXhNemxVTWpRMUlESTBOMVF5TmpFZ016RXpVVEkyTmlBek5EQWdNalkySURNMU1sRXlOallnTXpnd0lESTFNU0F6T1RKVU1qRTNJRFF3TkZFeE56Y2dOREEwSURFME1pQXpOekpVT1RNZ01qa3dVVGt4SURJNE1TQTRPQ0F5T0RCVU56SWdNamM0U0RVNFVUVXlJREk0TkNBMU1pQXlPRGx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TUzB4UkRRMk1pSWdaRDBpVFRJeElESTROMUV5TVNBeU9UVWdNekFnTXpFNFZEVTFJRE0zTUZRNU9TQTBNakJVTVRVNElEUTBNbEV5TURRZ05EUXlJREl5TnlBME1UZFVNalV3SURNMU9GRXlOVEFnTXpRd0lESXhOaUF5TkRaVU1UZ3lJREV3TlZFeE9ESWdOaklnTVRrMklEUTFWREl6T0NBeU4xUXlPVEVnTkRSVU16STRJRGM0VERNek9TQTVOVkV6TkRFZ09Ua2dNemMzSURJME4xRTBNRGNnTXpZM0lEUXhNeUF6T0RkVU5ESTNJRFF4TmxFME5EUWdORE14SURRMk15QTBNekZSTkRnd0lEUXpNU0EwT0RnZ05ESXhWRFE1TmlBME1ESk1OREl3SURnMFVUUXhPU0EzT1NBME1Ua2dOamhSTkRFNUlEUXpJRFF5TmlBek5WUTBORGNnTWpaUk5EWTVJREk1SURRNE1pQTFOMVExTVRJZ01UUTFVVFV4TkNBeE5UTWdOVE15SURFMU0xRTFOVEVnTVRVeklEVTFNU0F4TkRSUk5UVXdJREV6T1NBMU5Ea2dNVE13VkRVME1DQTVPRlExTWpNZ05UVlVORGs0SURFM1ZEUTJNaUF0T0ZFME5UUWdMVEV3SURRek9DQXRNVEJSTXpjeUlDMHhNQ0F6TkRjZ05EWlJNelExSURRMUlETXpOaUF6TmxRek1UZ2dNakZVTWprMklEWlVNalkzSUMwMlZESXpNeUF0TVRGUk1UZzVJQzB4TVNBeE5UVWdOMUV4TURNZ016Z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XRWRVZZTFVrdE1VUTBOVEVpSUdROUlrMHpOallnTmpnelVUTTJOeUEyT0RNZ05ETTRJRFk0T0ZRMU1URWdOamswVVRVeU15QTJPVFFnTlRJeklEWTRObEUxTWpNZ05qYzVJRFExTUNBek9EUlVNemMxSURnelZETTNOQ0EyT0ZFek56UWdNallnTkRBeUlESTJVVFF4TVNBeU55QTBNaklnTXpWUk5EUXpJRFUxSURRMk15QXhNekZSTkRZNUlERTFNU0EwTnpNZ01UVXlVVFEzTlNBeE5UTWdORGd6SURFMU0wZzBPRGRJTkRreFVUVXdOaUF4TlRNZ05UQTJJREUwTlZFMU1EWWdNVFF3SURVd015QXhNamxSTkRrd0lEYzVJRFEzTXlBME9GUTBORFVnT0ZRME1UY2dMVGhSTkRBNUlDMHhNQ0F6T1RNZ0xURXdVVE0xT1NBdE1UQWdNek0ySURWVU16QTJJRE0yVERNd01DQTFNVkV5T1RrZ05USWdNamsySURVd1VUSTVOQ0EwT0NBeU9USWdORFpSTWpNeklDMHhNQ0F4TnpJZ0xURXdVVEV4TnlBdE1UQWdOelVnTXpCVU16TWdNVFUzVVRNeklESXdOU0ExTXlBeU5UVlVNVEF4SURNME1WRXhORGdnTXprNElERTVOU0EwTWpCVU1qZ3dJRFEwTWxFek16WWdORFF5SURNMk5DQTBNREJSTXpZNUlETTVOQ0F6TmprZ016azJVVE0zTUNBME1EQWdNemsySURVd05WUTBNalFnTmpFMlVUUXlOQ0EyTWprZ05ERTNJRFl6TWxRek56Z2dOak0zU0RNMU4xRXpOVEVnTmpReklETTFNU0EyTkRWVU16VXpJRFkyTkZFek5UZ2dOamd6SURNMk5pQTJPRE5hVFRNMU1pQXpNalpSTXpJNUlEUXdOU0F5TnpjZ05EQTFVVEkwTWlBME1EVWdNakV3SURNM05GUXhOakFnTWprelVURXpNU0F5TVRRZ01URTVJREV5T1ZFeE1Ua2dNVEkySURFeE9TQXhNVGhVTVRFNElERXdObEV4TVRnZ05qRWdNVE0ySURRMFZERTNPU0F5TmxFeU16TWdNallnTWprd0lEazRUREk1T0NBeE1EbE1NelV5SURNeU5sb2lMejQ4TDJSbFpuTStQR2NnYzNSeWIydGxQU0pqZFhKeVpXNTBRMjlzYjNJaUlHWnBiR3c5SW1OMWNuSmxiblJEYjJ4dmNpSWdjM1J5YjJ0bExYZHBaSFJvUFNJd0lpQjBjbUZ1YzJadmNtMDlJbk5qWVd4bEtERXNMVEVwSWo0OFp5QmtZWFJoTFcxdGJDMXViMlJsUFNKdFlYUm9JajQ4WnlCa1lYUmhMVzF0YkMxdWIyUmxQU0p0YzNWaUlqNDhaeUJrWVhSaExXMXRiQzF1YjJSbFBTSnRhU0krUEhWelpTQmtZWFJoTFdNOUlqRkVORFE0SWlCNGJHbHVhenBvY21WbVBTSWpUVXBZTFRNdFZFVllMVWt0TVVRME5EZ2lMejQ4TDJjK1BHY2daR0YwWVMxdGJXd3RibTlrWlQwaWJXa2lJSFJ5WVc1elptOXliVDBpZEhKaGJuTnNZWFJsS0RjeE5pd3RNVFV3S1NCelkyRnNaU2d3TGpjd055a2lQangxYzJVZ1pHRjBZUzFqUFNJeFJEUTFNQ0lnZUd4cGJtczZhSEpsWmowaUkwMUtXQzB6TFZSRldDMUpMVEZFTkRVd0lpOCtQQzluUGp3dlp6NDhaeUJrWVhSaExXMXRiQzF1YjJSbFBTSnRieUlnZEhKaGJuTm1iM0p0UFNKMGNtRnVjMnhoZEdVb01UQTNNaTR5TERBcElqNDhkWE5sSUdSaGRHRXRZejBpTWpnaUlIaHNhVzVyT21oeVpXWTlJaU5OU2xndE15MVVSVmd0VGkweU9DSXZQand2Wno0OFp5QmtZWFJoTFcxdGJDMXViMlJsUFNKdGFTSWdkSEpoYm5ObWIzSnRQU0owY21GdWMyeGhkR1VvTVRRMk1TNHlMREFwSWo0OGRYTmxJR1JoZEdFdFl6MGlNVVEwTmpFaUlIaHNhVzVyT21oeVpXWTlJaU5OU2xndE15MVVSVmd0U1MweFJEUTJNU0l2UGp3dlp6NDhaeUJrWVhSaExXMXRiQzF1YjJSbFBTSnRieUlnZEhKaGJuTm1iM0p0UFNKMGNtRnVjMnhoZEdVb01UZ3lNaTR5TERBcElqNDhkWE5sSUdSaGRHRXRZejBpTWpraUlIaHNhVzVyT21oeVpXWTlJaU5OU2xndE15MVVSVmd0VGkweU9TSXZQand2Wno0OFp5QmtZWFJoTFcxdGJDMXViMlJsUFNKdGJ5SWdkSEpoYm5ObWIzSnRQU0owY21GdWMyeGhkR1VvTWpRNE9Td3dLU0krUEdjZ1pHRjBZUzF0Yld3dGJtOWtaVDBpZEdWNGRDSStQSFZ6WlNCa1lYUmhMV005SWpOQklpQjRiR2x1YXpwb2NtVm1QU0lqVFVwWUxUTXRWRVZZTFU0dE0wRWlMejQ4TDJjK1BHY2daR0YwWVMxdGJXd3RibTlrWlQwaWRHVjRkQ0lnZEhKaGJuTm1iM0p0UFNKMGNtRnVjMnhoZEdVb01qYzRMREFwSWo0OGRYTmxJR1JoZEdFdFl6MGlNMFFpSUhoc2FXNXJPbWh5WldZOUlpTk5TbGd0TXkxVVJWZ3RUaTB6UkNJdlBqd3ZaejQ4TDJjK1BHY2daR0YwWVMxdGJXd3RibTlrWlQwaWJYTjFZbk4xY0NJZ2RISmhibk5tYjNKdFBTSjBjbUZ1YzJ4aGRHVW9Nemd5TWk0M0xEQXBJajQ4WnlCa1lYUmhMVzF0YkMxdWIyUmxQU0p0YnlJZ2RISmhibk5tYjNKdFBTSjBjbUZ1YzJ4aGRHVW9NQ0F4S1NJK1BIVnpaU0JrWVhSaExXTTlJakl5TWtJaUlIaHNhVzVyT21oeVpXWTlJaU5OU2xndE15MVVSVmd0VEU4dE1qSXlRaUl2UGp3dlp6NDhaeUJrWVhSaExXMXRiQzF1YjJSbFBTSlVaVmhCZEc5dElpQjBjbUZ1YzJadmNtMDlJblJ5WVc1emJHRjBaU2d4TURRMkxqUXNNVEE0T0M0eEtTQnpZMkZzWlNnd0xqY3dOeWtpSUdSaGRHRXRiV3A0TFhSbGVHTnNZWE56UFNKUFVrUWlQanhuSUdSaGRHRXRiVzFzTFc1dlpHVTlJbTFwSWo0OGRYTmxJR1JoZEdFdFl6MGlNVVEwTmpFaUlIaHNhVzVyT21oeVpXWTlJaU5OU2xndE15MVVSVmd0U1MweFJEUTJNU0l2UGp3dlp6NDhMMmMrUEdjZ1pHRjBZUzF0Yld3dGJtOWtaVDBpVkdWWVFYUnZiU0lnZEhKaGJuTm1iM0p0UFNKMGNtRnVjMnhoZEdVb05UZzVMQzA0T1RZdU5Da2djMk5oYkdVb01DNDNNRGNwSWlCa1lYUmhMVzFxZUMxMFpYaGpiR0Z6Y3owaVQxSkVJajQ4WnlCa1lYUmhMVzF0YkMxdWIyUmxQU0p0YVNJK1BIVnpaU0JrWVhSaExXTTlJakZFTkRZMUlpQjRiR2x1YXpwb2NtVm1QU0lqVFVwWUxUTXRWRVZZTFVrdE1VUTBOalVpTHo0OEwyYytQR2NnWkdGMFlTMXRiV3d0Ym05a1pUMGliVzhpSUhSeVlXNXpabTl5YlQwaWRISmhibk5zWVhSbEtEVTNNaXd3S1NJK1BIVnpaU0JrWVhSaExXTTlJak5FSWlCNGJHbHVhenBvY21WbVBTSWpUVXBZTFRNdFZFVllMVTR0TTBRaUx6NDhMMmMrUEdjZ1pHRjBZUzF0Yld3dGJtOWtaVDBpYlc0aUlIUnlZVzV6Wm05eWJUMGlkSEpoYm5Oc1lYUmxLREV6TlRBc01Da2lQangxYzJVZ1pHRjBZUzFqUFNJek1DSWdlR3hwYm1zNmFISmxaajBpSTAxS1dDMHpMVlJGV0MxT0xUTXdJaTgrUEM5blBqd3ZaejQ4TDJjK1BHY2daR0YwWVMxdGJXd3RibTlrWlQwaWJYTjFZaUlnZEhKaGJuTm1iM0p0UFNKMGNtRnVjMnhoZEdVb05Ua3pOaTQxTERBcElqNDhaeUJrWVhSaExXMXRiQzF1YjJSbFBTSnRhU0krUEhWelpTQmtZWFJoTFdNOUlqRkVORFl5SWlCNGJHbHVhenBvY21WbVBTSWpUVXBZTFRNdFZFVllMVWt0TVVRME5qSWlMejQ4TDJjK1BHY2daR0YwWVMxdGJXd3RibTlrWlQwaWJXa2lJSFJ5WVc1elptOXliVDBpZEhKaGJuTnNZWFJsS0RZd05Td3RNVFV3S1NCelkyRnNaU2d3TGpjd055a2lQangxYzJVZ1pHRjBZUzFqUFNJeFJEUTFNQ0lnZUd4cGJtczZhSEpsWmowaUkwMUtXQzB6TFZSRldDMUpMVEZFTkRVd0lpOCtQQzluUGp3dlp6NDhaeUJrWVhSaExXMXRiQzF1YjJSbFBTSnRieUlnZEhKaGJuTm1iM0p0UFNKMGNtRnVjMnhoZEdVb05qZzVOeTQzTERBcElqNDhkWE5sSUdSaGRHRXRZejBpTWpnaUlIaHNhVzVyT21oeVpXWTlJaU5OU2xndE15MVVSVmd0VGkweU9DSXZQand2Wno0OFp5QmtZWFJoTFcxdGJDMXViMlJsUFNKdGFTSWdkSEpoYm5ObWIzSnRQU0owY21GdWMyeGhkR1VvTnpJNE5pNDNMREFwSWo0OGRYTmxJR1JoZEdFdFl6MGlNVVEwTmpVaUlIaHNhVzVyT21oeVpXWTlJaU5OU2xndE15MVVSVmd0U1MweFJEUTJOU0l2UGp3dlp6NDhaeUJrWVhSaExXMXRiQzF1YjJSbFBTSnRieUlnZEhKaGJuTm1iM0p0UFNKMGNtRnVjMnhoZEdVb056ZzFPQzQzTERBcElqNDhkWE5sSUdSaGRHRXRZejBpTWpraUlIaHNhVzVyT21oeVpXWTlJaU5OU2xndE15MVVSVmd0VGkweU9TSXZQand2Wno0OFp5QmtZWFJoTFcxdGJDMXViMlJsUFNKdGFTSWdkSEpoYm5ObWIzSnRQU0owY21GdWMyeGhkR1VvT0RJME55NDNMREFwSWo0OGRYTmxJR1JoZEdFdFl6MGlNVVEwTlRFaUlIaHNhVzVyT21oeVpXWTlJaU5OU2xndE15MVVSVmd0U1MweFJEUTFNU0l2UGp3dlp6NDhaeUJrWVhSaExXMXRiQzF1YjJSbFBTSnRhU0lnZEhKaGJuTm1iM0p0UFNKMGNtRnVjMnhoZEdVb09EYzJOeTQzTERBcElqNDhkWE5sSUdSaGRHRXRZejBpTVVRME5qVWlJSGhzYVc1ck9taHlaV1k5SWlOTlNsZ3RNeTFVUlZndFNTMHhSRFEyTlNJdlBqd3ZaejQ4TDJjK1BDOW5Qand2YzNablBnPT0iLAoJIlJlYWxWaWV3U2l6ZUpzb24iIDogIntcImhlaWdodFwiOjg3NSxcIndpZHRoXCI6MzI4NS43MTQ0MTY1MDM5MDYyfSIKfQo="/>
    </extobj>
  </extobjs>
</s:customData>
</file>

<file path=customXml/itemProps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14139</Words>
  <Application>WPS Presentation</Application>
  <PresentationFormat>Widescreen</PresentationFormat>
  <Paragraphs>725</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SimSun</vt:lpstr>
      <vt:lpstr>Wingdings</vt:lpstr>
      <vt:lpstr>Helvetica Neue</vt:lpstr>
      <vt:lpstr>Wingdings</vt:lpstr>
      <vt:lpstr>Calibri</vt:lpstr>
      <vt:lpstr>Microsoft YaHei</vt:lpstr>
      <vt:lpstr>Arial Unicode MS</vt:lpstr>
      <vt:lpstr>Calibri Light</vt:lpstr>
      <vt:lpstr>Segoe UI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Leonardo</cp:lastModifiedBy>
  <cp:revision>49</cp:revision>
  <dcterms:created xsi:type="dcterms:W3CDTF">2024-10-21T07:10:00Z</dcterms:created>
  <dcterms:modified xsi:type="dcterms:W3CDTF">2024-10-31T07:48:41Z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519B6832EDE8420B8BB68D910D010E26_13</vt:lpwstr>
  </property>
  <property fmtid="{D5CDD505-2E9C-101B-9397-08002B2CF9AE}" pid="3" name="KSOProductBuildVer">
    <vt:lpwstr>1033-12.2.0.18607</vt:lpwstr>
  </property>
</Properties>
</file>