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63" r:id="rId3"/>
    <p:sldId id="261" r:id="rId4"/>
    <p:sldId id="262" r:id="rId5"/>
    <p:sldId id="260" r:id="rId6"/>
    <p:sldId id="264" r:id="rId7"/>
    <p:sldId id="267" r:id="rId8"/>
    <p:sldId id="268" r:id="rId9"/>
    <p:sldId id="269" r:id="rId10"/>
    <p:sldId id="257" r:id="rId11"/>
    <p:sldId id="258" r:id="rId12"/>
    <p:sldId id="271" r:id="rId13"/>
    <p:sldId id="270" r:id="rId14"/>
    <p:sldId id="273" r:id="rId15"/>
    <p:sldId id="274" r:id="rId16"/>
    <p:sldId id="275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92" r:id="rId27"/>
    <p:sldId id="293" r:id="rId28"/>
    <p:sldId id="286" r:id="rId29"/>
    <p:sldId id="284" r:id="rId30"/>
    <p:sldId id="285" r:id="rId31"/>
    <p:sldId id="287" r:id="rId32"/>
    <p:sldId id="290" r:id="rId33"/>
    <p:sldId id="291" r:id="rId34"/>
    <p:sldId id="288" r:id="rId35"/>
    <p:sldId id="289" r:id="rId36"/>
    <p:sldId id="29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75029" autoAdjust="0"/>
  </p:normalViewPr>
  <p:slideViewPr>
    <p:cSldViewPr snapToGrid="0">
      <p:cViewPr varScale="1">
        <p:scale>
          <a:sx n="56" d="100"/>
          <a:sy n="56" d="100"/>
        </p:scale>
        <p:origin x="118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jpe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image" Target="../media/image51.jpeg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9D781-F02A-4056-A38C-703E602A391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AC3256B-1D4E-44A2-9AFB-81A3DF84EB28}">
      <dgm:prSet phldrT="[Texto]"/>
      <dgm:spPr>
        <a:blipFill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r>
            <a:rPr lang="pt-BR" dirty="0"/>
            <a:t> </a:t>
          </a:r>
        </a:p>
      </dgm:t>
    </dgm:pt>
    <dgm:pt modelId="{2B6E8455-C153-4984-8316-05A0DECC059F}" type="parTrans" cxnId="{C6BE28D9-A867-40D4-88C0-EDD29BA082A0}">
      <dgm:prSet/>
      <dgm:spPr/>
      <dgm:t>
        <a:bodyPr/>
        <a:lstStyle/>
        <a:p>
          <a:endParaRPr lang="pt-BR"/>
        </a:p>
      </dgm:t>
    </dgm:pt>
    <dgm:pt modelId="{95672D8E-805F-4B3D-9E48-141650166230}" type="sibTrans" cxnId="{C6BE28D9-A867-40D4-88C0-EDD29BA082A0}">
      <dgm:prSet/>
      <dgm:spPr/>
      <dgm:t>
        <a:bodyPr/>
        <a:lstStyle/>
        <a:p>
          <a:endParaRPr lang="pt-BR"/>
        </a:p>
      </dgm:t>
    </dgm:pt>
    <dgm:pt modelId="{B0738DA8-B794-41BD-A2F2-E741417FC818}">
      <dgm:prSet phldrT="[Texto]"/>
      <dgm:spPr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BC7346D5-D904-4C87-A3CB-B23C49E94BB3}" type="parTrans" cxnId="{FE69CF52-F9B8-4621-AF68-36AC1AB0A259}">
      <dgm:prSet/>
      <dgm:spPr/>
      <dgm:t>
        <a:bodyPr/>
        <a:lstStyle/>
        <a:p>
          <a:endParaRPr lang="pt-BR"/>
        </a:p>
      </dgm:t>
    </dgm:pt>
    <dgm:pt modelId="{53FCED72-241F-4847-8DC0-D85284A12675}" type="sibTrans" cxnId="{FE69CF52-F9B8-4621-AF68-36AC1AB0A259}">
      <dgm:prSet/>
      <dgm:spPr/>
      <dgm:t>
        <a:bodyPr/>
        <a:lstStyle/>
        <a:p>
          <a:endParaRPr lang="pt-BR"/>
        </a:p>
      </dgm:t>
    </dgm:pt>
    <dgm:pt modelId="{06408892-18C8-4C99-888B-31396D77B135}">
      <dgm:prSet phldrT="[Texto]"/>
      <dgm:spPr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AA0FEFF1-FEB8-4846-8669-2C7FBEB328B1}" type="sibTrans" cxnId="{7B903D3C-BF11-465A-98A3-0F2D39ADA650}">
      <dgm:prSet/>
      <dgm:spPr/>
      <dgm:t>
        <a:bodyPr/>
        <a:lstStyle/>
        <a:p>
          <a:endParaRPr lang="pt-BR"/>
        </a:p>
      </dgm:t>
    </dgm:pt>
    <dgm:pt modelId="{7CA6FBDA-537A-4FAE-ADB4-E1DB27DD4A07}" type="parTrans" cxnId="{7B903D3C-BF11-465A-98A3-0F2D39ADA650}">
      <dgm:prSet/>
      <dgm:spPr/>
      <dgm:t>
        <a:bodyPr/>
        <a:lstStyle/>
        <a:p>
          <a:endParaRPr lang="pt-BR"/>
        </a:p>
      </dgm:t>
    </dgm:pt>
    <dgm:pt modelId="{97A2B4B0-D82B-4D71-9EBD-1EB7E2565B93}">
      <dgm:prSet phldrT="[Texto]"/>
      <dgm:spPr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E294A63C-888C-45F9-9B07-D558F10727C6}" type="parTrans" cxnId="{72A33F6C-E579-49CA-A36D-2968673159A1}">
      <dgm:prSet/>
      <dgm:spPr/>
      <dgm:t>
        <a:bodyPr/>
        <a:lstStyle/>
        <a:p>
          <a:endParaRPr lang="pt-BR"/>
        </a:p>
      </dgm:t>
    </dgm:pt>
    <dgm:pt modelId="{B21D43CC-B74B-4BA9-A23A-ED02E9DA80CA}" type="sibTrans" cxnId="{72A33F6C-E579-49CA-A36D-2968673159A1}">
      <dgm:prSet/>
      <dgm:spPr/>
      <dgm:t>
        <a:bodyPr/>
        <a:lstStyle/>
        <a:p>
          <a:endParaRPr lang="pt-BR"/>
        </a:p>
      </dgm:t>
    </dgm:pt>
    <dgm:pt modelId="{1524182B-56FB-476A-85E3-F8E3740E335A}">
      <dgm:prSet phldrT="[Texto]"/>
      <dgm:spPr>
        <a:blipFill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A83F4810-2C3A-4E50-A951-9BB2FBC15D27}" type="sibTrans" cxnId="{75BA93EE-A880-4083-A3B1-824026A2064A}">
      <dgm:prSet/>
      <dgm:spPr/>
      <dgm:t>
        <a:bodyPr/>
        <a:lstStyle/>
        <a:p>
          <a:endParaRPr lang="pt-BR"/>
        </a:p>
      </dgm:t>
    </dgm:pt>
    <dgm:pt modelId="{5E46CE3B-710C-47DC-9557-C4F38FC21699}" type="parTrans" cxnId="{75BA93EE-A880-4083-A3B1-824026A2064A}">
      <dgm:prSet/>
      <dgm:spPr/>
      <dgm:t>
        <a:bodyPr/>
        <a:lstStyle/>
        <a:p>
          <a:endParaRPr lang="pt-BR"/>
        </a:p>
      </dgm:t>
    </dgm:pt>
    <dgm:pt modelId="{63C6E991-22F8-4E13-B86F-6420380D32D6}">
      <dgm:prSet phldrT="[Texto]"/>
      <dgm:spPr>
        <a:blipFill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61DE7683-9155-4389-8271-B1CD20BF320F}" type="parTrans" cxnId="{0CD78EEA-3E88-4F80-A43A-930996DD1BFC}">
      <dgm:prSet/>
      <dgm:spPr/>
      <dgm:t>
        <a:bodyPr/>
        <a:lstStyle/>
        <a:p>
          <a:endParaRPr lang="pt-BR"/>
        </a:p>
      </dgm:t>
    </dgm:pt>
    <dgm:pt modelId="{9677AA49-CA38-4874-B412-D2F38D65DE85}" type="sibTrans" cxnId="{0CD78EEA-3E88-4F80-A43A-930996DD1BFC}">
      <dgm:prSet/>
      <dgm:spPr/>
      <dgm:t>
        <a:bodyPr/>
        <a:lstStyle/>
        <a:p>
          <a:endParaRPr lang="pt-BR"/>
        </a:p>
      </dgm:t>
    </dgm:pt>
    <dgm:pt modelId="{E7E1C50F-A23F-4944-9AF1-21237E3D7B9F}" type="pres">
      <dgm:prSet presAssocID="{9B19D781-F02A-4056-A38C-703E602A391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6ABC4F9-3F8B-4358-B5BF-D8C1FC2B3F7E}" type="pres">
      <dgm:prSet presAssocID="{9AC3256B-1D4E-44A2-9AFB-81A3DF84EB28}" presName="centerShape" presStyleLbl="node0" presStyleIdx="0" presStyleCnt="1"/>
      <dgm:spPr/>
      <dgm:t>
        <a:bodyPr/>
        <a:lstStyle/>
        <a:p>
          <a:endParaRPr lang="pt-BR"/>
        </a:p>
      </dgm:t>
    </dgm:pt>
    <dgm:pt modelId="{D0246831-6177-4715-8A30-BEEFCD34BE12}" type="pres">
      <dgm:prSet presAssocID="{B0738DA8-B794-41BD-A2F2-E741417FC8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7F9C6B9-E5BE-490B-9CC2-B961F170AE82}" type="pres">
      <dgm:prSet presAssocID="{B0738DA8-B794-41BD-A2F2-E741417FC818}" presName="dummy" presStyleCnt="0"/>
      <dgm:spPr/>
    </dgm:pt>
    <dgm:pt modelId="{C522928B-43EB-4AD0-820F-1E38BD6E1CB9}" type="pres">
      <dgm:prSet presAssocID="{53FCED72-241F-4847-8DC0-D85284A12675}" presName="sibTrans" presStyleLbl="sibTrans2D1" presStyleIdx="0" presStyleCnt="5"/>
      <dgm:spPr/>
      <dgm:t>
        <a:bodyPr/>
        <a:lstStyle/>
        <a:p>
          <a:endParaRPr lang="pt-BR"/>
        </a:p>
      </dgm:t>
    </dgm:pt>
    <dgm:pt modelId="{0B8C64F1-D421-4F58-BA65-EA2BEAACFA3F}" type="pres">
      <dgm:prSet presAssocID="{1524182B-56FB-476A-85E3-F8E3740E335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8CEE3F0-FCA9-48C2-BA2B-5C2FB21481C2}" type="pres">
      <dgm:prSet presAssocID="{1524182B-56FB-476A-85E3-F8E3740E335A}" presName="dummy" presStyleCnt="0"/>
      <dgm:spPr/>
    </dgm:pt>
    <dgm:pt modelId="{3AB3E145-8D45-426A-A740-07B151660B92}" type="pres">
      <dgm:prSet presAssocID="{A83F4810-2C3A-4E50-A951-9BB2FBC15D27}" presName="sibTrans" presStyleLbl="sibTrans2D1" presStyleIdx="1" presStyleCnt="5"/>
      <dgm:spPr/>
      <dgm:t>
        <a:bodyPr/>
        <a:lstStyle/>
        <a:p>
          <a:endParaRPr lang="pt-BR"/>
        </a:p>
      </dgm:t>
    </dgm:pt>
    <dgm:pt modelId="{D83FFB8A-04E2-45E7-A8FF-65FD9C00B174}" type="pres">
      <dgm:prSet presAssocID="{06408892-18C8-4C99-888B-31396D77B1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E0D7F2A-0E8F-4C65-BEB4-53ECD770A228}" type="pres">
      <dgm:prSet presAssocID="{06408892-18C8-4C99-888B-31396D77B135}" presName="dummy" presStyleCnt="0"/>
      <dgm:spPr/>
    </dgm:pt>
    <dgm:pt modelId="{6E794F74-FCB6-47B1-BEC8-D6E0A54711FD}" type="pres">
      <dgm:prSet presAssocID="{AA0FEFF1-FEB8-4846-8669-2C7FBEB328B1}" presName="sibTrans" presStyleLbl="sibTrans2D1" presStyleIdx="2" presStyleCnt="5"/>
      <dgm:spPr/>
      <dgm:t>
        <a:bodyPr/>
        <a:lstStyle/>
        <a:p>
          <a:endParaRPr lang="pt-BR"/>
        </a:p>
      </dgm:t>
    </dgm:pt>
    <dgm:pt modelId="{992FAAA5-8A6F-4A2B-ACD9-5558D0B9B6D1}" type="pres">
      <dgm:prSet presAssocID="{97A2B4B0-D82B-4D71-9EBD-1EB7E2565B9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FE9B0C-06F6-4E33-B5F2-2F109032D946}" type="pres">
      <dgm:prSet presAssocID="{97A2B4B0-D82B-4D71-9EBD-1EB7E2565B93}" presName="dummy" presStyleCnt="0"/>
      <dgm:spPr/>
    </dgm:pt>
    <dgm:pt modelId="{F0A3A680-BDB3-4DE0-B44C-8F7930F3AA9F}" type="pres">
      <dgm:prSet presAssocID="{B21D43CC-B74B-4BA9-A23A-ED02E9DA80CA}" presName="sibTrans" presStyleLbl="sibTrans2D1" presStyleIdx="3" presStyleCnt="5"/>
      <dgm:spPr/>
      <dgm:t>
        <a:bodyPr/>
        <a:lstStyle/>
        <a:p>
          <a:endParaRPr lang="pt-BR"/>
        </a:p>
      </dgm:t>
    </dgm:pt>
    <dgm:pt modelId="{BB8310EF-F058-4AA5-B39F-F9343B3F5835}" type="pres">
      <dgm:prSet presAssocID="{63C6E991-22F8-4E13-B86F-6420380D32D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D25697-C25A-481E-9F3E-245A788901DA}" type="pres">
      <dgm:prSet presAssocID="{63C6E991-22F8-4E13-B86F-6420380D32D6}" presName="dummy" presStyleCnt="0"/>
      <dgm:spPr/>
    </dgm:pt>
    <dgm:pt modelId="{F56FE46D-B7C1-48F6-8EE2-325BE5AF9A8F}" type="pres">
      <dgm:prSet presAssocID="{9677AA49-CA38-4874-B412-D2F38D65DE85}" presName="sibTrans" presStyleLbl="sibTrans2D1" presStyleIdx="4" presStyleCnt="5"/>
      <dgm:spPr/>
      <dgm:t>
        <a:bodyPr/>
        <a:lstStyle/>
        <a:p>
          <a:endParaRPr lang="pt-BR"/>
        </a:p>
      </dgm:t>
    </dgm:pt>
  </dgm:ptLst>
  <dgm:cxnLst>
    <dgm:cxn modelId="{C6BE28D9-A867-40D4-88C0-EDD29BA082A0}" srcId="{9B19D781-F02A-4056-A38C-703E602A3917}" destId="{9AC3256B-1D4E-44A2-9AFB-81A3DF84EB28}" srcOrd="0" destOrd="0" parTransId="{2B6E8455-C153-4984-8316-05A0DECC059F}" sibTransId="{95672D8E-805F-4B3D-9E48-141650166230}"/>
    <dgm:cxn modelId="{7B903D3C-BF11-465A-98A3-0F2D39ADA650}" srcId="{9AC3256B-1D4E-44A2-9AFB-81A3DF84EB28}" destId="{06408892-18C8-4C99-888B-31396D77B135}" srcOrd="2" destOrd="0" parTransId="{7CA6FBDA-537A-4FAE-ADB4-E1DB27DD4A07}" sibTransId="{AA0FEFF1-FEB8-4846-8669-2C7FBEB328B1}"/>
    <dgm:cxn modelId="{228B9694-6EBF-484F-B0FE-7057C2A6660C}" type="presOf" srcId="{9677AA49-CA38-4874-B412-D2F38D65DE85}" destId="{F56FE46D-B7C1-48F6-8EE2-325BE5AF9A8F}" srcOrd="0" destOrd="0" presId="urn:microsoft.com/office/officeart/2005/8/layout/radial6"/>
    <dgm:cxn modelId="{3A819176-65EB-44A6-A483-CB9E41698209}" type="presOf" srcId="{A83F4810-2C3A-4E50-A951-9BB2FBC15D27}" destId="{3AB3E145-8D45-426A-A740-07B151660B92}" srcOrd="0" destOrd="0" presId="urn:microsoft.com/office/officeart/2005/8/layout/radial6"/>
    <dgm:cxn modelId="{40633E4E-0B34-4517-9479-7EC4F11E91CC}" type="presOf" srcId="{9B19D781-F02A-4056-A38C-703E602A3917}" destId="{E7E1C50F-A23F-4944-9AF1-21237E3D7B9F}" srcOrd="0" destOrd="0" presId="urn:microsoft.com/office/officeart/2005/8/layout/radial6"/>
    <dgm:cxn modelId="{C6806CB4-B43E-4CF7-8995-2FA1D290FDE1}" type="presOf" srcId="{B21D43CC-B74B-4BA9-A23A-ED02E9DA80CA}" destId="{F0A3A680-BDB3-4DE0-B44C-8F7930F3AA9F}" srcOrd="0" destOrd="0" presId="urn:microsoft.com/office/officeart/2005/8/layout/radial6"/>
    <dgm:cxn modelId="{75BA93EE-A880-4083-A3B1-824026A2064A}" srcId="{9AC3256B-1D4E-44A2-9AFB-81A3DF84EB28}" destId="{1524182B-56FB-476A-85E3-F8E3740E335A}" srcOrd="1" destOrd="0" parTransId="{5E46CE3B-710C-47DC-9557-C4F38FC21699}" sibTransId="{A83F4810-2C3A-4E50-A951-9BB2FBC15D27}"/>
    <dgm:cxn modelId="{F6B79C3A-E7AE-4AC2-ADD1-F8450910A16A}" type="presOf" srcId="{63C6E991-22F8-4E13-B86F-6420380D32D6}" destId="{BB8310EF-F058-4AA5-B39F-F9343B3F5835}" srcOrd="0" destOrd="0" presId="urn:microsoft.com/office/officeart/2005/8/layout/radial6"/>
    <dgm:cxn modelId="{80C6587E-0567-42C8-84B9-56C407A83544}" type="presOf" srcId="{1524182B-56FB-476A-85E3-F8E3740E335A}" destId="{0B8C64F1-D421-4F58-BA65-EA2BEAACFA3F}" srcOrd="0" destOrd="0" presId="urn:microsoft.com/office/officeart/2005/8/layout/radial6"/>
    <dgm:cxn modelId="{5211C389-D460-455E-BE38-313B3964CBFE}" type="presOf" srcId="{9AC3256B-1D4E-44A2-9AFB-81A3DF84EB28}" destId="{26ABC4F9-3F8B-4358-B5BF-D8C1FC2B3F7E}" srcOrd="0" destOrd="0" presId="urn:microsoft.com/office/officeart/2005/8/layout/radial6"/>
    <dgm:cxn modelId="{688E13EC-6AE0-487F-B24C-A05633CDD732}" type="presOf" srcId="{06408892-18C8-4C99-888B-31396D77B135}" destId="{D83FFB8A-04E2-45E7-A8FF-65FD9C00B174}" srcOrd="0" destOrd="0" presId="urn:microsoft.com/office/officeart/2005/8/layout/radial6"/>
    <dgm:cxn modelId="{72A33F6C-E579-49CA-A36D-2968673159A1}" srcId="{9AC3256B-1D4E-44A2-9AFB-81A3DF84EB28}" destId="{97A2B4B0-D82B-4D71-9EBD-1EB7E2565B93}" srcOrd="3" destOrd="0" parTransId="{E294A63C-888C-45F9-9B07-D558F10727C6}" sibTransId="{B21D43CC-B74B-4BA9-A23A-ED02E9DA80CA}"/>
    <dgm:cxn modelId="{2B034947-3671-4DD1-A8E1-5E2DA90D018E}" type="presOf" srcId="{AA0FEFF1-FEB8-4846-8669-2C7FBEB328B1}" destId="{6E794F74-FCB6-47B1-BEC8-D6E0A54711FD}" srcOrd="0" destOrd="0" presId="urn:microsoft.com/office/officeart/2005/8/layout/radial6"/>
    <dgm:cxn modelId="{247B5750-6DFA-49E1-9591-44DD70A25392}" type="presOf" srcId="{B0738DA8-B794-41BD-A2F2-E741417FC818}" destId="{D0246831-6177-4715-8A30-BEEFCD34BE12}" srcOrd="0" destOrd="0" presId="urn:microsoft.com/office/officeart/2005/8/layout/radial6"/>
    <dgm:cxn modelId="{0CD78EEA-3E88-4F80-A43A-930996DD1BFC}" srcId="{9AC3256B-1D4E-44A2-9AFB-81A3DF84EB28}" destId="{63C6E991-22F8-4E13-B86F-6420380D32D6}" srcOrd="4" destOrd="0" parTransId="{61DE7683-9155-4389-8271-B1CD20BF320F}" sibTransId="{9677AA49-CA38-4874-B412-D2F38D65DE85}"/>
    <dgm:cxn modelId="{D431BC90-5706-49B7-872A-AA0E84D884B4}" type="presOf" srcId="{53FCED72-241F-4847-8DC0-D85284A12675}" destId="{C522928B-43EB-4AD0-820F-1E38BD6E1CB9}" srcOrd="0" destOrd="0" presId="urn:microsoft.com/office/officeart/2005/8/layout/radial6"/>
    <dgm:cxn modelId="{FE69CF52-F9B8-4621-AF68-36AC1AB0A259}" srcId="{9AC3256B-1D4E-44A2-9AFB-81A3DF84EB28}" destId="{B0738DA8-B794-41BD-A2F2-E741417FC818}" srcOrd="0" destOrd="0" parTransId="{BC7346D5-D904-4C87-A3CB-B23C49E94BB3}" sibTransId="{53FCED72-241F-4847-8DC0-D85284A12675}"/>
    <dgm:cxn modelId="{E4F50AD7-8F6B-4866-8859-782A31FF501E}" type="presOf" srcId="{97A2B4B0-D82B-4D71-9EBD-1EB7E2565B93}" destId="{992FAAA5-8A6F-4A2B-ACD9-5558D0B9B6D1}" srcOrd="0" destOrd="0" presId="urn:microsoft.com/office/officeart/2005/8/layout/radial6"/>
    <dgm:cxn modelId="{ED2C0E62-3852-437D-97E1-DDEF025538BD}" type="presParOf" srcId="{E7E1C50F-A23F-4944-9AF1-21237E3D7B9F}" destId="{26ABC4F9-3F8B-4358-B5BF-D8C1FC2B3F7E}" srcOrd="0" destOrd="0" presId="urn:microsoft.com/office/officeart/2005/8/layout/radial6"/>
    <dgm:cxn modelId="{3F18FD15-FF6A-4BA4-9382-40BBA4A5543B}" type="presParOf" srcId="{E7E1C50F-A23F-4944-9AF1-21237E3D7B9F}" destId="{D0246831-6177-4715-8A30-BEEFCD34BE12}" srcOrd="1" destOrd="0" presId="urn:microsoft.com/office/officeart/2005/8/layout/radial6"/>
    <dgm:cxn modelId="{70FEDFF9-0108-4DB1-BDCC-030ECB716BFB}" type="presParOf" srcId="{E7E1C50F-A23F-4944-9AF1-21237E3D7B9F}" destId="{87F9C6B9-E5BE-490B-9CC2-B961F170AE82}" srcOrd="2" destOrd="0" presId="urn:microsoft.com/office/officeart/2005/8/layout/radial6"/>
    <dgm:cxn modelId="{3C4DD497-D4E9-4DE9-8082-97FBAAB99B82}" type="presParOf" srcId="{E7E1C50F-A23F-4944-9AF1-21237E3D7B9F}" destId="{C522928B-43EB-4AD0-820F-1E38BD6E1CB9}" srcOrd="3" destOrd="0" presId="urn:microsoft.com/office/officeart/2005/8/layout/radial6"/>
    <dgm:cxn modelId="{21ECBC1D-788C-4E9E-99D1-67FA6D2FE403}" type="presParOf" srcId="{E7E1C50F-A23F-4944-9AF1-21237E3D7B9F}" destId="{0B8C64F1-D421-4F58-BA65-EA2BEAACFA3F}" srcOrd="4" destOrd="0" presId="urn:microsoft.com/office/officeart/2005/8/layout/radial6"/>
    <dgm:cxn modelId="{F82448F3-9214-4F7E-AADF-80285EE99992}" type="presParOf" srcId="{E7E1C50F-A23F-4944-9AF1-21237E3D7B9F}" destId="{78CEE3F0-FCA9-48C2-BA2B-5C2FB21481C2}" srcOrd="5" destOrd="0" presId="urn:microsoft.com/office/officeart/2005/8/layout/radial6"/>
    <dgm:cxn modelId="{25E76DD4-7A2E-4D25-8041-EC1B64924E6F}" type="presParOf" srcId="{E7E1C50F-A23F-4944-9AF1-21237E3D7B9F}" destId="{3AB3E145-8D45-426A-A740-07B151660B92}" srcOrd="6" destOrd="0" presId="urn:microsoft.com/office/officeart/2005/8/layout/radial6"/>
    <dgm:cxn modelId="{87F8B497-E3E1-4A72-BA11-42DD0C7CF670}" type="presParOf" srcId="{E7E1C50F-A23F-4944-9AF1-21237E3D7B9F}" destId="{D83FFB8A-04E2-45E7-A8FF-65FD9C00B174}" srcOrd="7" destOrd="0" presId="urn:microsoft.com/office/officeart/2005/8/layout/radial6"/>
    <dgm:cxn modelId="{4514E19B-8461-4E75-A2EF-2F7B1B79AE67}" type="presParOf" srcId="{E7E1C50F-A23F-4944-9AF1-21237E3D7B9F}" destId="{EE0D7F2A-0E8F-4C65-BEB4-53ECD770A228}" srcOrd="8" destOrd="0" presId="urn:microsoft.com/office/officeart/2005/8/layout/radial6"/>
    <dgm:cxn modelId="{3A87323B-5EFB-4F31-AD19-2CAD35164A8C}" type="presParOf" srcId="{E7E1C50F-A23F-4944-9AF1-21237E3D7B9F}" destId="{6E794F74-FCB6-47B1-BEC8-D6E0A54711FD}" srcOrd="9" destOrd="0" presId="urn:microsoft.com/office/officeart/2005/8/layout/radial6"/>
    <dgm:cxn modelId="{6F4514AF-41DB-4A25-B776-704BE4D767DE}" type="presParOf" srcId="{E7E1C50F-A23F-4944-9AF1-21237E3D7B9F}" destId="{992FAAA5-8A6F-4A2B-ACD9-5558D0B9B6D1}" srcOrd="10" destOrd="0" presId="urn:microsoft.com/office/officeart/2005/8/layout/radial6"/>
    <dgm:cxn modelId="{83CCBF81-9C5E-47CE-9BEF-EA27BC4F411B}" type="presParOf" srcId="{E7E1C50F-A23F-4944-9AF1-21237E3D7B9F}" destId="{7AFE9B0C-06F6-4E33-B5F2-2F109032D946}" srcOrd="11" destOrd="0" presId="urn:microsoft.com/office/officeart/2005/8/layout/radial6"/>
    <dgm:cxn modelId="{A739F1AD-A252-4F1F-A618-956F81085E41}" type="presParOf" srcId="{E7E1C50F-A23F-4944-9AF1-21237E3D7B9F}" destId="{F0A3A680-BDB3-4DE0-B44C-8F7930F3AA9F}" srcOrd="12" destOrd="0" presId="urn:microsoft.com/office/officeart/2005/8/layout/radial6"/>
    <dgm:cxn modelId="{5BCB39BA-348B-4EF4-942E-8FC52B1AC788}" type="presParOf" srcId="{E7E1C50F-A23F-4944-9AF1-21237E3D7B9F}" destId="{BB8310EF-F058-4AA5-B39F-F9343B3F5835}" srcOrd="13" destOrd="0" presId="urn:microsoft.com/office/officeart/2005/8/layout/radial6"/>
    <dgm:cxn modelId="{26E1F68E-2872-4E0D-9150-8DBADA04255B}" type="presParOf" srcId="{E7E1C50F-A23F-4944-9AF1-21237E3D7B9F}" destId="{4BD25697-C25A-481E-9F3E-245A788901DA}" srcOrd="14" destOrd="0" presId="urn:microsoft.com/office/officeart/2005/8/layout/radial6"/>
    <dgm:cxn modelId="{421AA783-D874-425F-9C9C-03F14ED5CAB9}" type="presParOf" srcId="{E7E1C50F-A23F-4944-9AF1-21237E3D7B9F}" destId="{F56FE46D-B7C1-48F6-8EE2-325BE5AF9A8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FE46D-B7C1-48F6-8EE2-325BE5AF9A8F}">
      <dsp:nvSpPr>
        <dsp:cNvPr id="0" name=""/>
        <dsp:cNvSpPr/>
      </dsp:nvSpPr>
      <dsp:spPr>
        <a:xfrm>
          <a:off x="1400666" y="590676"/>
          <a:ext cx="3939062" cy="3939062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3A680-BDB3-4DE0-B44C-8F7930F3AA9F}">
      <dsp:nvSpPr>
        <dsp:cNvPr id="0" name=""/>
        <dsp:cNvSpPr/>
      </dsp:nvSpPr>
      <dsp:spPr>
        <a:xfrm>
          <a:off x="1400666" y="590676"/>
          <a:ext cx="3939062" cy="3939062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94F74-FCB6-47B1-BEC8-D6E0A54711FD}">
      <dsp:nvSpPr>
        <dsp:cNvPr id="0" name=""/>
        <dsp:cNvSpPr/>
      </dsp:nvSpPr>
      <dsp:spPr>
        <a:xfrm>
          <a:off x="1400666" y="590676"/>
          <a:ext cx="3939062" cy="3939062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3E145-8D45-426A-A740-07B151660B92}">
      <dsp:nvSpPr>
        <dsp:cNvPr id="0" name=""/>
        <dsp:cNvSpPr/>
      </dsp:nvSpPr>
      <dsp:spPr>
        <a:xfrm>
          <a:off x="1400666" y="590676"/>
          <a:ext cx="3939062" cy="3939062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928B-43EB-4AD0-820F-1E38BD6E1CB9}">
      <dsp:nvSpPr>
        <dsp:cNvPr id="0" name=""/>
        <dsp:cNvSpPr/>
      </dsp:nvSpPr>
      <dsp:spPr>
        <a:xfrm>
          <a:off x="1400666" y="590676"/>
          <a:ext cx="3939062" cy="3939062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BC4F9-3F8B-4358-B5BF-D8C1FC2B3F7E}">
      <dsp:nvSpPr>
        <dsp:cNvPr id="0" name=""/>
        <dsp:cNvSpPr/>
      </dsp:nvSpPr>
      <dsp:spPr>
        <a:xfrm>
          <a:off x="2463469" y="1653479"/>
          <a:ext cx="1813455" cy="1813455"/>
        </a:xfrm>
        <a:prstGeom prst="ellipse">
          <a:avLst/>
        </a:prstGeom>
        <a:blipFill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/>
            <a:t> </a:t>
          </a:r>
        </a:p>
      </dsp:txBody>
      <dsp:txXfrm>
        <a:off x="2729043" y="1919053"/>
        <a:ext cx="1282307" cy="1282307"/>
      </dsp:txXfrm>
    </dsp:sp>
    <dsp:sp modelId="{D0246831-6177-4715-8A30-BEEFCD34BE12}">
      <dsp:nvSpPr>
        <dsp:cNvPr id="0" name=""/>
        <dsp:cNvSpPr/>
      </dsp:nvSpPr>
      <dsp:spPr>
        <a:xfrm>
          <a:off x="2735487" y="1665"/>
          <a:ext cx="1269419" cy="1269419"/>
        </a:xfrm>
        <a:prstGeom prst="ellipse">
          <a:avLst/>
        </a:prstGeom>
        <a:blipFill rotWithShape="0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/>
            <a:t> </a:t>
          </a:r>
        </a:p>
      </dsp:txBody>
      <dsp:txXfrm>
        <a:off x="2921389" y="187567"/>
        <a:ext cx="897615" cy="897615"/>
      </dsp:txXfrm>
    </dsp:sp>
    <dsp:sp modelId="{0B8C64F1-D421-4F58-BA65-EA2BEAACFA3F}">
      <dsp:nvSpPr>
        <dsp:cNvPr id="0" name=""/>
        <dsp:cNvSpPr/>
      </dsp:nvSpPr>
      <dsp:spPr>
        <a:xfrm>
          <a:off x="4565161" y="1331000"/>
          <a:ext cx="1269419" cy="1269419"/>
        </a:xfrm>
        <a:prstGeom prst="ellipse">
          <a:avLst/>
        </a:prstGeom>
        <a:blipFill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/>
            <a:t> </a:t>
          </a:r>
        </a:p>
      </dsp:txBody>
      <dsp:txXfrm>
        <a:off x="4751063" y="1516902"/>
        <a:ext cx="897615" cy="897615"/>
      </dsp:txXfrm>
    </dsp:sp>
    <dsp:sp modelId="{D83FFB8A-04E2-45E7-A8FF-65FD9C00B174}">
      <dsp:nvSpPr>
        <dsp:cNvPr id="0" name=""/>
        <dsp:cNvSpPr/>
      </dsp:nvSpPr>
      <dsp:spPr>
        <a:xfrm>
          <a:off x="3866288" y="3481910"/>
          <a:ext cx="1269419" cy="1269419"/>
        </a:xfrm>
        <a:prstGeom prst="ellipse">
          <a:avLst/>
        </a:prstGeom>
        <a:blipFill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/>
            <a:t> </a:t>
          </a:r>
        </a:p>
      </dsp:txBody>
      <dsp:txXfrm>
        <a:off x="4052190" y="3667812"/>
        <a:ext cx="897615" cy="897615"/>
      </dsp:txXfrm>
    </dsp:sp>
    <dsp:sp modelId="{992FAAA5-8A6F-4A2B-ACD9-5558D0B9B6D1}">
      <dsp:nvSpPr>
        <dsp:cNvPr id="0" name=""/>
        <dsp:cNvSpPr/>
      </dsp:nvSpPr>
      <dsp:spPr>
        <a:xfrm>
          <a:off x="1604687" y="3481910"/>
          <a:ext cx="1269419" cy="1269419"/>
        </a:xfrm>
        <a:prstGeom prst="ellipse">
          <a:avLst/>
        </a:prstGeom>
        <a:blipFill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/>
            <a:t> </a:t>
          </a:r>
        </a:p>
      </dsp:txBody>
      <dsp:txXfrm>
        <a:off x="1790589" y="3667812"/>
        <a:ext cx="897615" cy="897615"/>
      </dsp:txXfrm>
    </dsp:sp>
    <dsp:sp modelId="{BB8310EF-F058-4AA5-B39F-F9343B3F5835}">
      <dsp:nvSpPr>
        <dsp:cNvPr id="0" name=""/>
        <dsp:cNvSpPr/>
      </dsp:nvSpPr>
      <dsp:spPr>
        <a:xfrm>
          <a:off x="905814" y="1331000"/>
          <a:ext cx="1269419" cy="1269419"/>
        </a:xfrm>
        <a:prstGeom prst="ellipse">
          <a:avLst/>
        </a:prstGeom>
        <a:blipFill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100" kern="1200" dirty="0"/>
            <a:t> </a:t>
          </a:r>
        </a:p>
      </dsp:txBody>
      <dsp:txXfrm>
        <a:off x="1091716" y="1516902"/>
        <a:ext cx="897615" cy="897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28C55-69CC-4659-9F5A-E93BA5BCAB3F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3DA63-E509-4D15-807E-875DCA0A7B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9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f497eefd8_2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3f497eefd8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60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f497eefd8_2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f497eefd8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37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A SDL não foi criada para dar produtividade, seu principal objetivo foi</a:t>
            </a:r>
            <a:r>
              <a:rPr lang="pt-BR" baseline="0" dirty="0"/>
              <a:t> FORÇAR a </a:t>
            </a:r>
            <a:r>
              <a:rPr lang="pt-BR" baseline="0" dirty="0" err="1"/>
              <a:t>senior</a:t>
            </a:r>
            <a:r>
              <a:rPr lang="pt-BR" baseline="0" dirty="0"/>
              <a:t> a criar uma cultura baseada em serviços ao invés de telas de modelo de dados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Sua outra missão foi garantir que serviços em diversas linguagens falariam a mesma sintaxe, por isso a criação dos </a:t>
            </a:r>
            <a:r>
              <a:rPr lang="pt-BR" baseline="0" dirty="0" err="1"/>
              <a:t>DTOs</a:t>
            </a:r>
            <a:endParaRPr lang="pt-BR" baseline="0" dirty="0"/>
          </a:p>
          <a:p>
            <a:pPr marL="171450" indent="-171450">
              <a:buFontTx/>
              <a:buChar char="-"/>
            </a:pPr>
            <a:r>
              <a:rPr lang="pt-BR" baseline="0" dirty="0"/>
              <a:t>Sua terceira missão foi disponibilizar os metadados em mais de um formato, por isso geramos </a:t>
            </a:r>
            <a:r>
              <a:rPr lang="pt-BR" baseline="0" dirty="0" err="1"/>
              <a:t>swagger</a:t>
            </a:r>
            <a:r>
              <a:rPr lang="pt-BR" baseline="0" dirty="0"/>
              <a:t> e </a:t>
            </a:r>
            <a:r>
              <a:rPr lang="pt-BR" baseline="0" dirty="0" err="1" smtClean="0"/>
              <a:t>wsdl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25FC6-ED20-AA4F-8C4F-A33101BDF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1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</a:t>
            </a:r>
            <a:r>
              <a:rPr lang="pt-BR" dirty="0" err="1"/>
              <a:t>pdl</a:t>
            </a:r>
            <a:r>
              <a:rPr lang="pt-BR" dirty="0"/>
              <a:t> #</a:t>
            </a:r>
            <a:r>
              <a:rPr lang="pt-BR" dirty="0" err="1"/>
              <a:t>simplify</a:t>
            </a:r>
            <a:r>
              <a:rPr lang="pt-BR" dirty="0"/>
              <a:t> </a:t>
            </a:r>
            <a:r>
              <a:rPr lang="pt-BR" dirty="0" err="1"/>
              <a:t>configuration</a:t>
            </a:r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tenatn</a:t>
            </a:r>
            <a:r>
              <a:rPr lang="pt-BR" dirty="0"/>
              <a:t> </a:t>
            </a:r>
            <a:r>
              <a:rPr lang="pt-BR" dirty="0" err="1"/>
              <a:t>hierarchy</a:t>
            </a:r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hierarchy</a:t>
            </a:r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notification</a:t>
            </a:r>
            <a:r>
              <a:rPr lang="pt-BR" dirty="0"/>
              <a:t> #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fly</a:t>
            </a:r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A2A6-C369-6D45-9C78-A08AFE94EE6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9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497eefd8_2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f497eefd8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99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497eefd8_2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3f497eefd8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9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f497eefd8_2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f497eefd8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95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f497eefd8_2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f497eefd8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531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</a:t>
            </a:r>
            <a:r>
              <a:rPr lang="pt-BR" dirty="0" err="1"/>
              <a:t>redhat</a:t>
            </a:r>
            <a:endParaRPr lang="pt-BR" dirty="0"/>
          </a:p>
          <a:p>
            <a:r>
              <a:rPr lang="pt-BR" dirty="0"/>
              <a:t>#wso2apim</a:t>
            </a:r>
          </a:p>
          <a:p>
            <a:r>
              <a:rPr lang="pt-BR" dirty="0"/>
              <a:t>#</a:t>
            </a:r>
            <a:r>
              <a:rPr lang="pt-BR" dirty="0" err="1"/>
              <a:t>rabbitmq</a:t>
            </a:r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docker</a:t>
            </a:r>
            <a:endParaRPr lang="pt-BR" dirty="0"/>
          </a:p>
          <a:p>
            <a:r>
              <a:rPr lang="pt-BR" dirty="0"/>
              <a:t>#</a:t>
            </a:r>
            <a:r>
              <a:rPr lang="pt-BR" dirty="0" err="1"/>
              <a:t>swarm</a:t>
            </a:r>
            <a:r>
              <a:rPr lang="pt-BR" baseline="0" dirty="0"/>
              <a:t> #</a:t>
            </a:r>
            <a:r>
              <a:rPr lang="pt-BR" baseline="0" dirty="0" err="1"/>
              <a:t>kubernetes</a:t>
            </a:r>
            <a:r>
              <a:rPr lang="pt-BR" baseline="0" dirty="0"/>
              <a:t> #</a:t>
            </a:r>
            <a:r>
              <a:rPr lang="pt-BR" baseline="0" dirty="0" err="1"/>
              <a:t>rancher</a:t>
            </a:r>
            <a:endParaRPr lang="pt-B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#</a:t>
            </a:r>
            <a:r>
              <a:rPr lang="pt-BR" dirty="0" err="1"/>
              <a:t>cloudenabled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A2A6-C369-6D45-9C78-A08AFE94EE6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65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baseline="0" dirty="0"/>
              <a:t>Uma arquitetura baseada em </a:t>
            </a:r>
            <a:r>
              <a:rPr lang="pt-BR" baseline="0" dirty="0" err="1"/>
              <a:t>Broker</a:t>
            </a:r>
            <a:r>
              <a:rPr lang="pt-BR" baseline="0" dirty="0"/>
              <a:t> não nasce atoa, o objetivo é único, ter um ponto centralizador para toda informação trafegada.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Não é atoa que a internet possui algo parecido, a diferença é que o </a:t>
            </a:r>
            <a:r>
              <a:rPr lang="pt-BR" baseline="0" dirty="0" err="1"/>
              <a:t>broker</a:t>
            </a:r>
            <a:r>
              <a:rPr lang="pt-BR" baseline="0" dirty="0"/>
              <a:t> da internet se resume a “Internet Backbone” enquanto na G7 é o cluster do RabbitMQ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Sem um </a:t>
            </a:r>
            <a:r>
              <a:rPr lang="pt-BR" baseline="0" dirty="0" err="1"/>
              <a:t>broker</a:t>
            </a:r>
            <a:r>
              <a:rPr lang="pt-BR" baseline="0" dirty="0"/>
              <a:t> não é possível controlar ou monitorar todo fluxo de informação de uma rede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A2A6-C369-6D45-9C78-A08AFE94EE6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606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Esta é a arquitetura macro da G7, onde a</a:t>
            </a:r>
            <a:r>
              <a:rPr lang="pt-BR" baseline="0" dirty="0"/>
              <a:t> tela e toda integração são corpos externos a arquitetura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O API Manager é o único composto exposto na Internet (além das páginas é claro) e é o responsável por garantir que apenas pessoas autenticadas podem seguir a diante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A Bridge converte o padrão HTTP (que é mais amigável para quem desenvolve web) para o padrão AMQP que é mais eficiente e é o core de toda comunicação entre serviços na G7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A ideia é que cada vez existam menos telas e menos chamadas ao APIM e que cada vez mais o volume maior de chamadas ocorra entre os serviços. É a consequência de uma plataforma autônoma que funciona sozinha sem a necessidade de interação entre usuários. Ter uma tela bonita frente a uma feia é um avanço, não ter tela nenhuma e um sistema que funciona sozinho baseado em eventos é o futuro.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Perceber que cada serviço possui sua base de dados, e isso é muito importante para garantir independência, atualização menos traumática e menor chance de efeito colateral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Existe uma distinção clara entre serviços de plataforma e de negócios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Existe também a comunicação entre nuvem e onpremise por conta do legado. Todos lembram que isso foi um pedido direto do conselho de administração da Senior?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/>
              <a:t>Toda configuração entre comunicação </a:t>
            </a:r>
            <a:r>
              <a:rPr lang="pt-BR" baseline="0" dirty="0" err="1"/>
              <a:t>cloud</a:t>
            </a:r>
            <a:r>
              <a:rPr lang="pt-BR" baseline="0" dirty="0"/>
              <a:t>/onpremise fica na Senior e não permitirmos que um cliente mande mensagem em nome de outro, nós bloqueamos isto.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A2A6-C369-6D45-9C78-A08AFE94EE6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4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#</a:t>
            </a:r>
            <a:r>
              <a:rPr lang="pt-BR" dirty="0" err="1"/>
              <a:t>messaging</a:t>
            </a:r>
            <a:r>
              <a:rPr lang="pt-BR" dirty="0"/>
              <a:t> #</a:t>
            </a:r>
            <a:r>
              <a:rPr lang="pt-BR" dirty="0" err="1"/>
              <a:t>inbox</a:t>
            </a:r>
            <a:r>
              <a:rPr lang="pt-BR" dirty="0"/>
              <a:t> #</a:t>
            </a:r>
            <a:r>
              <a:rPr lang="pt-BR" dirty="0" err="1"/>
              <a:t>if</a:t>
            </a:r>
            <a:r>
              <a:rPr lang="pt-BR" dirty="0"/>
              <a:t> #</a:t>
            </a:r>
            <a:r>
              <a:rPr lang="pt-BR" dirty="0" err="1"/>
              <a:t>factory</a:t>
            </a:r>
            <a:r>
              <a:rPr lang="pt-BR" dirty="0"/>
              <a:t> #</a:t>
            </a:r>
            <a:r>
              <a:rPr lang="pt-BR" dirty="0" err="1"/>
              <a:t>execution</a:t>
            </a:r>
            <a:r>
              <a:rPr lang="en-GB" dirty="0"/>
              <a:t> #done #...</a:t>
            </a:r>
          </a:p>
          <a:p>
            <a:r>
              <a:rPr lang="pt-BR" dirty="0"/>
              <a:t>#</a:t>
            </a:r>
            <a:r>
              <a:rPr lang="en-GB" dirty="0"/>
              <a:t>asynchronous calls</a:t>
            </a:r>
          </a:p>
          <a:p>
            <a:r>
              <a:rPr lang="pt-BR" dirty="0"/>
              <a:t>#</a:t>
            </a:r>
            <a:r>
              <a:rPr lang="en-GB" dirty="0"/>
              <a:t>multitenant by schema</a:t>
            </a:r>
          </a:p>
          <a:p>
            <a:r>
              <a:rPr lang="pt-BR" dirty="0"/>
              <a:t>#</a:t>
            </a:r>
            <a:r>
              <a:rPr lang="en-GB" dirty="0" err="1"/>
              <a:t>springboot</a:t>
            </a:r>
            <a:r>
              <a:rPr lang="en-GB" dirty="0"/>
              <a:t> #security #cdi #code generation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#automate migration</a:t>
            </a:r>
          </a:p>
          <a:p>
            <a:endParaRPr lang="en-GB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A2A6-C369-6D45-9C78-A08AFE94EE6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5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95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5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4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7927" y="-191019"/>
            <a:ext cx="13066161" cy="71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1" y="-610058"/>
            <a:ext cx="4413089" cy="827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3769" y="3065092"/>
            <a:ext cx="2624459" cy="974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8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unto">
  <p:cSld name="Assun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1213" t="45397" r="4536" b="1226"/>
          <a:stretch/>
        </p:blipFill>
        <p:spPr>
          <a:xfrm>
            <a:off x="1" y="0"/>
            <a:ext cx="12186755" cy="434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2045" y="768507"/>
            <a:ext cx="3281780" cy="613682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1458491" y="3741739"/>
            <a:ext cx="5216132" cy="54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458491" y="4497759"/>
            <a:ext cx="5216132" cy="4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ctr" anchorCtr="0"/>
          <a:lstStyle>
            <a:lvl1pPr marR="0" lvl="0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alibri"/>
              <a:buNone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676" y="3793184"/>
            <a:ext cx="182885" cy="426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53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iculo">
  <p:cSld name="curricul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352798"/>
            <a:ext cx="3281780" cy="61368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5336966" y="2844429"/>
            <a:ext cx="5980564" cy="62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R="0" lvl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None/>
              <a:defRPr sz="32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9pPr>
          </a:lstStyle>
          <a:p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5075154" y="-22090"/>
            <a:ext cx="45541" cy="331964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5075154" y="3372566"/>
            <a:ext cx="56077" cy="5644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090"/>
            <a:ext cx="357747" cy="69026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336966" y="3700367"/>
            <a:ext cx="5980564" cy="236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1766339" y="2404439"/>
            <a:ext cx="2353008" cy="2368235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R="0" lvl="0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697613" y="2344126"/>
            <a:ext cx="2353009" cy="2368235"/>
          </a:xfrm>
          <a:prstGeom prst="round2DiagRect">
            <a:avLst>
              <a:gd name="adj1" fmla="val 16667"/>
              <a:gd name="adj2" fmla="val 0"/>
            </a:avLst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e texto livre">
  <p:cSld name="Titulo e texto liv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256299"/>
            <a:ext cx="3281780" cy="613682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1097151" y="916738"/>
            <a:ext cx="10063867" cy="735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Calibri"/>
              <a:buNone/>
              <a:defRPr sz="3467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733"/>
            </a:lvl9pPr>
          </a:lstStyle>
          <a:p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873839" y="-321552"/>
            <a:ext cx="45541" cy="21946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090"/>
            <a:ext cx="357747" cy="690264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097151" y="1746981"/>
            <a:ext cx="10083020" cy="5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870099" y="1948065"/>
            <a:ext cx="56077" cy="5644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267" tIns="45633" rIns="91267" bIns="456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33" b="0" i="0" u="none" strike="noStrike" cap="non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1097439" y="2515435"/>
            <a:ext cx="10082515" cy="342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50" tIns="34225" rIns="68450" bIns="34225" anchor="t" anchorCtr="0"/>
          <a:lstStyle>
            <a:lvl1pPr marL="609585" marR="0" lvl="0" indent="-414856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485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9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m Gra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24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Liv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651164"/>
            <a:ext cx="10515600" cy="1039524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cxnSp>
        <p:nvCxnSpPr>
          <p:cNvPr id="12" name="Conector reto 11"/>
          <p:cNvCxnSpPr>
            <a:cxnSpLocks/>
          </p:cNvCxnSpPr>
          <p:nvPr userDrawn="1"/>
        </p:nvCxnSpPr>
        <p:spPr>
          <a:xfrm>
            <a:off x="935185" y="1658764"/>
            <a:ext cx="1156855" cy="0"/>
          </a:xfrm>
          <a:prstGeom prst="line">
            <a:avLst/>
          </a:prstGeom>
          <a:ln w="2286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8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87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0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3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EC565-12C1-4551-BEEA-3FBADCE7991A}" type="datetimeFigureOut">
              <a:rPr lang="pt-BR" smtClean="0"/>
              <a:t>01/04/2019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D088-8B38-4831-A4AA-CC133DA5AC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2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2.png"/><Relationship Id="rId11" Type="http://schemas.openxmlformats.org/officeDocument/2006/relationships/image" Target="../media/image4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90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3.png"/><Relationship Id="rId11" Type="http://schemas.openxmlformats.org/officeDocument/2006/relationships/image" Target="../media/image39.png"/><Relationship Id="rId5" Type="http://schemas.openxmlformats.org/officeDocument/2006/relationships/image" Target="../media/image92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91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18.212.187.105:15672/" TargetMode="Externa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hyperlink" Target="https://platform-homologx.senior.com.br/" TargetMode="Externa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-homologx.senior.com.br/t/senior.com.br/bridge/1.0/rest/platform/authentication/actions/login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-homologx.senior.com.br/t/senior.com.br/bridge/1.0/rest/examples/hello_world/queries/helloWorld?who" TargetMode="Externa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67.png"/><Relationship Id="rId3" Type="http://schemas.openxmlformats.org/officeDocument/2006/relationships/diagramData" Target="../diagrams/data1.xml"/><Relationship Id="rId21" Type="http://schemas.openxmlformats.org/officeDocument/2006/relationships/image" Target="../media/image62.png"/><Relationship Id="rId7" Type="http://schemas.microsoft.com/office/2007/relationships/diagramDrawing" Target="../diagrams/drawing1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0.png"/><Relationship Id="rId24" Type="http://schemas.openxmlformats.org/officeDocument/2006/relationships/image" Target="../media/image6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9.png"/><Relationship Id="rId23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4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8.png"/><Relationship Id="rId14" Type="http://schemas.openxmlformats.org/officeDocument/2006/relationships/image" Target="../media/image38.png"/><Relationship Id="rId2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0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sultado de imagem para wso2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3" y="2481204"/>
            <a:ext cx="276519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71" y="293609"/>
            <a:ext cx="1231137" cy="1231137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462" y="2894412"/>
            <a:ext cx="554221" cy="55422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4800" r="10444" b="5016"/>
          <a:stretch/>
        </p:blipFill>
        <p:spPr>
          <a:xfrm>
            <a:off x="8699651" y="2484633"/>
            <a:ext cx="1210342" cy="1373781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3" r="12396" b="5827"/>
          <a:stretch/>
        </p:blipFill>
        <p:spPr>
          <a:xfrm>
            <a:off x="9353990" y="3098373"/>
            <a:ext cx="473450" cy="477794"/>
          </a:xfrm>
          <a:prstGeom prst="rect">
            <a:avLst/>
          </a:prstGeom>
        </p:spPr>
      </p:pic>
      <p:grpSp>
        <p:nvGrpSpPr>
          <p:cNvPr id="1043" name="Grupo 1042"/>
          <p:cNvGrpSpPr/>
          <p:nvPr/>
        </p:nvGrpSpPr>
        <p:grpSpPr>
          <a:xfrm>
            <a:off x="1964409" y="1331835"/>
            <a:ext cx="589782" cy="440389"/>
            <a:chOff x="1420252" y="242458"/>
            <a:chExt cx="589782" cy="440389"/>
          </a:xfrm>
        </p:grpSpPr>
        <p:pic>
          <p:nvPicPr>
            <p:cNvPr id="50" name="Imagem 4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" t="4040" r="10536" b="5922"/>
            <a:stretch/>
          </p:blipFill>
          <p:spPr>
            <a:xfrm>
              <a:off x="1571494" y="419236"/>
              <a:ext cx="240830" cy="263611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51" name="CaixaDeTexto 50"/>
            <p:cNvSpPr txBox="1"/>
            <p:nvPr/>
          </p:nvSpPr>
          <p:spPr>
            <a:xfrm>
              <a:off x="1420252" y="242458"/>
              <a:ext cx="5897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Arial Black" panose="020B0A04020102020204" pitchFamily="34" charset="0"/>
                </a:rPr>
                <a:t>HTTP</a:t>
              </a:r>
              <a:endParaRPr lang="pt-BR" sz="10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38" name="Grupo 1037"/>
          <p:cNvGrpSpPr/>
          <p:nvPr/>
        </p:nvGrpSpPr>
        <p:grpSpPr>
          <a:xfrm>
            <a:off x="1269510" y="4287960"/>
            <a:ext cx="1349024" cy="1742788"/>
            <a:chOff x="3461042" y="3267316"/>
            <a:chExt cx="1349024" cy="1742788"/>
          </a:xfrm>
        </p:grpSpPr>
        <p:pic>
          <p:nvPicPr>
            <p:cNvPr id="9" name="Picture 6" descr="https://cdn4.iconfinder.com/data/icons/STROKE/3d_graphics/png/128/bridg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645" y="3267316"/>
              <a:ext cx="1068435" cy="1217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7" name="CaixaDeTexto 1036"/>
            <p:cNvSpPr txBox="1"/>
            <p:nvPr/>
          </p:nvSpPr>
          <p:spPr>
            <a:xfrm>
              <a:off x="3461042" y="4363773"/>
              <a:ext cx="1349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smtClean="0"/>
                <a:t>Bridge</a:t>
              </a:r>
              <a:br>
                <a:rPr lang="pt-BR" dirty="0" smtClean="0"/>
              </a:br>
              <a:r>
                <a:rPr lang="pt-BR" dirty="0" smtClean="0"/>
                <a:t>HTTP/AMQP</a:t>
              </a:r>
              <a:endParaRPr lang="pt-BR" dirty="0"/>
            </a:p>
          </p:txBody>
        </p:sp>
      </p:grpSp>
      <p:grpSp>
        <p:nvGrpSpPr>
          <p:cNvPr id="1054" name="Grupo 1053"/>
          <p:cNvGrpSpPr/>
          <p:nvPr/>
        </p:nvGrpSpPr>
        <p:grpSpPr>
          <a:xfrm>
            <a:off x="5820064" y="2535638"/>
            <a:ext cx="1222001" cy="1290833"/>
            <a:chOff x="7483374" y="1205136"/>
            <a:chExt cx="1222001" cy="1290833"/>
          </a:xfrm>
        </p:grpSpPr>
        <p:grpSp>
          <p:nvGrpSpPr>
            <p:cNvPr id="1034" name="Grupo 1033"/>
            <p:cNvGrpSpPr/>
            <p:nvPr/>
          </p:nvGrpSpPr>
          <p:grpSpPr>
            <a:xfrm>
              <a:off x="7483374" y="1544990"/>
              <a:ext cx="1222001" cy="950979"/>
              <a:chOff x="8870201" y="1765185"/>
              <a:chExt cx="1222001" cy="950979"/>
            </a:xfrm>
          </p:grpSpPr>
          <p:pic>
            <p:nvPicPr>
              <p:cNvPr id="1030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8952756" y="1765185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1031" name="CaixaDeTexto 1030"/>
              <p:cNvSpPr txBox="1"/>
              <p:nvPr/>
            </p:nvSpPr>
            <p:spPr>
              <a:xfrm>
                <a:off x="8870201" y="2346832"/>
                <a:ext cx="1222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Fila serviço</a:t>
                </a:r>
                <a:endParaRPr lang="pt-BR" dirty="0"/>
              </a:p>
            </p:txBody>
          </p:sp>
        </p:grpSp>
        <p:pic>
          <p:nvPicPr>
            <p:cNvPr id="1026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12051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45" name="Conector de seta reta 1044"/>
          <p:cNvCxnSpPr>
            <a:stCxn id="10" idx="2"/>
            <a:endCxn id="1032" idx="0"/>
          </p:cNvCxnSpPr>
          <p:nvPr/>
        </p:nvCxnSpPr>
        <p:spPr>
          <a:xfrm>
            <a:off x="2017140" y="1524746"/>
            <a:ext cx="1" cy="9564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1" name="Conector de seta reta 1050"/>
          <p:cNvCxnSpPr>
            <a:stCxn id="1032" idx="2"/>
            <a:endCxn id="9" idx="0"/>
          </p:cNvCxnSpPr>
          <p:nvPr/>
        </p:nvCxnSpPr>
        <p:spPr>
          <a:xfrm>
            <a:off x="2017141" y="3005079"/>
            <a:ext cx="11190" cy="12828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5" name="Grupo 1054"/>
          <p:cNvGrpSpPr/>
          <p:nvPr/>
        </p:nvGrpSpPr>
        <p:grpSpPr>
          <a:xfrm>
            <a:off x="5730462" y="4613997"/>
            <a:ext cx="1389548" cy="1562685"/>
            <a:chOff x="7399601" y="4595336"/>
            <a:chExt cx="1389548" cy="1562685"/>
          </a:xfrm>
        </p:grpSpPr>
        <p:grpSp>
          <p:nvGrpSpPr>
            <p:cNvPr id="1033" name="Grupo 1032"/>
            <p:cNvGrpSpPr/>
            <p:nvPr/>
          </p:nvGrpSpPr>
          <p:grpSpPr>
            <a:xfrm>
              <a:off x="7399601" y="4936855"/>
              <a:ext cx="1389548" cy="1221166"/>
              <a:chOff x="6441726" y="4255013"/>
              <a:chExt cx="1389548" cy="1221166"/>
            </a:xfrm>
          </p:grpSpPr>
          <p:pic>
            <p:nvPicPr>
              <p:cNvPr id="75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6613883" y="4255013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76" name="CaixaDeTexto 75"/>
              <p:cNvSpPr txBox="1"/>
              <p:nvPr/>
            </p:nvSpPr>
            <p:spPr>
              <a:xfrm>
                <a:off x="6441726" y="4829848"/>
                <a:ext cx="1389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Fila instância</a:t>
                </a:r>
                <a:br>
                  <a:rPr lang="pt-BR" dirty="0" smtClean="0"/>
                </a:br>
                <a:r>
                  <a:rPr lang="pt-BR" dirty="0" smtClean="0"/>
                  <a:t>     (bridge)</a:t>
                </a:r>
                <a:endParaRPr lang="pt-BR" dirty="0"/>
              </a:p>
            </p:txBody>
          </p:sp>
        </p:grpSp>
        <p:pic>
          <p:nvPicPr>
            <p:cNvPr id="97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45953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7" name="Conector de seta reta 1056"/>
          <p:cNvCxnSpPr>
            <a:stCxn id="9" idx="3"/>
            <a:endCxn id="1030" idx="1"/>
          </p:cNvCxnSpPr>
          <p:nvPr/>
        </p:nvCxnSpPr>
        <p:spPr>
          <a:xfrm flipV="1">
            <a:off x="2562548" y="3217519"/>
            <a:ext cx="3340071" cy="1679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ector de seta reta 1058"/>
          <p:cNvCxnSpPr>
            <a:stCxn id="1030" idx="3"/>
            <a:endCxn id="45" idx="1"/>
          </p:cNvCxnSpPr>
          <p:nvPr/>
        </p:nvCxnSpPr>
        <p:spPr>
          <a:xfrm flipV="1">
            <a:off x="6947853" y="3171524"/>
            <a:ext cx="1751798" cy="459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1" name="Conector de seta reta 1060"/>
          <p:cNvCxnSpPr>
            <a:stCxn id="45" idx="3"/>
            <a:endCxn id="43" idx="1"/>
          </p:cNvCxnSpPr>
          <p:nvPr/>
        </p:nvCxnSpPr>
        <p:spPr>
          <a:xfrm flipV="1">
            <a:off x="9909993" y="3171523"/>
            <a:ext cx="1032469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45" idx="2"/>
            <a:endCxn id="75" idx="3"/>
          </p:cNvCxnSpPr>
          <p:nvPr/>
        </p:nvCxnSpPr>
        <p:spPr>
          <a:xfrm flipH="1">
            <a:off x="6947853" y="3858414"/>
            <a:ext cx="2356969" cy="14391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5" name="Conector de seta reta 1064"/>
          <p:cNvCxnSpPr>
            <a:stCxn id="75" idx="1"/>
          </p:cNvCxnSpPr>
          <p:nvPr/>
        </p:nvCxnSpPr>
        <p:spPr>
          <a:xfrm flipH="1" flipV="1">
            <a:off x="2554191" y="5076961"/>
            <a:ext cx="3348428" cy="22058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0" name="Grupo 119"/>
          <p:cNvGrpSpPr/>
          <p:nvPr/>
        </p:nvGrpSpPr>
        <p:grpSpPr>
          <a:xfrm>
            <a:off x="1964409" y="2480193"/>
            <a:ext cx="589782" cy="440389"/>
            <a:chOff x="1420252" y="242458"/>
            <a:chExt cx="589782" cy="440389"/>
          </a:xfrm>
        </p:grpSpPr>
        <p:pic>
          <p:nvPicPr>
            <p:cNvPr id="121" name="Imagem 12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" t="4040" r="10536" b="5922"/>
            <a:stretch/>
          </p:blipFill>
          <p:spPr>
            <a:xfrm>
              <a:off x="1571494" y="419236"/>
              <a:ext cx="240830" cy="263611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122" name="CaixaDeTexto 121"/>
            <p:cNvSpPr txBox="1"/>
            <p:nvPr/>
          </p:nvSpPr>
          <p:spPr>
            <a:xfrm>
              <a:off x="1420252" y="242458"/>
              <a:ext cx="5897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Arial Black" panose="020B0A04020102020204" pitchFamily="34" charset="0"/>
                </a:rPr>
                <a:t>HTTP</a:t>
              </a:r>
              <a:endParaRPr lang="pt-BR" sz="10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6413666" y="2721279"/>
            <a:ext cx="606256" cy="434873"/>
            <a:chOff x="5568878" y="807522"/>
            <a:chExt cx="606256" cy="434873"/>
          </a:xfrm>
        </p:grpSpPr>
        <p:pic>
          <p:nvPicPr>
            <p:cNvPr id="125" name="Imagem 12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5694051" y="990847"/>
              <a:ext cx="334589" cy="251548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126" name="CaixaDeTexto 125"/>
            <p:cNvSpPr txBox="1"/>
            <p:nvPr/>
          </p:nvSpPr>
          <p:spPr>
            <a:xfrm>
              <a:off x="5568878" y="807522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36" name="Grupo 1035"/>
          <p:cNvGrpSpPr/>
          <p:nvPr/>
        </p:nvGrpSpPr>
        <p:grpSpPr>
          <a:xfrm>
            <a:off x="2382818" y="4288039"/>
            <a:ext cx="606256" cy="434873"/>
            <a:chOff x="5568878" y="807522"/>
            <a:chExt cx="606256" cy="434873"/>
          </a:xfrm>
        </p:grpSpPr>
        <p:pic>
          <p:nvPicPr>
            <p:cNvPr id="49" name="Imagem 4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5694051" y="990847"/>
              <a:ext cx="334589" cy="251548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53" name="CaixaDeTexto 52"/>
            <p:cNvSpPr txBox="1"/>
            <p:nvPr/>
          </p:nvSpPr>
          <p:spPr>
            <a:xfrm>
              <a:off x="5568878" y="807522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75" name="Grupo 1074"/>
          <p:cNvGrpSpPr/>
          <p:nvPr/>
        </p:nvGrpSpPr>
        <p:grpSpPr>
          <a:xfrm>
            <a:off x="8785384" y="3179423"/>
            <a:ext cx="606256" cy="434873"/>
            <a:chOff x="9050862" y="5080106"/>
            <a:chExt cx="606256" cy="434873"/>
          </a:xfrm>
        </p:grpSpPr>
        <p:pic>
          <p:nvPicPr>
            <p:cNvPr id="128" name="Imagem 12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9176035" y="5263431"/>
              <a:ext cx="334589" cy="251548"/>
            </a:xfrm>
            <a:prstGeom prst="rect">
              <a:avLst/>
            </a:prstGeom>
            <a:solidFill>
              <a:schemeClr val="accent4"/>
            </a:solidFill>
          </p:spPr>
        </p:pic>
        <p:sp>
          <p:nvSpPr>
            <p:cNvPr id="129" name="CaixaDeTexto 128"/>
            <p:cNvSpPr txBox="1"/>
            <p:nvPr/>
          </p:nvSpPr>
          <p:spPr>
            <a:xfrm>
              <a:off x="9050862" y="5080106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31" name="Grupo 130"/>
          <p:cNvGrpSpPr/>
          <p:nvPr/>
        </p:nvGrpSpPr>
        <p:grpSpPr>
          <a:xfrm>
            <a:off x="5952391" y="5135566"/>
            <a:ext cx="606256" cy="434873"/>
            <a:chOff x="9050862" y="5080106"/>
            <a:chExt cx="606256" cy="434873"/>
          </a:xfrm>
        </p:grpSpPr>
        <p:pic>
          <p:nvPicPr>
            <p:cNvPr id="132" name="Imagem 13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9176035" y="5263431"/>
              <a:ext cx="334589" cy="251548"/>
            </a:xfrm>
            <a:prstGeom prst="rect">
              <a:avLst/>
            </a:prstGeom>
            <a:solidFill>
              <a:schemeClr val="accent4"/>
            </a:solidFill>
          </p:spPr>
        </p:pic>
        <p:sp>
          <p:nvSpPr>
            <p:cNvPr id="133" name="CaixaDeTexto 132"/>
            <p:cNvSpPr txBox="1"/>
            <p:nvPr/>
          </p:nvSpPr>
          <p:spPr>
            <a:xfrm>
              <a:off x="9050862" y="5080106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077" name="Conector de seta reta 1076"/>
          <p:cNvCxnSpPr>
            <a:stCxn id="9" idx="1"/>
          </p:cNvCxnSpPr>
          <p:nvPr/>
        </p:nvCxnSpPr>
        <p:spPr>
          <a:xfrm flipV="1">
            <a:off x="1494113" y="3005079"/>
            <a:ext cx="0" cy="18918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 flipV="1">
            <a:off x="1581374" y="1246470"/>
            <a:ext cx="21516" cy="12337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80" name="Grupo 1079"/>
          <p:cNvGrpSpPr/>
          <p:nvPr/>
        </p:nvGrpSpPr>
        <p:grpSpPr>
          <a:xfrm>
            <a:off x="974619" y="4856766"/>
            <a:ext cx="589782" cy="440389"/>
            <a:chOff x="5140680" y="386955"/>
            <a:chExt cx="589782" cy="440389"/>
          </a:xfrm>
        </p:grpSpPr>
        <p:pic>
          <p:nvPicPr>
            <p:cNvPr id="140" name="Imagem 13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" t="4040" r="10536" b="5922"/>
            <a:stretch/>
          </p:blipFill>
          <p:spPr>
            <a:xfrm>
              <a:off x="5291922" y="563733"/>
              <a:ext cx="240830" cy="263611"/>
            </a:xfrm>
            <a:prstGeom prst="rect">
              <a:avLst/>
            </a:prstGeom>
            <a:solidFill>
              <a:schemeClr val="accent4"/>
            </a:solidFill>
          </p:spPr>
        </p:pic>
        <p:sp>
          <p:nvSpPr>
            <p:cNvPr id="141" name="CaixaDeTexto 140"/>
            <p:cNvSpPr txBox="1"/>
            <p:nvPr/>
          </p:nvSpPr>
          <p:spPr>
            <a:xfrm>
              <a:off x="5140680" y="386955"/>
              <a:ext cx="5897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Arial Black" panose="020B0A04020102020204" pitchFamily="34" charset="0"/>
                </a:rPr>
                <a:t>HTTP</a:t>
              </a:r>
              <a:endParaRPr lang="pt-BR" sz="10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3" name="Grupo 142"/>
          <p:cNvGrpSpPr/>
          <p:nvPr/>
        </p:nvGrpSpPr>
        <p:grpSpPr>
          <a:xfrm>
            <a:off x="1002350" y="2483580"/>
            <a:ext cx="589782" cy="440389"/>
            <a:chOff x="5140680" y="386955"/>
            <a:chExt cx="589782" cy="440389"/>
          </a:xfrm>
        </p:grpSpPr>
        <p:pic>
          <p:nvPicPr>
            <p:cNvPr id="144" name="Imagem 14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8" t="4040" r="10536" b="5922"/>
            <a:stretch/>
          </p:blipFill>
          <p:spPr>
            <a:xfrm>
              <a:off x="5291922" y="563733"/>
              <a:ext cx="240830" cy="263611"/>
            </a:xfrm>
            <a:prstGeom prst="rect">
              <a:avLst/>
            </a:prstGeom>
            <a:solidFill>
              <a:schemeClr val="accent4"/>
            </a:solidFill>
          </p:spPr>
        </p:pic>
        <p:sp>
          <p:nvSpPr>
            <p:cNvPr id="145" name="CaixaDeTexto 144"/>
            <p:cNvSpPr txBox="1"/>
            <p:nvPr/>
          </p:nvSpPr>
          <p:spPr>
            <a:xfrm>
              <a:off x="5140680" y="386955"/>
              <a:ext cx="5897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smtClean="0">
                  <a:latin typeface="Arial Black" panose="020B0A04020102020204" pitchFamily="34" charset="0"/>
                </a:rPr>
                <a:t>HTTP</a:t>
              </a:r>
              <a:endParaRPr lang="pt-BR" sz="10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151" y="-76318"/>
            <a:ext cx="10063867" cy="735972"/>
          </a:xfrm>
        </p:spPr>
        <p:txBody>
          <a:bodyPr/>
          <a:lstStyle/>
          <a:p>
            <a:r>
              <a:rPr lang="pt-BR" dirty="0" smtClean="0"/>
              <a:t>Requisição HTTP x AMQP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3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00091 0.1717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5.55112E-17 L -0.00052 0.258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27852 -0.2594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21224 -0.0178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24401 0.204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1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34661 -0.0525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31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13 -0.3435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0208 -0.2125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24" y="5135566"/>
            <a:ext cx="978035" cy="978035"/>
          </a:xfrm>
          <a:prstGeom prst="rect">
            <a:avLst/>
          </a:prstGeom>
        </p:spPr>
      </p:pic>
      <p:grpSp>
        <p:nvGrpSpPr>
          <p:cNvPr id="1054" name="Grupo 1053"/>
          <p:cNvGrpSpPr/>
          <p:nvPr/>
        </p:nvGrpSpPr>
        <p:grpSpPr>
          <a:xfrm>
            <a:off x="2661870" y="1001019"/>
            <a:ext cx="1407950" cy="1290833"/>
            <a:chOff x="7483374" y="1205136"/>
            <a:chExt cx="1407950" cy="1290833"/>
          </a:xfrm>
        </p:grpSpPr>
        <p:grpSp>
          <p:nvGrpSpPr>
            <p:cNvPr id="1034" name="Grupo 1033"/>
            <p:cNvGrpSpPr/>
            <p:nvPr/>
          </p:nvGrpSpPr>
          <p:grpSpPr>
            <a:xfrm>
              <a:off x="7483374" y="1544990"/>
              <a:ext cx="1407950" cy="950979"/>
              <a:chOff x="8870201" y="1765185"/>
              <a:chExt cx="1407950" cy="950979"/>
            </a:xfrm>
          </p:grpSpPr>
          <p:pic>
            <p:nvPicPr>
              <p:cNvPr id="1030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8952756" y="1765185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1031" name="CaixaDeTexto 1030"/>
              <p:cNvSpPr txBox="1"/>
              <p:nvPr/>
            </p:nvSpPr>
            <p:spPr>
              <a:xfrm>
                <a:off x="8870201" y="2346832"/>
                <a:ext cx="1407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Fila serviço A</a:t>
                </a:r>
                <a:endParaRPr lang="pt-BR" dirty="0"/>
              </a:p>
            </p:txBody>
          </p:sp>
        </p:grpSp>
        <p:pic>
          <p:nvPicPr>
            <p:cNvPr id="1026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12051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upo 78"/>
          <p:cNvGrpSpPr/>
          <p:nvPr/>
        </p:nvGrpSpPr>
        <p:grpSpPr>
          <a:xfrm>
            <a:off x="1012769" y="1001611"/>
            <a:ext cx="1389548" cy="1567832"/>
            <a:chOff x="7483374" y="1205136"/>
            <a:chExt cx="1389548" cy="1567832"/>
          </a:xfrm>
        </p:grpSpPr>
        <p:grpSp>
          <p:nvGrpSpPr>
            <p:cNvPr id="80" name="Grupo 79"/>
            <p:cNvGrpSpPr/>
            <p:nvPr/>
          </p:nvGrpSpPr>
          <p:grpSpPr>
            <a:xfrm>
              <a:off x="7483374" y="1544990"/>
              <a:ext cx="1389548" cy="1227978"/>
              <a:chOff x="8870201" y="1765185"/>
              <a:chExt cx="1389548" cy="1227978"/>
            </a:xfrm>
          </p:grpSpPr>
          <p:pic>
            <p:nvPicPr>
              <p:cNvPr id="82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8952756" y="1765185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83" name="CaixaDeTexto 82"/>
              <p:cNvSpPr txBox="1"/>
              <p:nvPr/>
            </p:nvSpPr>
            <p:spPr>
              <a:xfrm>
                <a:off x="8870201" y="2346832"/>
                <a:ext cx="1389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Fila instância</a:t>
                </a:r>
                <a:br>
                  <a:rPr lang="pt-BR" dirty="0" smtClean="0"/>
                </a:br>
                <a:r>
                  <a:rPr lang="pt-BR" dirty="0" smtClean="0"/>
                  <a:t>(A1)</a:t>
                </a:r>
                <a:endParaRPr lang="pt-BR" dirty="0"/>
              </a:p>
            </p:txBody>
          </p:sp>
        </p:grpSp>
        <p:pic>
          <p:nvPicPr>
            <p:cNvPr id="81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12051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upo 93"/>
          <p:cNvGrpSpPr/>
          <p:nvPr/>
        </p:nvGrpSpPr>
        <p:grpSpPr>
          <a:xfrm>
            <a:off x="4314525" y="994413"/>
            <a:ext cx="1389548" cy="1567832"/>
            <a:chOff x="7483374" y="1205136"/>
            <a:chExt cx="1389548" cy="1567832"/>
          </a:xfrm>
        </p:grpSpPr>
        <p:grpSp>
          <p:nvGrpSpPr>
            <p:cNvPr id="95" name="Grupo 94"/>
            <p:cNvGrpSpPr/>
            <p:nvPr/>
          </p:nvGrpSpPr>
          <p:grpSpPr>
            <a:xfrm>
              <a:off x="7483374" y="1544990"/>
              <a:ext cx="1389548" cy="1227978"/>
              <a:chOff x="8870201" y="1765185"/>
              <a:chExt cx="1389548" cy="1227978"/>
            </a:xfrm>
          </p:grpSpPr>
          <p:pic>
            <p:nvPicPr>
              <p:cNvPr id="98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8952756" y="1765185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99" name="CaixaDeTexto 98"/>
              <p:cNvSpPr txBox="1"/>
              <p:nvPr/>
            </p:nvSpPr>
            <p:spPr>
              <a:xfrm>
                <a:off x="8870201" y="2346832"/>
                <a:ext cx="1389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Fila instância</a:t>
                </a:r>
                <a:br>
                  <a:rPr lang="pt-BR" dirty="0" smtClean="0"/>
                </a:br>
                <a:r>
                  <a:rPr lang="pt-BR" dirty="0" smtClean="0"/>
                  <a:t>(A2)</a:t>
                </a:r>
                <a:endParaRPr lang="pt-BR" dirty="0"/>
              </a:p>
            </p:txBody>
          </p:sp>
        </p:grpSp>
        <p:pic>
          <p:nvPicPr>
            <p:cNvPr id="96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12051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4800" r="10444" b="5016"/>
          <a:stretch/>
        </p:blipFill>
        <p:spPr>
          <a:xfrm>
            <a:off x="1102372" y="3377696"/>
            <a:ext cx="1210342" cy="1373781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3" r="12396" b="5827"/>
          <a:stretch/>
        </p:blipFill>
        <p:spPr>
          <a:xfrm>
            <a:off x="1756711" y="3991436"/>
            <a:ext cx="473450" cy="477794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1490176" y="35648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A1</a:t>
            </a:r>
            <a:endParaRPr lang="pt-BR" dirty="0"/>
          </a:p>
        </p:txBody>
      </p:sp>
      <p:grpSp>
        <p:nvGrpSpPr>
          <p:cNvPr id="101" name="Grupo 100"/>
          <p:cNvGrpSpPr/>
          <p:nvPr/>
        </p:nvGrpSpPr>
        <p:grpSpPr>
          <a:xfrm>
            <a:off x="4404128" y="3377696"/>
            <a:ext cx="1210342" cy="1373781"/>
            <a:chOff x="1876936" y="3019980"/>
            <a:chExt cx="1210342" cy="1373781"/>
          </a:xfrm>
        </p:grpSpPr>
        <p:grpSp>
          <p:nvGrpSpPr>
            <p:cNvPr id="102" name="Grupo 101"/>
            <p:cNvGrpSpPr/>
            <p:nvPr/>
          </p:nvGrpSpPr>
          <p:grpSpPr>
            <a:xfrm>
              <a:off x="1876936" y="3019980"/>
              <a:ext cx="1210342" cy="1373781"/>
              <a:chOff x="8170188" y="367835"/>
              <a:chExt cx="1210342" cy="1373781"/>
            </a:xfrm>
          </p:grpSpPr>
          <p:pic>
            <p:nvPicPr>
              <p:cNvPr id="104" name="Imagem 10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1" t="4800" r="10444" b="5016"/>
              <a:stretch/>
            </p:blipFill>
            <p:spPr>
              <a:xfrm>
                <a:off x="8170188" y="367835"/>
                <a:ext cx="1210342" cy="1373781"/>
              </a:xfrm>
              <a:prstGeom prst="rect">
                <a:avLst/>
              </a:prstGeom>
            </p:spPr>
          </p:pic>
          <p:pic>
            <p:nvPicPr>
              <p:cNvPr id="105" name="Imagem 10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93" r="12396" b="5827"/>
              <a:stretch/>
            </p:blipFill>
            <p:spPr>
              <a:xfrm>
                <a:off x="8824527" y="981575"/>
                <a:ext cx="473450" cy="477794"/>
              </a:xfrm>
              <a:prstGeom prst="rect">
                <a:avLst/>
              </a:prstGeom>
            </p:spPr>
          </p:pic>
        </p:grpSp>
        <p:sp>
          <p:nvSpPr>
            <p:cNvPr id="103" name="CaixaDeTexto 102"/>
            <p:cNvSpPr txBox="1"/>
            <p:nvPr/>
          </p:nvSpPr>
          <p:spPr>
            <a:xfrm>
              <a:off x="2264740" y="320709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A2</a:t>
              </a:r>
              <a:endParaRPr lang="pt-BR" dirty="0"/>
            </a:p>
          </p:txBody>
        </p:sp>
      </p:grpSp>
      <p:cxnSp>
        <p:nvCxnSpPr>
          <p:cNvPr id="29" name="Conector reto 28"/>
          <p:cNvCxnSpPr>
            <a:stCxn id="45" idx="2"/>
            <a:endCxn id="43" idx="0"/>
          </p:cNvCxnSpPr>
          <p:nvPr/>
        </p:nvCxnSpPr>
        <p:spPr>
          <a:xfrm>
            <a:off x="1707543" y="4751477"/>
            <a:ext cx="1559499" cy="384089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43" idx="0"/>
            <a:endCxn id="104" idx="2"/>
          </p:cNvCxnSpPr>
          <p:nvPr/>
        </p:nvCxnSpPr>
        <p:spPr>
          <a:xfrm flipV="1">
            <a:off x="3267042" y="4751477"/>
            <a:ext cx="1742257" cy="384089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45" idx="0"/>
            <a:endCxn id="83" idx="2"/>
          </p:cNvCxnSpPr>
          <p:nvPr/>
        </p:nvCxnSpPr>
        <p:spPr>
          <a:xfrm flipV="1">
            <a:off x="1707543" y="2569443"/>
            <a:ext cx="0" cy="808253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45" idx="0"/>
            <a:endCxn id="1031" idx="2"/>
          </p:cNvCxnSpPr>
          <p:nvPr/>
        </p:nvCxnSpPr>
        <p:spPr>
          <a:xfrm flipV="1">
            <a:off x="1707543" y="2291852"/>
            <a:ext cx="1658302" cy="1085844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04" idx="0"/>
            <a:endCxn id="1031" idx="2"/>
          </p:cNvCxnSpPr>
          <p:nvPr/>
        </p:nvCxnSpPr>
        <p:spPr>
          <a:xfrm flipH="1" flipV="1">
            <a:off x="3365845" y="2291852"/>
            <a:ext cx="1643454" cy="1085844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04" idx="0"/>
            <a:endCxn id="99" idx="2"/>
          </p:cNvCxnSpPr>
          <p:nvPr/>
        </p:nvCxnSpPr>
        <p:spPr>
          <a:xfrm flipV="1">
            <a:off x="5009299" y="2562245"/>
            <a:ext cx="0" cy="815451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0" name="Imagem 1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27" y="5135566"/>
            <a:ext cx="978035" cy="978035"/>
          </a:xfrm>
          <a:prstGeom prst="rect">
            <a:avLst/>
          </a:prstGeom>
        </p:spPr>
      </p:pic>
      <p:grpSp>
        <p:nvGrpSpPr>
          <p:cNvPr id="161" name="Grupo 160"/>
          <p:cNvGrpSpPr/>
          <p:nvPr/>
        </p:nvGrpSpPr>
        <p:grpSpPr>
          <a:xfrm>
            <a:off x="8037373" y="1001019"/>
            <a:ext cx="1399935" cy="1290833"/>
            <a:chOff x="7483374" y="1205136"/>
            <a:chExt cx="1399935" cy="1290833"/>
          </a:xfrm>
        </p:grpSpPr>
        <p:grpSp>
          <p:nvGrpSpPr>
            <p:cNvPr id="162" name="Grupo 161"/>
            <p:cNvGrpSpPr/>
            <p:nvPr/>
          </p:nvGrpSpPr>
          <p:grpSpPr>
            <a:xfrm>
              <a:off x="7483374" y="1544990"/>
              <a:ext cx="1399935" cy="950979"/>
              <a:chOff x="8870201" y="1765185"/>
              <a:chExt cx="1399935" cy="950979"/>
            </a:xfrm>
          </p:grpSpPr>
          <p:pic>
            <p:nvPicPr>
              <p:cNvPr id="164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8952756" y="1765185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165" name="CaixaDeTexto 164"/>
              <p:cNvSpPr txBox="1"/>
              <p:nvPr/>
            </p:nvSpPr>
            <p:spPr>
              <a:xfrm>
                <a:off x="8870201" y="2346832"/>
                <a:ext cx="1399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Fila serviço B</a:t>
                </a:r>
                <a:endParaRPr lang="pt-BR" dirty="0"/>
              </a:p>
            </p:txBody>
          </p:sp>
        </p:grpSp>
        <p:pic>
          <p:nvPicPr>
            <p:cNvPr id="163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12051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6" name="Grupo 165"/>
          <p:cNvGrpSpPr/>
          <p:nvPr/>
        </p:nvGrpSpPr>
        <p:grpSpPr>
          <a:xfrm>
            <a:off x="6388272" y="1001611"/>
            <a:ext cx="1389548" cy="1567832"/>
            <a:chOff x="7483374" y="1205136"/>
            <a:chExt cx="1389548" cy="1567832"/>
          </a:xfrm>
        </p:grpSpPr>
        <p:grpSp>
          <p:nvGrpSpPr>
            <p:cNvPr id="167" name="Grupo 166"/>
            <p:cNvGrpSpPr/>
            <p:nvPr/>
          </p:nvGrpSpPr>
          <p:grpSpPr>
            <a:xfrm>
              <a:off x="7483374" y="1544990"/>
              <a:ext cx="1389548" cy="1227978"/>
              <a:chOff x="8870201" y="1765185"/>
              <a:chExt cx="1389548" cy="1227978"/>
            </a:xfrm>
          </p:grpSpPr>
          <p:pic>
            <p:nvPicPr>
              <p:cNvPr id="169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8952756" y="1765185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170" name="CaixaDeTexto 169"/>
              <p:cNvSpPr txBox="1"/>
              <p:nvPr/>
            </p:nvSpPr>
            <p:spPr>
              <a:xfrm>
                <a:off x="8870201" y="2346832"/>
                <a:ext cx="1389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Fila instância</a:t>
                </a:r>
                <a:br>
                  <a:rPr lang="pt-BR" dirty="0" smtClean="0"/>
                </a:br>
                <a:r>
                  <a:rPr lang="pt-BR" dirty="0" smtClean="0"/>
                  <a:t>(B1)</a:t>
                </a:r>
                <a:endParaRPr lang="pt-BR" dirty="0"/>
              </a:p>
            </p:txBody>
          </p:sp>
        </p:grpSp>
        <p:pic>
          <p:nvPicPr>
            <p:cNvPr id="168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12051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upo 170"/>
          <p:cNvGrpSpPr/>
          <p:nvPr/>
        </p:nvGrpSpPr>
        <p:grpSpPr>
          <a:xfrm>
            <a:off x="9690028" y="994413"/>
            <a:ext cx="1389548" cy="1567832"/>
            <a:chOff x="7483374" y="1205136"/>
            <a:chExt cx="1389548" cy="1567832"/>
          </a:xfrm>
        </p:grpSpPr>
        <p:grpSp>
          <p:nvGrpSpPr>
            <p:cNvPr id="172" name="Grupo 171"/>
            <p:cNvGrpSpPr/>
            <p:nvPr/>
          </p:nvGrpSpPr>
          <p:grpSpPr>
            <a:xfrm>
              <a:off x="7483374" y="1544990"/>
              <a:ext cx="1389548" cy="1227978"/>
              <a:chOff x="8870201" y="1765185"/>
              <a:chExt cx="1389548" cy="1227978"/>
            </a:xfrm>
          </p:grpSpPr>
          <p:pic>
            <p:nvPicPr>
              <p:cNvPr id="174" name="Picture 6" descr="Resultado de imagem para message queue icon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19" t="21591" r="6163" b="21591"/>
              <a:stretch/>
            </p:blipFill>
            <p:spPr bwMode="auto">
              <a:xfrm>
                <a:off x="8952756" y="1765185"/>
                <a:ext cx="1045234" cy="684054"/>
              </a:xfrm>
              <a:prstGeom prst="rect">
                <a:avLst/>
              </a:prstGeom>
              <a:solidFill>
                <a:schemeClr val="bg1"/>
              </a:solidFill>
              <a:extLst/>
            </p:spPr>
          </p:pic>
          <p:sp>
            <p:nvSpPr>
              <p:cNvPr id="175" name="CaixaDeTexto 174"/>
              <p:cNvSpPr txBox="1"/>
              <p:nvPr/>
            </p:nvSpPr>
            <p:spPr>
              <a:xfrm>
                <a:off x="8870201" y="2346832"/>
                <a:ext cx="13895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 smtClean="0"/>
                  <a:t>Fila instância</a:t>
                </a:r>
                <a:br>
                  <a:rPr lang="pt-BR" dirty="0" smtClean="0"/>
                </a:br>
                <a:r>
                  <a:rPr lang="pt-BR" dirty="0" smtClean="0"/>
                  <a:t>(B2)</a:t>
                </a:r>
                <a:endParaRPr lang="pt-BR" dirty="0"/>
              </a:p>
            </p:txBody>
          </p:sp>
        </p:grpSp>
        <p:pic>
          <p:nvPicPr>
            <p:cNvPr id="173" name="Picture 2" descr="Resultado de imagem para rabbitmq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29" y="1205136"/>
              <a:ext cx="462964" cy="462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9" name="Imagem 17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4800" r="10444" b="5016"/>
          <a:stretch/>
        </p:blipFill>
        <p:spPr>
          <a:xfrm>
            <a:off x="6477875" y="3377696"/>
            <a:ext cx="1210342" cy="1373781"/>
          </a:xfrm>
          <a:prstGeom prst="rect">
            <a:avLst/>
          </a:prstGeom>
        </p:spPr>
      </p:pic>
      <p:pic>
        <p:nvPicPr>
          <p:cNvPr id="180" name="Imagem 1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3" r="12396" b="5827"/>
          <a:stretch/>
        </p:blipFill>
        <p:spPr>
          <a:xfrm>
            <a:off x="7132214" y="3991436"/>
            <a:ext cx="473450" cy="477794"/>
          </a:xfrm>
          <a:prstGeom prst="rect">
            <a:avLst/>
          </a:prstGeom>
        </p:spPr>
      </p:pic>
      <p:sp>
        <p:nvSpPr>
          <p:cNvPr id="178" name="CaixaDeTexto 177"/>
          <p:cNvSpPr txBox="1"/>
          <p:nvPr/>
        </p:nvSpPr>
        <p:spPr>
          <a:xfrm>
            <a:off x="6865679" y="356481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B1</a:t>
            </a:r>
            <a:endParaRPr lang="pt-BR" dirty="0"/>
          </a:p>
        </p:txBody>
      </p:sp>
      <p:grpSp>
        <p:nvGrpSpPr>
          <p:cNvPr id="181" name="Grupo 180"/>
          <p:cNvGrpSpPr/>
          <p:nvPr/>
        </p:nvGrpSpPr>
        <p:grpSpPr>
          <a:xfrm>
            <a:off x="9779631" y="3377696"/>
            <a:ext cx="1210342" cy="1373781"/>
            <a:chOff x="1876936" y="3019980"/>
            <a:chExt cx="1210342" cy="1373781"/>
          </a:xfrm>
        </p:grpSpPr>
        <p:grpSp>
          <p:nvGrpSpPr>
            <p:cNvPr id="182" name="Grupo 181"/>
            <p:cNvGrpSpPr/>
            <p:nvPr/>
          </p:nvGrpSpPr>
          <p:grpSpPr>
            <a:xfrm>
              <a:off x="1876936" y="3019980"/>
              <a:ext cx="1210342" cy="1373781"/>
              <a:chOff x="8170188" y="367835"/>
              <a:chExt cx="1210342" cy="1373781"/>
            </a:xfrm>
          </p:grpSpPr>
          <p:pic>
            <p:nvPicPr>
              <p:cNvPr id="184" name="Imagem 18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01" t="4800" r="10444" b="5016"/>
              <a:stretch/>
            </p:blipFill>
            <p:spPr>
              <a:xfrm>
                <a:off x="8170188" y="367835"/>
                <a:ext cx="1210342" cy="1373781"/>
              </a:xfrm>
              <a:prstGeom prst="rect">
                <a:avLst/>
              </a:prstGeom>
            </p:spPr>
          </p:pic>
          <p:pic>
            <p:nvPicPr>
              <p:cNvPr id="185" name="Imagem 18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93" r="12396" b="5827"/>
              <a:stretch/>
            </p:blipFill>
            <p:spPr>
              <a:xfrm>
                <a:off x="8824527" y="981575"/>
                <a:ext cx="473450" cy="477794"/>
              </a:xfrm>
              <a:prstGeom prst="rect">
                <a:avLst/>
              </a:prstGeom>
            </p:spPr>
          </p:pic>
        </p:grpSp>
        <p:sp>
          <p:nvSpPr>
            <p:cNvPr id="183" name="CaixaDeTexto 182"/>
            <p:cNvSpPr txBox="1"/>
            <p:nvPr/>
          </p:nvSpPr>
          <p:spPr>
            <a:xfrm>
              <a:off x="2264740" y="320709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  <a:r>
                <a:rPr lang="pt-BR" dirty="0" smtClean="0"/>
                <a:t>2</a:t>
              </a:r>
              <a:endParaRPr lang="pt-BR" dirty="0"/>
            </a:p>
          </p:txBody>
        </p:sp>
      </p:grpSp>
      <p:cxnSp>
        <p:nvCxnSpPr>
          <p:cNvPr id="186" name="Conector reto 185"/>
          <p:cNvCxnSpPr>
            <a:stCxn id="179" idx="2"/>
            <a:endCxn id="160" idx="0"/>
          </p:cNvCxnSpPr>
          <p:nvPr/>
        </p:nvCxnSpPr>
        <p:spPr>
          <a:xfrm>
            <a:off x="7083046" y="4751477"/>
            <a:ext cx="1559499" cy="384089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Conector reto 186"/>
          <p:cNvCxnSpPr>
            <a:stCxn id="160" idx="0"/>
            <a:endCxn id="184" idx="2"/>
          </p:cNvCxnSpPr>
          <p:nvPr/>
        </p:nvCxnSpPr>
        <p:spPr>
          <a:xfrm flipV="1">
            <a:off x="8642545" y="4751477"/>
            <a:ext cx="1742257" cy="384089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Conector reto 187"/>
          <p:cNvCxnSpPr>
            <a:stCxn id="179" idx="0"/>
            <a:endCxn id="170" idx="2"/>
          </p:cNvCxnSpPr>
          <p:nvPr/>
        </p:nvCxnSpPr>
        <p:spPr>
          <a:xfrm flipV="1">
            <a:off x="7083046" y="2569443"/>
            <a:ext cx="0" cy="808253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Conector reto 188"/>
          <p:cNvCxnSpPr>
            <a:stCxn id="179" idx="0"/>
            <a:endCxn id="165" idx="2"/>
          </p:cNvCxnSpPr>
          <p:nvPr/>
        </p:nvCxnSpPr>
        <p:spPr>
          <a:xfrm flipV="1">
            <a:off x="7083046" y="2291852"/>
            <a:ext cx="1654295" cy="1085844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Conector reto 189"/>
          <p:cNvCxnSpPr>
            <a:stCxn id="184" idx="0"/>
            <a:endCxn id="165" idx="2"/>
          </p:cNvCxnSpPr>
          <p:nvPr/>
        </p:nvCxnSpPr>
        <p:spPr>
          <a:xfrm flipH="1" flipV="1">
            <a:off x="8737341" y="2291852"/>
            <a:ext cx="1647461" cy="1085844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Conector reto 190"/>
          <p:cNvCxnSpPr>
            <a:stCxn id="184" idx="0"/>
            <a:endCxn id="175" idx="2"/>
          </p:cNvCxnSpPr>
          <p:nvPr/>
        </p:nvCxnSpPr>
        <p:spPr>
          <a:xfrm flipV="1">
            <a:off x="10384802" y="2562245"/>
            <a:ext cx="0" cy="815451"/>
          </a:xfrm>
          <a:prstGeom prst="line">
            <a:avLst/>
          </a:prstGeom>
          <a:ln w="5715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9" name="Grupo 58"/>
          <p:cNvGrpSpPr/>
          <p:nvPr/>
        </p:nvGrpSpPr>
        <p:grpSpPr>
          <a:xfrm>
            <a:off x="3175896" y="1368124"/>
            <a:ext cx="839418" cy="515062"/>
            <a:chOff x="1810452" y="485957"/>
            <a:chExt cx="839418" cy="515062"/>
          </a:xfrm>
        </p:grpSpPr>
        <p:pic>
          <p:nvPicPr>
            <p:cNvPr id="132" name="Imagem 13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1875487" y="652727"/>
              <a:ext cx="463270" cy="348292"/>
            </a:xfrm>
            <a:prstGeom prst="rect">
              <a:avLst/>
            </a:prstGeom>
            <a:solidFill>
              <a:schemeClr val="accent4"/>
            </a:solidFill>
          </p:spPr>
        </p:pic>
        <p:sp>
          <p:nvSpPr>
            <p:cNvPr id="133" name="CaixaDeTexto 132"/>
            <p:cNvSpPr txBox="1"/>
            <p:nvPr/>
          </p:nvSpPr>
          <p:spPr>
            <a:xfrm>
              <a:off x="1810452" y="485957"/>
              <a:ext cx="839418" cy="34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90" name="Forma livre 89"/>
          <p:cNvSpPr/>
          <p:nvPr/>
        </p:nvSpPr>
        <p:spPr>
          <a:xfrm>
            <a:off x="2259106" y="1775012"/>
            <a:ext cx="6583680" cy="4414529"/>
          </a:xfrm>
          <a:custGeom>
            <a:avLst/>
            <a:gdLst>
              <a:gd name="connsiteX0" fmla="*/ 0 w 6583680"/>
              <a:gd name="connsiteY0" fmla="*/ 2388197 h 4414529"/>
              <a:gd name="connsiteX1" fmla="*/ 4927002 w 6583680"/>
              <a:gd name="connsiteY1" fmla="*/ 4335332 h 4414529"/>
              <a:gd name="connsiteX2" fmla="*/ 6583680 w 6583680"/>
              <a:gd name="connsiteY2" fmla="*/ 0 h 441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3680" h="4414529">
                <a:moveTo>
                  <a:pt x="0" y="2388197"/>
                </a:moveTo>
                <a:cubicBezTo>
                  <a:pt x="1914861" y="3560781"/>
                  <a:pt x="3829722" y="4733365"/>
                  <a:pt x="4927002" y="4335332"/>
                </a:cubicBezTo>
                <a:cubicBezTo>
                  <a:pt x="6024282" y="3937299"/>
                  <a:pt x="6321911" y="731520"/>
                  <a:pt x="658368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Grupo 59"/>
          <p:cNvGrpSpPr/>
          <p:nvPr/>
        </p:nvGrpSpPr>
        <p:grpSpPr>
          <a:xfrm>
            <a:off x="2230161" y="3856819"/>
            <a:ext cx="839418" cy="515062"/>
            <a:chOff x="3267042" y="306845"/>
            <a:chExt cx="839418" cy="515062"/>
          </a:xfrm>
        </p:grpSpPr>
        <p:pic>
          <p:nvPicPr>
            <p:cNvPr id="195" name="Imagem 19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3332077" y="473615"/>
              <a:ext cx="463270" cy="348292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196" name="CaixaDeTexto 195"/>
            <p:cNvSpPr txBox="1"/>
            <p:nvPr/>
          </p:nvSpPr>
          <p:spPr>
            <a:xfrm>
              <a:off x="3267042" y="306845"/>
              <a:ext cx="839418" cy="34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2" name="Grupo 201"/>
          <p:cNvGrpSpPr/>
          <p:nvPr/>
        </p:nvGrpSpPr>
        <p:grpSpPr>
          <a:xfrm>
            <a:off x="8499874" y="1325239"/>
            <a:ext cx="839418" cy="515062"/>
            <a:chOff x="3267042" y="306845"/>
            <a:chExt cx="839418" cy="515062"/>
          </a:xfrm>
        </p:grpSpPr>
        <p:pic>
          <p:nvPicPr>
            <p:cNvPr id="203" name="Imagem 20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3332077" y="473615"/>
              <a:ext cx="463270" cy="348292"/>
            </a:xfrm>
            <a:prstGeom prst="rect">
              <a:avLst/>
            </a:prstGeom>
            <a:solidFill>
              <a:schemeClr val="accent1"/>
            </a:solidFill>
          </p:spPr>
        </p:pic>
        <p:sp>
          <p:nvSpPr>
            <p:cNvPr id="204" name="CaixaDeTexto 203"/>
            <p:cNvSpPr txBox="1"/>
            <p:nvPr/>
          </p:nvSpPr>
          <p:spPr>
            <a:xfrm>
              <a:off x="3267042" y="306845"/>
              <a:ext cx="839418" cy="34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92" name="Forma livre 91"/>
          <p:cNvSpPr/>
          <p:nvPr/>
        </p:nvSpPr>
        <p:spPr>
          <a:xfrm>
            <a:off x="1876848" y="175295"/>
            <a:ext cx="4685317" cy="3557609"/>
          </a:xfrm>
          <a:custGeom>
            <a:avLst/>
            <a:gdLst>
              <a:gd name="connsiteX0" fmla="*/ 4685317 w 4685317"/>
              <a:gd name="connsiteY0" fmla="*/ 3557609 h 3557609"/>
              <a:gd name="connsiteX1" fmla="*/ 3501976 w 4685317"/>
              <a:gd name="connsiteY1" fmla="*/ 405618 h 3557609"/>
              <a:gd name="connsiteX2" fmla="*/ 554380 w 4685317"/>
              <a:gd name="connsiteY2" fmla="*/ 158192 h 3557609"/>
              <a:gd name="connsiteX3" fmla="*/ 5740 w 4685317"/>
              <a:gd name="connsiteY3" fmla="*/ 1492140 h 3557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5317" h="3557609">
                <a:moveTo>
                  <a:pt x="4685317" y="3557609"/>
                </a:moveTo>
                <a:cubicBezTo>
                  <a:pt x="4437891" y="2264898"/>
                  <a:pt x="4190465" y="972187"/>
                  <a:pt x="3501976" y="405618"/>
                </a:cubicBezTo>
                <a:cubicBezTo>
                  <a:pt x="2813486" y="-160952"/>
                  <a:pt x="1137086" y="-22895"/>
                  <a:pt x="554380" y="158192"/>
                </a:cubicBezTo>
                <a:cubicBezTo>
                  <a:pt x="-28326" y="339279"/>
                  <a:pt x="-11293" y="915709"/>
                  <a:pt x="5740" y="1492140"/>
                </a:cubicBezTo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Grupo 83"/>
          <p:cNvGrpSpPr/>
          <p:nvPr/>
        </p:nvGrpSpPr>
        <p:grpSpPr>
          <a:xfrm>
            <a:off x="6292796" y="3419083"/>
            <a:ext cx="839418" cy="515062"/>
            <a:chOff x="4161385" y="105143"/>
            <a:chExt cx="839418" cy="515062"/>
          </a:xfrm>
        </p:grpSpPr>
        <p:pic>
          <p:nvPicPr>
            <p:cNvPr id="197" name="Imagem 19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4226420" y="271913"/>
              <a:ext cx="463270" cy="348292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198" name="CaixaDeTexto 197"/>
            <p:cNvSpPr txBox="1"/>
            <p:nvPr/>
          </p:nvSpPr>
          <p:spPr>
            <a:xfrm>
              <a:off x="4161385" y="105143"/>
              <a:ext cx="839418" cy="34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13" name="Grupo 212"/>
          <p:cNvGrpSpPr/>
          <p:nvPr/>
        </p:nvGrpSpPr>
        <p:grpSpPr>
          <a:xfrm>
            <a:off x="1505818" y="1411889"/>
            <a:ext cx="839418" cy="515062"/>
            <a:chOff x="4161385" y="105143"/>
            <a:chExt cx="839418" cy="515062"/>
          </a:xfrm>
        </p:grpSpPr>
        <p:pic>
          <p:nvPicPr>
            <p:cNvPr id="214" name="Imagem 21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47" b="12572"/>
            <a:stretch/>
          </p:blipFill>
          <p:spPr>
            <a:xfrm>
              <a:off x="4226420" y="271913"/>
              <a:ext cx="463270" cy="348292"/>
            </a:xfrm>
            <a:prstGeom prst="rect">
              <a:avLst/>
            </a:prstGeom>
            <a:solidFill>
              <a:schemeClr val="accent2"/>
            </a:solidFill>
          </p:spPr>
        </p:pic>
        <p:sp>
          <p:nvSpPr>
            <p:cNvPr id="215" name="CaixaDeTexto 214"/>
            <p:cNvSpPr txBox="1"/>
            <p:nvPr/>
          </p:nvSpPr>
          <p:spPr>
            <a:xfrm>
              <a:off x="4161385" y="105143"/>
              <a:ext cx="839418" cy="34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smtClean="0">
                  <a:latin typeface="Arial Black" panose="020B0A04020102020204" pitchFamily="34" charset="0"/>
                </a:rPr>
                <a:t>AMQP</a:t>
              </a:r>
              <a:endParaRPr lang="pt-BR" sz="10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93" name="CaixaDeTexto 92"/>
          <p:cNvSpPr txBox="1"/>
          <p:nvPr/>
        </p:nvSpPr>
        <p:spPr>
          <a:xfrm>
            <a:off x="1098145" y="4193223"/>
            <a:ext cx="6093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ACK</a:t>
            </a:r>
            <a:endParaRPr lang="pt-BR" sz="1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7" name="CaixaDeTexto 216"/>
          <p:cNvSpPr txBox="1"/>
          <p:nvPr/>
        </p:nvSpPr>
        <p:spPr>
          <a:xfrm>
            <a:off x="6476409" y="4165995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ACK</a:t>
            </a:r>
            <a:endParaRPr lang="pt-BR" sz="1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88272" y="77930"/>
            <a:ext cx="5161859" cy="735972"/>
          </a:xfrm>
        </p:spPr>
        <p:txBody>
          <a:bodyPr/>
          <a:lstStyle/>
          <a:p>
            <a:r>
              <a:rPr lang="pt-BR" dirty="0" smtClean="0"/>
              <a:t>Comunicação entre serviços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7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16953 0.381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1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55556E-6 L 1.66667E-6 -5.55556E-6 C 0.00195 0.00277 0.00416 0.00509 0.00612 0.00786 C 0.00677 0.00879 0.00716 0.01018 0.00781 0.01111 C 0.00872 0.01226 0.00976 0.01296 0.01054 0.01411 C 0.01145 0.0155 0.01224 0.01736 0.01315 0.01898 C 0.01393 0.02013 0.01497 0.02083 0.01575 0.02198 C 0.01679 0.02337 0.01744 0.02546 0.01849 0.02661 C 0.02018 0.02893 0.022 0.03101 0.02369 0.0331 C 0.02461 0.03402 0.02565 0.03472 0.02643 0.03611 C 0.02695 0.03726 0.02747 0.03842 0.02812 0.03935 C 0.02812 0.03935 0.03476 0.04722 0.03606 0.04861 C 0.03698 0.04976 0.03802 0.05046 0.0388 0.05185 C 0.03932 0.05277 0.03984 0.05416 0.04049 0.05486 C 0.04218 0.05717 0.04427 0.05856 0.04583 0.06134 C 0.04635 0.06226 0.04687 0.06342 0.04752 0.06435 C 0.04921 0.06666 0.05117 0.06851 0.05286 0.0706 L 0.05546 0.07384 L 0.06341 0.0831 C 0.06341 0.0831 0.06875 0.08958 0.06875 0.08958 L 0.07226 0.09259 C 0.07578 0.09884 0.07213 0.09328 0.07669 0.09722 C 0.0776 0.09814 0.07838 0.09953 0.07929 0.10046 C 0.08073 0.10161 0.08229 0.10231 0.08372 0.1037 C 0.08476 0.10439 0.08541 0.10601 0.08645 0.10671 C 0.08815 0.1081 0.08997 0.10879 0.09166 0.10995 L 0.0944 0.11134 C 0.09492 0.11249 0.09531 0.11388 0.09609 0.11458 C 0.09778 0.11597 0.10143 0.11759 0.10143 0.11759 C 0.10195 0.11874 0.10247 0.12013 0.10312 0.12083 C 0.10403 0.12175 0.10872 0.12361 0.10937 0.12407 C 0.11028 0.12499 0.11106 0.12638 0.11198 0.12708 C 0.11367 0.12847 0.11575 0.12847 0.11731 0.13032 C 0.11823 0.13124 0.11901 0.13263 0.11992 0.13333 C 0.12161 0.13472 0.12356 0.13495 0.12526 0.13657 C 0.12643 0.13749 0.1276 0.13842 0.12877 0.13958 C 0.12994 0.14097 0.13099 0.14305 0.13229 0.14444 C 0.13502 0.14698 0.13737 0.14768 0.14023 0.14907 C 0.14283 0.15231 0.14323 0.153 0.14635 0.15532 C 0.14726 0.15601 0.14817 0.15624 0.14908 0.15694 C 0.15794 0.16481 0.1444 0.15486 0.1552 0.16319 C 0.15612 0.16388 0.15703 0.16411 0.15781 0.16481 C 0.15885 0.1655 0.15963 0.16689 0.16054 0.16782 C 0.16354 0.17106 0.16367 0.17083 0.16666 0.17268 C 0.17018 0.1787 0.16653 0.17314 0.17109 0.17731 C 0.172 0.17823 0.17278 0.17962 0.17369 0.18055 C 0.17461 0.18124 0.17552 0.18124 0.17643 0.18194 C 0.18724 0.19073 0.17994 0.18611 0.18606 0.18981 C 0.18698 0.19097 0.18776 0.19212 0.1888 0.19305 C 0.18958 0.19374 0.19049 0.19398 0.1914 0.19467 C 0.19283 0.1956 0.1944 0.19652 0.19583 0.19768 C 0.20468 0.20555 0.19114 0.19583 0.20195 0.20393 C 0.20286 0.20462 0.20377 0.20486 0.20468 0.20555 C 0.2056 0.20648 0.20638 0.20786 0.20729 0.20879 C 0.21015 0.21111 0.21315 0.21319 0.21614 0.21504 C 0.21705 0.2155 0.21783 0.21597 0.21875 0.21643 C 0.21992 0.21736 0.22109 0.21874 0.22226 0.21967 C 0.22656 0.22291 0.22643 0.22198 0.2302 0.22592 C 0.23112 0.22685 0.2319 0.22823 0.23281 0.22916 C 0.23685 0.23217 0.23567 0.22916 0.23906 0.23217 C 0.24427 0.2368 0.23919 0.23425 0.2444 0.23703 C 0.24648 0.23796 0.25156 0.23981 0.25312 0.24166 C 0.25403 0.24259 0.25481 0.24421 0.25586 0.24467 C 0.26067 0.24791 0.26484 0.24837 0.26992 0.24953 C 0.27291 0.25138 0.27669 0.2537 0.27968 0.25416 L 0.28763 0.25578 C 0.28997 0.25671 0.29231 0.25763 0.29466 0.25879 C 0.29557 0.25948 0.29635 0.26018 0.29726 0.26041 C 0.30052 0.26134 0.30377 0.26157 0.30703 0.26203 C 0.30846 0.26249 0.31562 0.26527 0.31666 0.26527 C 0.32643 0.26527 0.33606 0.26411 0.34583 0.26365 C 0.35182 0.25995 0.3444 0.26411 0.35377 0.26041 C 0.35468 0.26018 0.35546 0.25925 0.35638 0.25879 C 0.36093 0.25694 0.3638 0.25671 0.36875 0.25578 C 0.37916 0.25115 0.36263 0.25833 0.37851 0.25254 C 0.37942 0.25231 0.3802 0.25138 0.38112 0.25115 C 0.38229 0.25046 0.38346 0.24999 0.38463 0.24953 C 0.38645 0.24861 0.38997 0.24629 0.38997 0.24629 L 0.39518 0.24004 L 0.39791 0.23703 C 0.39869 0.23472 0.39961 0.23286 0.40052 0.23055 C 0.40117 0.22916 0.40156 0.22731 0.40234 0.22592 C 0.40742 0.21689 0.40247 0.22962 0.40755 0.21805 C 0.4138 0.20393 0.40885 0.21342 0.41289 0.20393 C 0.4138 0.20185 0.41484 0.19999 0.41549 0.19768 C 0.42005 0.18333 0.41393 0.19583 0.42083 0.18356 C 0.42109 0.18194 0.42122 0.18032 0.42174 0.17893 C 0.42278 0.17569 0.42461 0.17314 0.42526 0.16944 C 0.42552 0.16782 0.42565 0.1662 0.42617 0.16481 C 0.42708 0.16157 0.4289 0.15879 0.42968 0.15532 C 0.4302 0.15277 0.43073 0.14999 0.43138 0.14745 C 0.43359 0.13958 0.43411 0.14097 0.4358 0.13333 C 0.44114 0.10972 0.43698 0.12314 0.44205 0.10833 C 0.44231 0.10624 0.44244 0.10393 0.44283 0.10208 C 0.44479 0.09305 0.4444 0.09884 0.44557 0.09097 C 0.44583 0.08842 0.44583 0.08564 0.44635 0.0831 C 0.44674 0.08148 0.44765 0.08009 0.44817 0.07847 C 0.44908 0.07592 0.45 0.07337 0.45078 0.0706 C 0.45208 0.06643 0.45351 0.06249 0.45429 0.0581 C 0.45468 0.05648 0.45481 0.05486 0.4552 0.05347 C 0.45599 0.05115 0.45703 0.0493 0.45781 0.04722 C 0.46015 0.02731 0.45703 0.04698 0.46054 0.03611 C 0.46328 0.02731 0.46145 0.03009 0.46315 0.02198 C 0.46367 0.0199 0.46445 0.01782 0.46497 0.01573 C 0.46536 0.01365 0.46536 0.01157 0.46575 0.00948 C 0.46627 0.00717 0.46705 0.00532 0.46757 0.00323 C 0.46796 0.00161 0.46823 -5.55556E-6 0.46849 -0.00163 C 0.46875 -0.00348 0.46875 -0.00579 0.4694 -0.00788 C 0.46966 -0.00903 0.47057 -0.00996 0.47109 -0.01089 C 0.47213 -0.01621 0.47213 -0.01598 0.47291 -0.022 C 0.47317 -0.02454 0.4733 -0.02709 0.47369 -0.02987 C 0.47421 -0.03288 0.47487 -0.03612 0.47552 -0.03913 L 0.47734 -0.04862 C 0.4776 -0.05371 0.47773 -0.05903 0.47812 -0.06436 C 0.47851 -0.06852 0.47942 -0.07269 0.47994 -0.07686 C 0.4802 -0.0794 0.48046 -0.08218 0.48086 -0.08473 C 0.48125 -0.08774 0.48216 -0.09098 0.48255 -0.09399 C 0.48307 -0.09723 0.48307 -0.10047 0.48346 -0.10348 C 0.48372 -0.1051 0.48411 -0.10649 0.48437 -0.10811 C 0.48737 -0.12686 0.48203 -0.09677 0.48698 -0.12547 C 0.4875 -0.12871 0.48815 -0.13172 0.4888 -0.13496 C 0.48906 -0.13635 0.48945 -0.13797 0.48958 -0.13959 L 0.4914 -0.15209 C 0.49166 -0.15417 0.49205 -0.15626 0.49231 -0.15834 C 0.49257 -0.16181 0.49362 -0.17477 0.49401 -0.17871 C 0.49427 -0.18033 0.49466 -0.18195 0.49492 -0.18357 C 0.49557 -0.19422 0.49583 -0.20139 0.49674 -0.21181 C 0.497 -0.21482 0.49726 -0.21806 0.49752 -0.22107 C 0.49778 -0.22315 0.49817 -0.22524 0.49843 -0.22732 C 0.49895 -0.23496 0.49921 -0.24052 0.50026 -0.24769 C 0.50039 -0.24931 0.50091 -0.25093 0.50117 -0.25255 C 0.50143 -0.25464 0.50169 -0.25672 0.50195 -0.2588 C 0.50234 -0.26644 0.50299 -0.28033 0.50377 -0.28866 C 0.5039 -0.29075 0.50429 -0.29283 0.50468 -0.29491 C 0.50494 -0.30163 0.50507 -0.30857 0.50546 -0.31528 C 0.5056 -0.3169 0.50625 -0.31829 0.50638 -0.31991 C 0.50677 -0.32315 0.50703 -0.32616 0.50729 -0.3294 C 0.50755 -0.33195 0.50794 -0.3345 0.5082 -0.33727 C 0.50859 -0.34144 0.50859 -0.34561 0.50911 -0.34977 C 0.5095 -0.35302 0.51041 -0.35602 0.5108 -0.35927 C 0.51106 -0.36181 0.51132 -0.36436 0.51171 -0.36714 C 0.5138 -0.38033 0.51341 -0.372 0.51341 -0.38102 " pathEditMode="relative" ptsTypes="AAAAAAAAAAAAAAAAAAAAAAAAAAAAAAAAAAAAAAAAAAAAAAAAAAAAAAAAAAAAAAAAAAAAAAAAAAAAAAAAAAAAAAAAAAAAAAAAAAAAAAAAAAAAAAAAAAAAAAAAAAAAAAAAAAAAAAAAAAAAAA">
                                      <p:cBhvr>
                                        <p:cTn id="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16836 0.3872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1.04167E-6 -2.96296E-6 L -0.00365 -0.01898 C -0.00456 -0.02407 -0.00456 -0.02407 -0.00534 -0.02986 C -0.00625 -0.03726 -0.00716 -0.04444 -0.00794 -0.05185 C -0.00833 -0.05509 -0.00859 -0.0581 -0.00885 -0.06134 C -0.00911 -0.06342 -0.00951 -0.06551 -0.00977 -0.06759 C -0.01159 -0.08564 -0.00977 -0.07176 -0.01159 -0.08634 C -0.01328 -0.10069 -0.01133 -0.08379 -0.01419 -0.10046 C -0.01706 -0.11736 -0.01497 -0.10763 -0.0168 -0.12083 C -0.01732 -0.12453 -0.01797 -0.12824 -0.01862 -0.13194 C -0.02057 -0.15949 -0.0181 -0.12916 -0.02122 -0.15694 C -0.02201 -0.16319 -0.02279 -0.17176 -0.02383 -0.17731 L -0.02565 -0.1868 L -0.02656 -0.19143 C -0.02682 -0.1956 -0.02695 -0.2 -0.02747 -0.20416 C -0.02786 -0.2074 -0.02878 -0.21018 -0.02917 -0.21342 L -0.03008 -0.22129 C -0.0306 -0.22986 -0.03099 -0.23958 -0.03177 -0.24791 C -0.03203 -0.25023 -0.03255 -0.25208 -0.03268 -0.25416 C -0.03307 -0.25833 -0.03307 -0.26273 -0.03359 -0.26689 C -0.03424 -0.27176 -0.03555 -0.27615 -0.0362 -0.28101 C -0.03711 -0.28703 -0.03724 -0.28912 -0.03893 -0.29513 C -0.03932 -0.29676 -0.0401 -0.29814 -0.04063 -0.29976 C -0.04141 -0.30393 -0.04219 -0.30856 -0.04336 -0.31226 C -0.04375 -0.31412 -0.04453 -0.31527 -0.04505 -0.31713 C -0.04544 -0.31851 -0.04557 -0.32013 -0.04596 -0.32176 C -0.04648 -0.3243 -0.04714 -0.32685 -0.04766 -0.32963 C -0.04844 -0.33287 -0.05013 -0.34351 -0.0513 -0.34676 C -0.05169 -0.34814 -0.05247 -0.34884 -0.05299 -0.35 C -0.05365 -0.35254 -0.05417 -0.35509 -0.05482 -0.35787 C -0.05508 -0.35949 -0.05521 -0.36111 -0.0556 -0.3625 C -0.05612 -0.36412 -0.0569 -0.36551 -0.05742 -0.36736 C -0.06211 -0.38194 -0.0556 -0.36412 -0.06185 -0.38125 C -0.06302 -0.38449 -0.06445 -0.3875 -0.06536 -0.39074 C -0.06602 -0.39328 -0.06927 -0.40648 -0.07148 -0.41111 C -0.0724 -0.41296 -0.07344 -0.41412 -0.07422 -0.41597 C -0.07526 -0.41828 -0.07565 -0.42129 -0.07682 -0.42361 C -0.07747 -0.42523 -0.07865 -0.42569 -0.07943 -0.42685 C -0.08164 -0.43032 -0.08333 -0.43472 -0.08568 -0.43796 C -0.08685 -0.43935 -0.08802 -0.44097 -0.08919 -0.44259 C -0.09219 -0.44699 -0.08997 -0.44583 -0.09453 -0.45046 C -0.09531 -0.45115 -0.09622 -0.45138 -0.09714 -0.45185 C -0.09974 -0.45648 -0.10273 -0.46226 -0.10599 -0.46458 C -0.10859 -0.46643 -0.11146 -0.46805 -0.11393 -0.47083 C -0.11576 -0.47268 -0.11719 -0.47592 -0.11914 -0.47708 C -0.12096 -0.47801 -0.12266 -0.47939 -0.12448 -0.48009 C -0.12565 -0.48078 -0.12682 -0.48101 -0.12799 -0.48171 C -0.13424 -0.48588 -0.12904 -0.48356 -0.13411 -0.48796 C -0.1388 -0.49213 -0.13932 -0.49143 -0.14479 -0.49282 C -0.15078 -0.49629 -0.14336 -0.49213 -0.15182 -0.49583 C -0.15273 -0.49629 -0.15352 -0.49722 -0.15443 -0.49745 C -0.15716 -0.49814 -0.15977 -0.49838 -0.16237 -0.49907 L -0.16953 -0.50069 C -0.18594 -0.50439 -0.16263 -0.49953 -0.18542 -0.5037 C -0.18776 -0.50416 -0.1901 -0.50509 -0.19245 -0.50532 C -0.20859 -0.50625 -0.22474 -0.50625 -0.24089 -0.50694 C -0.24766 -0.5074 -0.25443 -0.50833 -0.2612 -0.50833 C -0.27174 -0.50833 -0.29115 -0.50856 -0.30443 -0.50532 C -0.30586 -0.50509 -0.3099 -0.5037 -0.31159 -0.50208 C -0.3125 -0.50138 -0.31315 -0.49976 -0.31419 -0.49907 C -0.31589 -0.49768 -0.32174 -0.49629 -0.32305 -0.49583 C -0.32383 -0.4949 -0.32461 -0.49351 -0.32565 -0.49282 C -0.32734 -0.49143 -0.32943 -0.49143 -0.33099 -0.48958 C -0.33594 -0.48356 -0.33099 -0.48912 -0.33802 -0.48333 C -0.34036 -0.48148 -0.34271 -0.47916 -0.34505 -0.47708 C -0.34622 -0.47592 -0.3474 -0.47476 -0.34857 -0.47384 L -0.35117 -0.47245 C -0.35378 -0.46805 -0.3543 -0.46643 -0.35833 -0.46296 C -0.35951 -0.4618 -0.36068 -0.46111 -0.36185 -0.45972 C -0.3625 -0.45902 -0.36289 -0.45763 -0.36354 -0.45671 C -0.36445 -0.45555 -0.36536 -0.45463 -0.36628 -0.45347 C -0.3668 -0.45185 -0.36719 -0.45023 -0.36797 -0.44884 C -0.37487 -0.43657 -0.36602 -0.45648 -0.37331 -0.44097 C -0.37995 -0.42662 -0.36797 -0.44884 -0.37865 -0.43009 C -0.37891 -0.42847 -0.37904 -0.42685 -0.37943 -0.42523 C -0.37995 -0.42361 -0.38086 -0.42222 -0.38125 -0.4206 C -0.38203 -0.41759 -0.38242 -0.41435 -0.38294 -0.41111 L -0.38385 -0.40648 C -0.38411 -0.39398 -0.38424 -0.38125 -0.38477 -0.36875 C -0.38516 -0.36041 -0.38646 -0.35208 -0.38646 -0.34375 L -0.38646 -0.30601 " pathEditMode="relative" ptsTypes="AAAAAAAAAAAAAAAAAAAAAAAAAAAAAAAAAAAAAAAAAAAAAAAAAAAAAAAAAAAAAAAAAAAAAAAAAAAAAAAAAA">
                                      <p:cBhvr>
                                        <p:cTn id="59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01067 0.2974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" y="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92" grpId="0" animBg="1"/>
      <p:bldP spid="92" grpId="1" animBg="1"/>
      <p:bldP spid="93" grpId="0"/>
      <p:bldP spid="93" grpId="1"/>
      <p:bldP spid="217" grpId="0"/>
      <p:bldP spid="2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ctrTitle"/>
          </p:nvPr>
        </p:nvSpPr>
        <p:spPr>
          <a:xfrm>
            <a:off x="1458491" y="3741739"/>
            <a:ext cx="7125672" cy="5445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ctr" anchorCtr="0">
            <a:noAutofit/>
          </a:bodyPr>
          <a:lstStyle/>
          <a:p>
            <a:pPr>
              <a:buSzPts val="3000"/>
            </a:pPr>
            <a:r>
              <a:rPr lang="pt-BR" sz="4000" dirty="0" smtClean="0"/>
              <a:t>Ambiente de desenvolvimento</a:t>
            </a: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28414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3646286" y="2635076"/>
            <a:ext cx="5191125" cy="3160654"/>
            <a:chOff x="4252006" y="2835422"/>
            <a:chExt cx="5191125" cy="3160654"/>
          </a:xfrm>
        </p:grpSpPr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2006" y="2835422"/>
              <a:ext cx="5191125" cy="19335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2126" y="4386351"/>
              <a:ext cx="2752725" cy="16097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  <p:grpSp>
        <p:nvGrpSpPr>
          <p:cNvPr id="13" name="Agrupar 12"/>
          <p:cNvGrpSpPr/>
          <p:nvPr/>
        </p:nvGrpSpPr>
        <p:grpSpPr>
          <a:xfrm>
            <a:off x="993058" y="659149"/>
            <a:ext cx="10609007" cy="2306624"/>
            <a:chOff x="59415" y="49550"/>
            <a:chExt cx="12008759" cy="23066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59415" y="49550"/>
              <a:ext cx="12008759" cy="2248214"/>
              <a:chOff x="59415" y="49550"/>
              <a:chExt cx="12008759" cy="2248214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9415" y="49550"/>
                <a:ext cx="12008759" cy="224821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solidFill>
                      <a:schemeClr val="accent4">
                        <a:lumMod val="50000"/>
                      </a:schemeClr>
                    </a:solidFill>
                  </a:rPr>
                  <a:t>Interface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solidFill>
                      <a:schemeClr val="accent4">
                        <a:lumMod val="50000"/>
                      </a:schemeClr>
                    </a:solidFill>
                  </a:rPr>
                  <a:t>DTO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Client</a:t>
                </a:r>
                <a:r>
                  <a:rPr lang="pt-BR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pt-BR" b="1" dirty="0">
                    <a:solidFill>
                      <a:schemeClr val="accent4">
                        <a:lumMod val="50000"/>
                      </a:schemeClr>
                    </a:solidFill>
                  </a:rPr>
                  <a:t>API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>
                    <a:solidFill>
                      <a:schemeClr val="accent4">
                        <a:lumMod val="50000"/>
                      </a:schemeClr>
                    </a:solidFill>
                  </a:rPr>
                  <a:t>CRUDL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Import</a:t>
                </a:r>
                <a:r>
                  <a:rPr lang="pt-BR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/</a:t>
                </a:r>
                <a:r>
                  <a:rPr lang="pt-BR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Export</a:t>
                </a:r>
                <a:endParaRPr lang="pt-BR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9" name="Agrupar 8"/>
              <p:cNvGrpSpPr/>
              <p:nvPr/>
            </p:nvGrpSpPr>
            <p:grpSpPr>
              <a:xfrm>
                <a:off x="2439833" y="456945"/>
                <a:ext cx="8390039" cy="1525542"/>
                <a:chOff x="1868333" y="456945"/>
                <a:chExt cx="8390039" cy="1525542"/>
              </a:xfrm>
            </p:grpSpPr>
            <p:pic>
              <p:nvPicPr>
                <p:cNvPr id="44" name="Picture 4" descr="http://s1.linkvp.com/vpuml/provides/dbmodeling/data_modeling_header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6591" y="517950"/>
                  <a:ext cx="1600812" cy="1403531"/>
                </a:xfrm>
                <a:prstGeom prst="rect">
                  <a:avLst/>
                </a:prstGeom>
                <a:noFill/>
                <a:extLst/>
              </p:spPr>
            </p:pic>
            <p:pic>
              <p:nvPicPr>
                <p:cNvPr id="40" name="Picture 16" descr="http://nodejs-cloud.com/img/128px/nodejs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9271" y="707336"/>
                  <a:ext cx="465552" cy="4805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4" descr="http://s1.linkvp.com/vpuml/provides/dbmodeling/data_modeling_header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5035" y="578956"/>
                  <a:ext cx="1600812" cy="1403531"/>
                </a:xfrm>
                <a:prstGeom prst="rect">
                  <a:avLst/>
                </a:prstGeom>
                <a:noFill/>
                <a:extLst/>
              </p:spPr>
            </p:pic>
            <p:pic>
              <p:nvPicPr>
                <p:cNvPr id="41" name="Picture 4" descr="http://s1.linkvp.com/vpuml/provides/dbmodeling/data_modeling_header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5259" y="578956"/>
                  <a:ext cx="1600812" cy="1403531"/>
                </a:xfrm>
                <a:prstGeom prst="rect">
                  <a:avLst/>
                </a:prstGeom>
                <a:noFill/>
                <a:extLst/>
              </p:spPr>
            </p:pic>
            <p:pic>
              <p:nvPicPr>
                <p:cNvPr id="1028" name="Picture 4" descr="http://s1.linkvp.com/vpuml/provides/dbmodeling/data_modeling_header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8333" y="578956"/>
                  <a:ext cx="1600812" cy="1403531"/>
                </a:xfrm>
                <a:prstGeom prst="rect">
                  <a:avLst/>
                </a:prstGeom>
                <a:noFill/>
                <a:extLst/>
              </p:spPr>
            </p:pic>
            <p:pic>
              <p:nvPicPr>
                <p:cNvPr id="27" name="Imagem 2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8680" y="594096"/>
                  <a:ext cx="650800" cy="67173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6" descr="http://png-4.findicons.com/files/icons/1008/quiet/256/java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51889" y="578956"/>
                  <a:ext cx="714312" cy="737285"/>
                </a:xfrm>
                <a:prstGeom prst="rect">
                  <a:avLst/>
                </a:prstGeom>
                <a:noFill/>
                <a:extLst/>
              </p:spPr>
            </p:pic>
            <p:pic>
              <p:nvPicPr>
                <p:cNvPr id="29" name="Picture 8" descr="http://theunknownones.googlecode.com/svn/trunk/Artwork/Icons/Win7DelphiLibrary/Win7DotNetLibrary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07592" y="456945"/>
                  <a:ext cx="669157" cy="690678"/>
                </a:xfrm>
                <a:prstGeom prst="rect">
                  <a:avLst/>
                </a:prstGeom>
                <a:noFill/>
                <a:extLst/>
              </p:spPr>
            </p:pic>
            <p:pic>
              <p:nvPicPr>
                <p:cNvPr id="33" name="Picture 10" descr="http://www.ntiercustomsolutions.com/wp-content/uploads/2014/06/C++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6612" y="578956"/>
                  <a:ext cx="836812" cy="863725"/>
                </a:xfrm>
                <a:prstGeom prst="rect">
                  <a:avLst/>
                </a:prstGeom>
                <a:noFill/>
                <a:extLst/>
              </p:spPr>
            </p:pic>
            <p:pic>
              <p:nvPicPr>
                <p:cNvPr id="43" name="Picture 4" descr="http://s1.linkvp.com/vpuml/provides/dbmodeling/data_modeling_header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54811" y="578956"/>
                  <a:ext cx="1600812" cy="1403531"/>
                </a:xfrm>
                <a:prstGeom prst="rect">
                  <a:avLst/>
                </a:prstGeom>
                <a:noFill/>
                <a:extLst/>
              </p:spPr>
            </p:pic>
            <p:grpSp>
              <p:nvGrpSpPr>
                <p:cNvPr id="4" name="Grupo 3"/>
                <p:cNvGrpSpPr/>
                <p:nvPr/>
              </p:nvGrpSpPr>
              <p:grpSpPr>
                <a:xfrm>
                  <a:off x="8657560" y="547417"/>
                  <a:ext cx="1600812" cy="1403531"/>
                  <a:chOff x="7007462" y="982521"/>
                  <a:chExt cx="1600812" cy="1403531"/>
                </a:xfrm>
              </p:grpSpPr>
              <p:pic>
                <p:nvPicPr>
                  <p:cNvPr id="47" name="Picture 4" descr="http://s1.linkvp.com/vpuml/provides/dbmodeling/data_modeling_header.png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07462" y="982521"/>
                    <a:ext cx="1600812" cy="1403531"/>
                  </a:xfrm>
                  <a:prstGeom prst="rect">
                    <a:avLst/>
                  </a:prstGeom>
                  <a:noFill/>
                  <a:extLst/>
                </p:spPr>
              </p:pic>
              <p:pic>
                <p:nvPicPr>
                  <p:cNvPr id="1026" name="Picture 2" descr="http://orig13.deviantart.net/bd6b/f/2007/335/8/1/borland_delphi_5_icon_by_matonga.png"/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807868" y="1110625"/>
                    <a:ext cx="619621" cy="61962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11" name="Seta: para Baixo 10"/>
            <p:cNvSpPr/>
            <p:nvPr/>
          </p:nvSpPr>
          <p:spPr>
            <a:xfrm rot="10800000">
              <a:off x="5113984" y="1725835"/>
              <a:ext cx="798538" cy="630339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8803171" y="2870050"/>
            <a:ext cx="3031484" cy="1519561"/>
            <a:chOff x="8938081" y="2572020"/>
            <a:chExt cx="3031484" cy="1519561"/>
          </a:xfrm>
        </p:grpSpPr>
        <p:grpSp>
          <p:nvGrpSpPr>
            <p:cNvPr id="5" name="Agrupar 4"/>
            <p:cNvGrpSpPr/>
            <p:nvPr/>
          </p:nvGrpSpPr>
          <p:grpSpPr>
            <a:xfrm>
              <a:off x="9631095" y="2572020"/>
              <a:ext cx="2338470" cy="1416323"/>
              <a:chOff x="9631095" y="2901634"/>
              <a:chExt cx="2338470" cy="1416323"/>
            </a:xfrm>
          </p:grpSpPr>
          <p:sp>
            <p:nvSpPr>
              <p:cNvPr id="39" name="Retângulo 38"/>
              <p:cNvSpPr/>
              <p:nvPr/>
            </p:nvSpPr>
            <p:spPr>
              <a:xfrm>
                <a:off x="9631095" y="3725896"/>
                <a:ext cx="2338470" cy="59206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b="1" dirty="0" err="1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domain</a:t>
                </a:r>
                <a:r>
                  <a:rPr lang="pt-BR" sz="1100" b="1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pt-BR" sz="1100" b="1" dirty="0" err="1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service?wsdl</a:t>
                </a:r>
                <a:endParaRPr lang="pt-BR" sz="1100" b="1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pt-BR" sz="1100" b="1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pt-BR" sz="1100" b="1" dirty="0" err="1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wsdl</a:t>
                </a:r>
                <a:r>
                  <a:rPr lang="pt-BR" sz="1100" b="1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pic>
            <p:nvPicPr>
              <p:cNvPr id="31" name="Picture 10" descr="http://www.macupdate.com/images/icons128/20599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8372" y="2901634"/>
                <a:ext cx="1084995" cy="9590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Seta: para Baixo 31"/>
            <p:cNvSpPr/>
            <p:nvPr/>
          </p:nvSpPr>
          <p:spPr>
            <a:xfrm rot="16200000">
              <a:off x="8965623" y="3265501"/>
              <a:ext cx="798538" cy="853622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Agrupar 13"/>
          <p:cNvGrpSpPr/>
          <p:nvPr/>
        </p:nvGrpSpPr>
        <p:grpSpPr>
          <a:xfrm>
            <a:off x="488994" y="2896064"/>
            <a:ext cx="3139212" cy="1530178"/>
            <a:chOff x="430663" y="2511893"/>
            <a:chExt cx="3139212" cy="1530178"/>
          </a:xfrm>
        </p:grpSpPr>
        <p:grpSp>
          <p:nvGrpSpPr>
            <p:cNvPr id="3" name="Agrupar 2"/>
            <p:cNvGrpSpPr/>
            <p:nvPr/>
          </p:nvGrpSpPr>
          <p:grpSpPr>
            <a:xfrm>
              <a:off x="430663" y="2511893"/>
              <a:ext cx="2338470" cy="1476450"/>
              <a:chOff x="1505916" y="2841506"/>
              <a:chExt cx="2338470" cy="1476450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1505916" y="3725895"/>
                <a:ext cx="2338470" cy="5920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pt-B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domain</a:t>
                </a:r>
                <a:r>
                  <a:rPr lang="pt-BR" sz="12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pt-B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service?swagger</a:t>
                </a:r>
                <a:endParaRPr lang="pt-BR" sz="1200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pt-BR" sz="12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pt-B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swagger</a:t>
                </a:r>
                <a:r>
                  <a:rPr lang="pt-BR" sz="1200" b="1" dirty="0">
                    <a:solidFill>
                      <a:schemeClr val="accent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pic>
            <p:nvPicPr>
              <p:cNvPr id="2050" name="Picture 2" descr="Related image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5980" y="2841506"/>
                <a:ext cx="2018437" cy="10391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Seta: para Baixo 33"/>
            <p:cNvSpPr/>
            <p:nvPr/>
          </p:nvSpPr>
          <p:spPr>
            <a:xfrm rot="5400000">
              <a:off x="2733456" y="3205652"/>
              <a:ext cx="798538" cy="874300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5624516" y="5471487"/>
            <a:ext cx="876504" cy="1243185"/>
            <a:chOff x="5408093" y="5145997"/>
            <a:chExt cx="1207043" cy="1712003"/>
          </a:xfrm>
        </p:grpSpPr>
        <p:pic>
          <p:nvPicPr>
            <p:cNvPr id="11266" name="Picture 2" descr="Image result for metadata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093" y="5650957"/>
              <a:ext cx="1207043" cy="1207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Seta: para Baixo 34"/>
            <p:cNvSpPr/>
            <p:nvPr/>
          </p:nvSpPr>
          <p:spPr>
            <a:xfrm>
              <a:off x="5612346" y="5145997"/>
              <a:ext cx="798538" cy="630339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194" y="111541"/>
            <a:ext cx="10063867" cy="735972"/>
          </a:xfrm>
        </p:spPr>
        <p:txBody>
          <a:bodyPr/>
          <a:lstStyle/>
          <a:p>
            <a:r>
              <a:rPr lang="pt-BR" dirty="0" smtClean="0"/>
              <a:t>SDL (Service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3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074588" y="2239884"/>
            <a:ext cx="3076576" cy="363855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446064" y="2099153"/>
            <a:ext cx="2219324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Domain A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7693271" y="2239884"/>
            <a:ext cx="3076576" cy="3638551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064747" y="2099153"/>
            <a:ext cx="2219324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Domain B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446065" y="2620884"/>
            <a:ext cx="1195387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X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446065" y="3697209"/>
            <a:ext cx="119538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Y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446065" y="4764009"/>
            <a:ext cx="1195387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Z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264898" y="2658984"/>
            <a:ext cx="1195387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M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9264898" y="4544934"/>
            <a:ext cx="1195387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N</a:t>
            </a:r>
          </a:p>
        </p:txBody>
      </p:sp>
      <p:sp>
        <p:nvSpPr>
          <p:cNvPr id="15" name="Seta para a esquerda e para a direita 14"/>
          <p:cNvSpPr/>
          <p:nvPr/>
        </p:nvSpPr>
        <p:spPr>
          <a:xfrm>
            <a:off x="5151165" y="2489982"/>
            <a:ext cx="2542105" cy="2848792"/>
          </a:xfrm>
          <a:prstGeom prst="leftRightArrow">
            <a:avLst>
              <a:gd name="adj1" fmla="val 39634"/>
              <a:gd name="adj2" fmla="val 276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 err="1">
                <a:solidFill>
                  <a:schemeClr val="accent1">
                    <a:lumMod val="50000"/>
                  </a:schemeClr>
                </a:solidFill>
              </a:rPr>
              <a:t>Messages</a:t>
            </a:r>
            <a:endParaRPr lang="pt-BR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Events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Signals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1400" dirty="0" err="1">
                <a:solidFill>
                  <a:schemeClr val="accent1">
                    <a:lumMod val="50000"/>
                  </a:schemeClr>
                </a:solidFill>
              </a:rPr>
              <a:t>Actions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Queries</a:t>
            </a:r>
          </a:p>
        </p:txBody>
      </p:sp>
      <p:cxnSp>
        <p:nvCxnSpPr>
          <p:cNvPr id="21" name="Conector reto 20"/>
          <p:cNvCxnSpPr>
            <a:endCxn id="23" idx="2"/>
          </p:cNvCxnSpPr>
          <p:nvPr/>
        </p:nvCxnSpPr>
        <p:spPr>
          <a:xfrm>
            <a:off x="3641451" y="2872679"/>
            <a:ext cx="9160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557453" y="2764679"/>
            <a:ext cx="180000" cy="21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606101" y="2674617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pt-BR" sz="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</a:t>
            </a:r>
          </a:p>
        </p:txBody>
      </p:sp>
      <p:cxnSp>
        <p:nvCxnSpPr>
          <p:cNvPr id="60" name="Conector reto 59"/>
          <p:cNvCxnSpPr>
            <a:endCxn id="61" idx="2"/>
          </p:cNvCxnSpPr>
          <p:nvPr/>
        </p:nvCxnSpPr>
        <p:spPr>
          <a:xfrm>
            <a:off x="3649912" y="3270622"/>
            <a:ext cx="9160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/>
          <p:cNvSpPr/>
          <p:nvPr/>
        </p:nvSpPr>
        <p:spPr>
          <a:xfrm>
            <a:off x="4565914" y="3162622"/>
            <a:ext cx="180000" cy="216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/>
          <p:cNvSpPr txBox="1"/>
          <p:nvPr/>
        </p:nvSpPr>
        <p:spPr>
          <a:xfrm>
            <a:off x="3614562" y="3072560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pt-BR" sz="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X2</a:t>
            </a:r>
          </a:p>
        </p:txBody>
      </p:sp>
      <p:cxnSp>
        <p:nvCxnSpPr>
          <p:cNvPr id="63" name="Conector reto 62"/>
          <p:cNvCxnSpPr>
            <a:endCxn id="64" idx="2"/>
          </p:cNvCxnSpPr>
          <p:nvPr/>
        </p:nvCxnSpPr>
        <p:spPr>
          <a:xfrm>
            <a:off x="3651401" y="4175673"/>
            <a:ext cx="9160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/>
          <p:cNvSpPr/>
          <p:nvPr/>
        </p:nvSpPr>
        <p:spPr>
          <a:xfrm>
            <a:off x="4567403" y="4067673"/>
            <a:ext cx="180000" cy="21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3616051" y="3977611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pt-BR" sz="9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Y1</a:t>
            </a:r>
          </a:p>
        </p:txBody>
      </p:sp>
      <p:cxnSp>
        <p:nvCxnSpPr>
          <p:cNvPr id="66" name="Conector reto 65"/>
          <p:cNvCxnSpPr>
            <a:endCxn id="67" idx="2"/>
          </p:cNvCxnSpPr>
          <p:nvPr/>
        </p:nvCxnSpPr>
        <p:spPr>
          <a:xfrm>
            <a:off x="3642934" y="5230774"/>
            <a:ext cx="9160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4558936" y="5122774"/>
            <a:ext cx="180000" cy="216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3607584" y="5015778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pt-BR" sz="9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Z1</a:t>
            </a:r>
          </a:p>
        </p:txBody>
      </p:sp>
      <p:grpSp>
        <p:nvGrpSpPr>
          <p:cNvPr id="57" name="Grupo 56"/>
          <p:cNvGrpSpPr/>
          <p:nvPr/>
        </p:nvGrpSpPr>
        <p:grpSpPr>
          <a:xfrm rot="10800000">
            <a:off x="8157884" y="2792277"/>
            <a:ext cx="1096002" cy="216000"/>
            <a:chOff x="6296026" y="1177875"/>
            <a:chExt cx="1096002" cy="216000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69" name="Conector reto 68"/>
            <p:cNvCxnSpPr>
              <a:endCxn id="70" idx="2"/>
            </p:cNvCxnSpPr>
            <p:nvPr/>
          </p:nvCxnSpPr>
          <p:spPr>
            <a:xfrm>
              <a:off x="6296026" y="1285875"/>
              <a:ext cx="916002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/>
            <p:cNvSpPr/>
            <p:nvPr/>
          </p:nvSpPr>
          <p:spPr>
            <a:xfrm>
              <a:off x="7212028" y="1177875"/>
              <a:ext cx="180000" cy="216000"/>
            </a:xfrm>
            <a:prstGeom prst="ellips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2" name="Grupo 71"/>
          <p:cNvGrpSpPr/>
          <p:nvPr/>
        </p:nvGrpSpPr>
        <p:grpSpPr>
          <a:xfrm rot="10800000">
            <a:off x="8168895" y="3280062"/>
            <a:ext cx="1096002" cy="216000"/>
            <a:chOff x="6296026" y="1177875"/>
            <a:chExt cx="1096002" cy="216000"/>
          </a:xfrm>
          <a:solidFill>
            <a:schemeClr val="accent3">
              <a:lumMod val="20000"/>
              <a:lumOff val="80000"/>
            </a:schemeClr>
          </a:solidFill>
        </p:grpSpPr>
        <p:cxnSp>
          <p:nvCxnSpPr>
            <p:cNvPr id="73" name="Conector reto 72"/>
            <p:cNvCxnSpPr>
              <a:endCxn id="74" idx="2"/>
            </p:cNvCxnSpPr>
            <p:nvPr/>
          </p:nvCxnSpPr>
          <p:spPr>
            <a:xfrm>
              <a:off x="6296026" y="1285875"/>
              <a:ext cx="916002" cy="0"/>
            </a:xfrm>
            <a:prstGeom prst="line">
              <a:avLst/>
            </a:prstGeom>
            <a:grp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7212028" y="1177875"/>
              <a:ext cx="180000" cy="216000"/>
            </a:xfrm>
            <a:prstGeom prst="ellipse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5" name="Grupo 74"/>
          <p:cNvGrpSpPr/>
          <p:nvPr/>
        </p:nvGrpSpPr>
        <p:grpSpPr>
          <a:xfrm rot="10800000">
            <a:off x="8177721" y="4899311"/>
            <a:ext cx="1096002" cy="216000"/>
            <a:chOff x="6296026" y="1177875"/>
            <a:chExt cx="1096002" cy="216000"/>
          </a:xfrm>
          <a:solidFill>
            <a:schemeClr val="accent2">
              <a:lumMod val="20000"/>
              <a:lumOff val="80000"/>
            </a:schemeClr>
          </a:solidFill>
        </p:grpSpPr>
        <p:cxnSp>
          <p:nvCxnSpPr>
            <p:cNvPr id="76" name="Conector reto 75"/>
            <p:cNvCxnSpPr>
              <a:endCxn id="77" idx="2"/>
            </p:cNvCxnSpPr>
            <p:nvPr/>
          </p:nvCxnSpPr>
          <p:spPr>
            <a:xfrm>
              <a:off x="6296026" y="1285875"/>
              <a:ext cx="916002" cy="0"/>
            </a:xfrm>
            <a:prstGeom prst="line">
              <a:avLst/>
            </a:prstGeom>
            <a:grp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ipse 76"/>
            <p:cNvSpPr/>
            <p:nvPr/>
          </p:nvSpPr>
          <p:spPr>
            <a:xfrm>
              <a:off x="7212028" y="1177875"/>
              <a:ext cx="180000" cy="216000"/>
            </a:xfrm>
            <a:prstGeom prst="ellips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8" name="CaixaDeTexto 77"/>
          <p:cNvSpPr txBox="1"/>
          <p:nvPr/>
        </p:nvSpPr>
        <p:spPr>
          <a:xfrm>
            <a:off x="8306920" y="2710728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pt-BR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8304017" y="3176366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pt-BR" sz="9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8312484" y="4794559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pt-BR" sz="9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N2</a:t>
            </a:r>
          </a:p>
        </p:txBody>
      </p:sp>
      <p:sp>
        <p:nvSpPr>
          <p:cNvPr id="81" name="Título 8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Domínio, Serviço, Primitiva e Mensagem</a:t>
            </a:r>
          </a:p>
        </p:txBody>
      </p:sp>
    </p:spTree>
    <p:extLst>
      <p:ext uri="{BB962C8B-B14F-4D97-AF65-F5344CB8AC3E}">
        <p14:creationId xmlns:p14="http://schemas.microsoft.com/office/powerpoint/2010/main" val="27390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Definições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Query:</a:t>
            </a:r>
            <a:r>
              <a:rPr lang="pt-BR" dirty="0"/>
              <a:t>  Tipo de comando que não altera os dados ou estado do serviço.</a:t>
            </a:r>
          </a:p>
          <a:p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Tipo de comando que altera os dados ou estado do serviço.</a:t>
            </a:r>
            <a:endParaRPr lang="pt-B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dirty="0"/>
              <a:t> Utilizado para publicar uma “primitiva” onde não existe destinatário nem resposta alguma é esperada.</a:t>
            </a:r>
            <a:endParaRPr lang="en-US" dirty="0"/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Signal: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enviar</a:t>
            </a:r>
            <a:r>
              <a:rPr lang="en-US" dirty="0"/>
              <a:t>/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“</a:t>
            </a:r>
            <a:r>
              <a:rPr lang="en-US" dirty="0" err="1"/>
              <a:t>primitiva</a:t>
            </a:r>
            <a:r>
              <a:rPr lang="en-US" dirty="0"/>
              <a:t>”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é </a:t>
            </a:r>
            <a:r>
              <a:rPr lang="en-US" dirty="0" err="1"/>
              <a:t>esperada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EDL (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Depende</a:t>
            </a:r>
            <a:r>
              <a:rPr lang="en-US" sz="2400" dirty="0" smtClean="0"/>
              <a:t> da SDL</a:t>
            </a:r>
          </a:p>
          <a:p>
            <a:r>
              <a:rPr lang="en-US" sz="2400" dirty="0" err="1" smtClean="0"/>
              <a:t>Definição</a:t>
            </a:r>
            <a:r>
              <a:rPr lang="en-US" sz="2400" dirty="0" smtClean="0"/>
              <a:t> dos </a:t>
            </a:r>
            <a:r>
              <a:rPr lang="en-US" sz="2400" dirty="0" err="1" smtClean="0"/>
              <a:t>relacionamentos</a:t>
            </a:r>
            <a:endParaRPr lang="en-US" sz="2400" dirty="0" smtClean="0"/>
          </a:p>
          <a:p>
            <a:r>
              <a:rPr lang="en-US" sz="2400" dirty="0" err="1" smtClean="0"/>
              <a:t>Geração</a:t>
            </a:r>
            <a:r>
              <a:rPr lang="en-US" sz="2400" dirty="0" smtClean="0"/>
              <a:t> das </a:t>
            </a:r>
            <a:r>
              <a:rPr lang="en-US" sz="2400" dirty="0" err="1" smtClean="0"/>
              <a:t>entidades</a:t>
            </a:r>
            <a:r>
              <a:rPr lang="en-US" sz="2400" dirty="0" smtClean="0"/>
              <a:t> (JPA)</a:t>
            </a:r>
          </a:p>
          <a:p>
            <a:r>
              <a:rPr lang="en-US" sz="2400" dirty="0" err="1" smtClean="0"/>
              <a:t>Geração</a:t>
            </a:r>
            <a:r>
              <a:rPr lang="en-US" sz="2400" dirty="0" smtClean="0"/>
              <a:t> do CRUD (API de </a:t>
            </a:r>
            <a:r>
              <a:rPr lang="en-US" sz="2400" dirty="0" err="1" smtClean="0"/>
              <a:t>entidades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Geração</a:t>
            </a:r>
            <a:r>
              <a:rPr lang="en-US" sz="2400" dirty="0" smtClean="0"/>
              <a:t> dos </a:t>
            </a:r>
            <a:r>
              <a:rPr lang="en-US" sz="2400" dirty="0" err="1" smtClean="0"/>
              <a:t>recursos</a:t>
            </a:r>
            <a:r>
              <a:rPr lang="en-US" sz="2400" dirty="0" smtClean="0"/>
              <a:t> de </a:t>
            </a:r>
            <a:r>
              <a:rPr lang="en-US" sz="2400" dirty="0" err="1" smtClean="0"/>
              <a:t>permissão</a:t>
            </a:r>
            <a:endParaRPr lang="en-US" sz="2400" dirty="0" smtClean="0"/>
          </a:p>
          <a:p>
            <a:r>
              <a:rPr lang="en-US" sz="2400" dirty="0" err="1" smtClean="0"/>
              <a:t>Geração</a:t>
            </a:r>
            <a:r>
              <a:rPr lang="en-US" sz="2400" dirty="0" smtClean="0"/>
              <a:t> do script de </a:t>
            </a:r>
            <a:r>
              <a:rPr lang="en-US" sz="2400" dirty="0" err="1" smtClean="0"/>
              <a:t>migração</a:t>
            </a:r>
            <a:r>
              <a:rPr lang="en-US" sz="2400" dirty="0" smtClean="0"/>
              <a:t> (Flyway)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4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/>
          <p:cNvGrpSpPr/>
          <p:nvPr/>
        </p:nvGrpSpPr>
        <p:grpSpPr>
          <a:xfrm>
            <a:off x="3422175" y="960959"/>
            <a:ext cx="7613117" cy="5184956"/>
            <a:chOff x="3422175" y="960959"/>
            <a:chExt cx="7613117" cy="5184956"/>
          </a:xfrm>
        </p:grpSpPr>
        <p:grpSp>
          <p:nvGrpSpPr>
            <p:cNvPr id="25" name="Agrupar 24"/>
            <p:cNvGrpSpPr/>
            <p:nvPr/>
          </p:nvGrpSpPr>
          <p:grpSpPr>
            <a:xfrm>
              <a:off x="8499426" y="960959"/>
              <a:ext cx="2001994" cy="2351431"/>
              <a:chOff x="8499426" y="960959"/>
              <a:chExt cx="2001994" cy="2351431"/>
            </a:xfrm>
          </p:grpSpPr>
          <p:pic>
            <p:nvPicPr>
              <p:cNvPr id="5122" name="Picture 2" descr="Image result for hierarchica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9426" y="960959"/>
                <a:ext cx="2001994" cy="2001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CaixaDeTexto 23"/>
              <p:cNvSpPr txBox="1"/>
              <p:nvPr/>
            </p:nvSpPr>
            <p:spPr>
              <a:xfrm>
                <a:off x="8499426" y="294305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General | </a:t>
                </a:r>
                <a:r>
                  <a:rPr lang="pt-BR" b="1" dirty="0" err="1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Tenant</a:t>
                </a:r>
                <a:endParaRPr lang="en-GB" b="1" dirty="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" name="Agrupar 25"/>
            <p:cNvGrpSpPr/>
            <p:nvPr/>
          </p:nvGrpSpPr>
          <p:grpSpPr>
            <a:xfrm>
              <a:off x="8201766" y="3312390"/>
              <a:ext cx="2833526" cy="2833525"/>
              <a:chOff x="8201766" y="3312390"/>
              <a:chExt cx="2833526" cy="2833525"/>
            </a:xfrm>
          </p:grpSpPr>
          <p:pic>
            <p:nvPicPr>
              <p:cNvPr id="5124" name="Picture 4" descr="Image result for hierarchica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1767" y="3312390"/>
                <a:ext cx="2833525" cy="2833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CaixaDeTexto 26"/>
              <p:cNvSpPr txBox="1"/>
              <p:nvPr/>
            </p:nvSpPr>
            <p:spPr>
              <a:xfrm>
                <a:off x="8201766" y="5437848"/>
                <a:ext cx="2833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chemeClr val="tx1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General | Domain | Service</a:t>
                </a:r>
                <a:endParaRPr lang="en-GB" b="1" dirty="0">
                  <a:solidFill>
                    <a:schemeClr val="tx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22175" y="3830431"/>
              <a:ext cx="2228850" cy="2133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740" y="1442727"/>
            <a:ext cx="497205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12" descr="http://iconizer.net/files/The_Spherical_icon_set/orig/configuration%2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00" y="2368505"/>
            <a:ext cx="1772583" cy="186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fiducial.com.au/wp-content/uploads/2015/i2/man_and_dollar_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54" y="918776"/>
            <a:ext cx="498617" cy="5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www.execupay.com/wordpress/wp-content/uploads/2014/03/icon-hc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40" y="918776"/>
            <a:ext cx="481084" cy="5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https://cdn4.iconfinder.com/data/icons/security-overcolor/512/fingerprint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55" y="5081415"/>
            <a:ext cx="498617" cy="5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http://quinso.com/wp-content/uploads/2014/06/icon_sc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6" y="4988169"/>
            <a:ext cx="489850" cy="5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http://www.fandg.co.za/wp-content/uploads/2014/07/icon-truck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9" y="2923864"/>
            <a:ext cx="481084" cy="5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http://www.morethanprinting.co/images/manufacturing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69" y="2923864"/>
            <a:ext cx="481084" cy="5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http://www.clipartbest.com/cliparts/7ia/o8d/7iao8dGjT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32" y="6033608"/>
            <a:ext cx="472318" cy="53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0" descr="http://icons.iconarchive.com/icons/elegantthemes/beautiful-flat-one-color/128/tractor-icon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31" y="114176"/>
            <a:ext cx="472319" cy="52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92" y="4795711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32" y="5761000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96" y="4870122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60" y="2998274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85" y="2963489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366" y="1185644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96" y="1132442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Image result for mess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31" y="485322"/>
            <a:ext cx="384915" cy="3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5422" y="19850"/>
            <a:ext cx="6493352" cy="735972"/>
          </a:xfrm>
        </p:spPr>
        <p:txBody>
          <a:bodyPr/>
          <a:lstStyle/>
          <a:p>
            <a:r>
              <a:rPr lang="pt-BR" dirty="0" smtClean="0"/>
              <a:t>PDL (</a:t>
            </a:r>
            <a:r>
              <a:rPr lang="pt-BR" dirty="0" err="1" smtClean="0"/>
              <a:t>Property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3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16289 -0.268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34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00208 -0.40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20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-0.15964 -0.278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2" y="-139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-0.21615 -0.0060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-30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2018 -0.000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0.16028 0.2583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1291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16198 0.2659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32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-0.00013 0.3604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0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err="1" smtClean="0"/>
              <a:t>Hello</a:t>
            </a:r>
            <a:r>
              <a:rPr lang="pt-BR" dirty="0" smtClean="0"/>
              <a:t> world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5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ambiente de desenvolvimento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JDK 8</a:t>
            </a:r>
          </a:p>
          <a:p>
            <a:r>
              <a:rPr lang="pt-BR" dirty="0" smtClean="0"/>
              <a:t>Eclipse 2018-12</a:t>
            </a:r>
          </a:p>
          <a:p>
            <a:pPr lvl="1"/>
            <a:r>
              <a:rPr lang="pt-BR" dirty="0" smtClean="0"/>
              <a:t>SDL (23.x)</a:t>
            </a:r>
          </a:p>
          <a:p>
            <a:pPr lvl="1"/>
            <a:r>
              <a:rPr lang="pt-BR" dirty="0"/>
              <a:t>E</a:t>
            </a:r>
            <a:r>
              <a:rPr lang="pt-BR" dirty="0" smtClean="0"/>
              <a:t>DL (13.x)</a:t>
            </a:r>
          </a:p>
          <a:p>
            <a:pPr lvl="1"/>
            <a:r>
              <a:rPr lang="pt-BR" dirty="0" smtClean="0"/>
              <a:t>PDL (2.x)</a:t>
            </a:r>
          </a:p>
          <a:p>
            <a:r>
              <a:rPr lang="pt-BR" dirty="0" err="1" smtClean="0"/>
              <a:t>Maven</a:t>
            </a:r>
            <a:endParaRPr lang="pt-BR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40" y="1453057"/>
            <a:ext cx="2385116" cy="311390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40" y="4561181"/>
            <a:ext cx="3688597" cy="22091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356" y="1652710"/>
            <a:ext cx="5800725" cy="38766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292594" y="1453057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504240" y="464548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2</a:t>
            </a:r>
            <a:endParaRPr lang="pt-BR" sz="60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016994" y="163182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3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4224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5336966" y="2844429"/>
            <a:ext cx="5980564" cy="6264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r>
              <a:rPr lang="pt-BR" dirty="0" smtClean="0"/>
              <a:t>Claudio Costa </a:t>
            </a:r>
            <a:endParaRPr sz="1333"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5336966" y="3700367"/>
            <a:ext cx="5980564" cy="2368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 smtClean="0"/>
              <a:t>Bacharel </a:t>
            </a:r>
            <a:r>
              <a:rPr lang="pt-BR" dirty="0"/>
              <a:t>em Sistemas de Informação </a:t>
            </a:r>
            <a:endParaRPr lang="pt-BR" dirty="0" smtClean="0"/>
          </a:p>
          <a:p>
            <a:pPr marL="0" indent="0">
              <a:spcBef>
                <a:spcPts val="0"/>
              </a:spcBef>
            </a:pPr>
            <a:r>
              <a:rPr lang="pt-BR" dirty="0" smtClean="0"/>
              <a:t>Desenvolvedor </a:t>
            </a:r>
            <a:r>
              <a:rPr lang="pt-BR" dirty="0"/>
              <a:t>de Software Senior com mais de 10 anos de </a:t>
            </a:r>
            <a:r>
              <a:rPr lang="pt-BR" dirty="0" err="1"/>
              <a:t>experiencia</a:t>
            </a:r>
            <a:r>
              <a:rPr lang="pt-BR" dirty="0"/>
              <a:t> em </a:t>
            </a:r>
            <a:r>
              <a:rPr lang="pt-BR" dirty="0" smtClean="0"/>
              <a:t>TI</a:t>
            </a:r>
          </a:p>
          <a:p>
            <a:pPr marL="0" indent="0">
              <a:spcBef>
                <a:spcPts val="0"/>
              </a:spcBef>
            </a:pPr>
            <a:r>
              <a:rPr lang="pt-BR" dirty="0" smtClean="0"/>
              <a:t>Trabalhando </a:t>
            </a:r>
            <a:r>
              <a:rPr lang="pt-BR" dirty="0"/>
              <a:t>na construção de software de alta disponibilidade, qualidade e integração contínua</a:t>
            </a:r>
            <a:r>
              <a:rPr lang="pt-BR"/>
              <a:t>. </a:t>
            </a:r>
            <a:r>
              <a:rPr lang="pt-BR" smtClean="0"/>
              <a:t>Trabalha </a:t>
            </a:r>
            <a:r>
              <a:rPr lang="pt-BR" dirty="0" smtClean="0"/>
              <a:t>principalmente </a:t>
            </a:r>
            <a:r>
              <a:rPr lang="pt-BR" dirty="0"/>
              <a:t>com as tecnologias Java, </a:t>
            </a:r>
            <a:r>
              <a:rPr lang="pt-BR" dirty="0" err="1"/>
              <a:t>Hibernate</a:t>
            </a:r>
            <a:r>
              <a:rPr lang="pt-BR" dirty="0"/>
              <a:t>, Spring framework, SQL e Angular 2+.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1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archetype</a:t>
            </a:r>
            <a:r>
              <a:rPr lang="pt-BR" dirty="0" smtClean="0"/>
              <a:t> no eclipse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1" y="2016206"/>
            <a:ext cx="1800225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709" y="2016206"/>
            <a:ext cx="6000750" cy="2638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2323180" y="180701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190220" y="180701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2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428703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projeto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36" y="1520620"/>
            <a:ext cx="3860701" cy="3518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52" y="1520620"/>
            <a:ext cx="260032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852" y="3938894"/>
            <a:ext cx="4210050" cy="2200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768" y="1520620"/>
            <a:ext cx="330517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ixaDeTexto 8"/>
          <p:cNvSpPr txBox="1"/>
          <p:nvPr/>
        </p:nvSpPr>
        <p:spPr>
          <a:xfrm>
            <a:off x="1097151" y="374397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/>
              <a:t>1</a:t>
            </a:r>
            <a:endParaRPr lang="pt-BR" sz="60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983981" y="1426600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2</a:t>
            </a:r>
            <a:endParaRPr lang="pt-BR" sz="60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559710" y="385516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3</a:t>
            </a:r>
            <a:endParaRPr lang="pt-BR" sz="60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1161018" y="1514438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4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656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</a:t>
            </a:r>
            <a:r>
              <a:rPr lang="pt-BR" dirty="0" err="1" smtClean="0"/>
              <a:t>main.sdl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Altere o nome do domínio para </a:t>
            </a:r>
            <a:r>
              <a:rPr lang="pt-BR" dirty="0" err="1" smtClean="0"/>
              <a:t>examples</a:t>
            </a:r>
            <a:r>
              <a:rPr lang="pt-BR" dirty="0" smtClean="0"/>
              <a:t> e o nome do serviço para </a:t>
            </a:r>
            <a:r>
              <a:rPr lang="pt-BR" dirty="0" err="1" smtClean="0"/>
              <a:t>hello_world</a:t>
            </a:r>
            <a:endParaRPr lang="pt-BR" dirty="0" smtClean="0"/>
          </a:p>
          <a:p>
            <a:pPr marL="194729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6" y="3008671"/>
            <a:ext cx="4025072" cy="36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</a:t>
            </a:r>
            <a:r>
              <a:rPr lang="pt-BR" dirty="0" err="1" smtClean="0"/>
              <a:t>sdl.properties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Altere o </a:t>
            </a:r>
            <a:r>
              <a:rPr lang="pt-BR" dirty="0" err="1" smtClean="0"/>
              <a:t>sdl.properties</a:t>
            </a:r>
            <a:r>
              <a:rPr lang="pt-BR" dirty="0" smtClean="0"/>
              <a:t> para ficar da seguinte maneira:</a:t>
            </a:r>
            <a:br>
              <a:rPr lang="pt-BR" dirty="0" smtClean="0"/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generator.app.name=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-world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generator.csharp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=false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generator.delphi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=false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generator.java=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generator.java.serviceModel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generator.java.serviceModel.version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=7.32.0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generator.wsdl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generator.xsd=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generator.swagger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chemeClr val="tx1"/>
                </a:solidFill>
                <a:latin typeface="+mn-lt"/>
              </a:rPr>
              <a:t>Salve o arquivo para disparar a trigger do </a:t>
            </a:r>
            <a:r>
              <a:rPr lang="pt-BR" dirty="0" err="1" smtClean="0">
                <a:solidFill>
                  <a:schemeClr val="tx1"/>
                </a:solidFill>
                <a:latin typeface="+mn-lt"/>
              </a:rPr>
              <a:t>plugin</a:t>
            </a:r>
            <a:r>
              <a:rPr lang="pt-BR" dirty="0" smtClean="0">
                <a:solidFill>
                  <a:schemeClr val="tx1"/>
                </a:solidFill>
                <a:latin typeface="+mn-lt"/>
              </a:rPr>
              <a:t> da SDL</a:t>
            </a:r>
            <a:endParaRPr lang="pt-BR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89" y="2515435"/>
            <a:ext cx="34385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Importando os projetos gerados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Importe os projetos </a:t>
            </a:r>
            <a:r>
              <a:rPr lang="pt-BR" dirty="0" err="1" smtClean="0"/>
              <a:t>Maven</a:t>
            </a:r>
            <a:r>
              <a:rPr lang="pt-BR" dirty="0" smtClean="0"/>
              <a:t> da pasta </a:t>
            </a:r>
            <a:r>
              <a:rPr lang="pt-BR" dirty="0" err="1" smtClean="0"/>
              <a:t>java</a:t>
            </a:r>
            <a:r>
              <a:rPr lang="pt-BR" dirty="0"/>
              <a:t>, exemplo: C:\devnapratica\wks\hello-world\java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25" y="2998924"/>
            <a:ext cx="4367059" cy="3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dos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Root (</a:t>
            </a:r>
            <a:r>
              <a:rPr lang="pt-BR" dirty="0" err="1" smtClean="0"/>
              <a:t>hello</a:t>
            </a:r>
            <a:r>
              <a:rPr lang="pt-BR" dirty="0" smtClean="0"/>
              <a:t>-world)</a:t>
            </a:r>
          </a:p>
          <a:p>
            <a:r>
              <a:rPr lang="pt-BR" dirty="0" err="1" smtClean="0"/>
              <a:t>Parent</a:t>
            </a:r>
            <a:r>
              <a:rPr lang="pt-BR" dirty="0" smtClean="0"/>
              <a:t> (</a:t>
            </a:r>
            <a:r>
              <a:rPr lang="pt-BR" dirty="0" err="1" smtClean="0"/>
              <a:t>hello</a:t>
            </a:r>
            <a:r>
              <a:rPr lang="pt-BR" dirty="0" smtClean="0"/>
              <a:t>-world/</a:t>
            </a:r>
            <a:r>
              <a:rPr lang="pt-BR" dirty="0" err="1" smtClean="0"/>
              <a:t>java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Client</a:t>
            </a:r>
            <a:r>
              <a:rPr lang="pt-BR" dirty="0" smtClean="0"/>
              <a:t> (</a:t>
            </a:r>
            <a:r>
              <a:rPr lang="pt-BR" dirty="0" err="1" smtClean="0"/>
              <a:t>hello</a:t>
            </a:r>
            <a:r>
              <a:rPr lang="pt-BR" dirty="0" smtClean="0"/>
              <a:t>-world/</a:t>
            </a:r>
            <a:r>
              <a:rPr lang="pt-BR" dirty="0" err="1" smtClean="0"/>
              <a:t>java</a:t>
            </a:r>
            <a:r>
              <a:rPr lang="pt-BR" dirty="0" smtClean="0"/>
              <a:t>/</a:t>
            </a:r>
            <a:r>
              <a:rPr lang="pt-BR" dirty="0" err="1" smtClean="0"/>
              <a:t>client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Server </a:t>
            </a:r>
            <a:r>
              <a:rPr lang="pt-BR" dirty="0"/>
              <a:t>(</a:t>
            </a:r>
            <a:r>
              <a:rPr lang="pt-BR" dirty="0" err="1" smtClean="0"/>
              <a:t>hello</a:t>
            </a:r>
            <a:r>
              <a:rPr lang="pt-BR" dirty="0" smtClean="0"/>
              <a:t>-world/</a:t>
            </a:r>
            <a:r>
              <a:rPr lang="pt-BR" dirty="0" err="1" smtClean="0"/>
              <a:t>java</a:t>
            </a:r>
            <a:r>
              <a:rPr lang="pt-BR" dirty="0" smtClean="0"/>
              <a:t>/server)</a:t>
            </a:r>
          </a:p>
          <a:p>
            <a:pPr lvl="1"/>
            <a:r>
              <a:rPr lang="pt-BR" dirty="0" err="1" smtClean="0"/>
              <a:t>Impl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dirty="0" err="1" smtClean="0"/>
              <a:t>hello</a:t>
            </a:r>
            <a:r>
              <a:rPr lang="pt-BR" dirty="0" smtClean="0"/>
              <a:t>-world/</a:t>
            </a:r>
            <a:r>
              <a:rPr lang="pt-BR" dirty="0" err="1" smtClean="0"/>
              <a:t>java</a:t>
            </a:r>
            <a:r>
              <a:rPr lang="pt-BR" dirty="0" smtClean="0"/>
              <a:t>/</a:t>
            </a:r>
            <a:r>
              <a:rPr lang="pt-BR" dirty="0" err="1" smtClean="0"/>
              <a:t>impl</a:t>
            </a:r>
            <a:r>
              <a:rPr lang="pt-BR" dirty="0" smtClean="0"/>
              <a:t>)</a:t>
            </a:r>
            <a:endParaRPr lang="pt-BR" dirty="0"/>
          </a:p>
          <a:p>
            <a:pPr lvl="1"/>
            <a:endParaRPr lang="pt-BR" dirty="0" smtClean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6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o projeto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97151" y="1413749"/>
            <a:ext cx="10082515" cy="3425844"/>
          </a:xfrm>
        </p:spPr>
        <p:txBody>
          <a:bodyPr/>
          <a:lstStyle/>
          <a:p>
            <a:r>
              <a:rPr lang="pt-BR" dirty="0" smtClean="0"/>
              <a:t>No pacote </a:t>
            </a:r>
            <a:r>
              <a:rPr lang="pt-BR" dirty="0" err="1" smtClean="0"/>
              <a:t>br.com.senior.examples.helloworld</a:t>
            </a:r>
            <a:r>
              <a:rPr lang="pt-BR" dirty="0" smtClean="0"/>
              <a:t>, crie a classe </a:t>
            </a:r>
            <a:r>
              <a:rPr lang="pt-BR" dirty="0" err="1" smtClean="0"/>
              <a:t>HelloWorldHandlerImpl</a:t>
            </a:r>
            <a:r>
              <a:rPr lang="pt-BR" dirty="0" smtClean="0"/>
              <a:t> implementando a interface </a:t>
            </a:r>
            <a:r>
              <a:rPr lang="pt-BR" dirty="0" err="1" smtClean="0"/>
              <a:t>HelloWorld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75" y="2129440"/>
            <a:ext cx="3878108" cy="46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o projeto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97439" y="1457818"/>
            <a:ext cx="10082515" cy="3425844"/>
          </a:xfrm>
        </p:spPr>
        <p:txBody>
          <a:bodyPr/>
          <a:lstStyle/>
          <a:p>
            <a:r>
              <a:rPr lang="pt-BR" dirty="0" smtClean="0"/>
              <a:t>Anote a classe com @</a:t>
            </a:r>
            <a:r>
              <a:rPr lang="pt-BR" dirty="0" err="1" smtClean="0"/>
              <a:t>HandlerImpl</a:t>
            </a:r>
            <a:endParaRPr lang="pt-BR" dirty="0" smtClean="0"/>
          </a:p>
          <a:p>
            <a:r>
              <a:rPr lang="pt-BR" dirty="0" smtClean="0"/>
              <a:t>Implemente a lógica de negócio no método </a:t>
            </a:r>
            <a:r>
              <a:rPr lang="pt-BR" dirty="0" err="1"/>
              <a:t>helloWorld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11" y="2299633"/>
            <a:ext cx="8356123" cy="39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Desenvolvendo o projeto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 smtClean="0"/>
              <a:t>No arquivo </a:t>
            </a:r>
            <a:r>
              <a:rPr lang="pt-BR" dirty="0" err="1" smtClean="0"/>
              <a:t>hello</a:t>
            </a:r>
            <a:r>
              <a:rPr lang="pt-BR" dirty="0" smtClean="0"/>
              <a:t>-world/</a:t>
            </a:r>
            <a:r>
              <a:rPr lang="pt-BR" dirty="0" err="1" smtClean="0"/>
              <a:t>java</a:t>
            </a:r>
            <a:r>
              <a:rPr lang="pt-BR" dirty="0" smtClean="0"/>
              <a:t>/</a:t>
            </a:r>
            <a:r>
              <a:rPr lang="pt-BR" dirty="0" err="1" smtClean="0"/>
              <a:t>impl</a:t>
            </a:r>
            <a:r>
              <a:rPr lang="pt-BR" dirty="0" smtClean="0"/>
              <a:t>/pom.xml adicione a exclusão do </a:t>
            </a:r>
            <a:r>
              <a:rPr lang="pt-BR" dirty="0" err="1" smtClean="0"/>
              <a:t>springbatchintegration</a:t>
            </a:r>
            <a:r>
              <a:rPr lang="pt-BR" dirty="0" smtClean="0"/>
              <a:t> para a dependência </a:t>
            </a:r>
            <a:r>
              <a:rPr lang="pt-BR" dirty="0" err="1" smtClean="0"/>
              <a:t>hello</a:t>
            </a:r>
            <a:r>
              <a:rPr lang="pt-BR" dirty="0" smtClean="0"/>
              <a:t>-world-server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88" y="3199656"/>
            <a:ext cx="6985174" cy="26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projeto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1" y="1545815"/>
            <a:ext cx="73723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5336966" y="2844429"/>
            <a:ext cx="5980564" cy="6264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r>
              <a:rPr lang="pt-BR" dirty="0" smtClean="0"/>
              <a:t>Fredy Schlag </a:t>
            </a:r>
            <a:endParaRPr sz="1333"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5336966" y="3700367"/>
            <a:ext cx="5980564" cy="2368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Bacharel em Ciência da </a:t>
            </a:r>
            <a:r>
              <a:rPr lang="pt-BR" dirty="0" smtClean="0"/>
              <a:t>Computação</a:t>
            </a:r>
          </a:p>
          <a:p>
            <a:pPr marL="0" indent="0">
              <a:spcBef>
                <a:spcPts val="0"/>
              </a:spcBef>
            </a:pPr>
            <a:r>
              <a:rPr lang="pt-BR" dirty="0" smtClean="0"/>
              <a:t>Possui 8 </a:t>
            </a:r>
            <a:r>
              <a:rPr lang="pt-BR" dirty="0"/>
              <a:t>anos de experiência em desenvolvimento de </a:t>
            </a:r>
            <a:r>
              <a:rPr lang="pt-BR" dirty="0" smtClean="0"/>
              <a:t>software </a:t>
            </a:r>
          </a:p>
          <a:p>
            <a:pPr marL="0" indent="0">
              <a:spcBef>
                <a:spcPts val="0"/>
              </a:spcBef>
            </a:pPr>
            <a:r>
              <a:rPr lang="pt-BR" dirty="0" smtClean="0"/>
              <a:t>Conhecimento em tecnologias como Java, SQL, </a:t>
            </a:r>
            <a:r>
              <a:rPr lang="pt-BR" dirty="0" err="1" smtClean="0"/>
              <a:t>Hibernate</a:t>
            </a:r>
            <a:r>
              <a:rPr lang="pt-BR" dirty="0" smtClean="0"/>
              <a:t>, Spring, Python, Delphi, containers e ferramentas de monitoramento e automatização. </a:t>
            </a:r>
          </a:p>
          <a:p>
            <a:pPr marL="0" indent="0">
              <a:spcBef>
                <a:spcPts val="0"/>
              </a:spcBef>
            </a:pPr>
            <a:r>
              <a:rPr lang="pt-BR" dirty="0" smtClean="0"/>
              <a:t>Atualmente </a:t>
            </a:r>
            <a:r>
              <a:rPr lang="pt-BR" dirty="0"/>
              <a:t>trabalha como </a:t>
            </a:r>
            <a:r>
              <a:rPr lang="pt-BR" dirty="0" smtClean="0"/>
              <a:t>analista de sistemas no time de Ecossistema da Senior.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0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projeto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1" y="1557952"/>
            <a:ext cx="81819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projeto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97151" y="1523916"/>
            <a:ext cx="10082515" cy="3425844"/>
          </a:xfrm>
        </p:spPr>
        <p:txBody>
          <a:bodyPr/>
          <a:lstStyle/>
          <a:p>
            <a:r>
              <a:rPr lang="pt-BR" dirty="0" smtClean="0"/>
              <a:t>Execute o projeto (</a:t>
            </a:r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hello</a:t>
            </a:r>
            <a:r>
              <a:rPr lang="pt-BR" dirty="0" smtClean="0"/>
              <a:t>-world – </a:t>
            </a:r>
            <a:r>
              <a:rPr lang="pt-BR" dirty="0" err="1" smtClean="0"/>
              <a:t>impl</a:t>
            </a:r>
            <a:r>
              <a:rPr lang="pt-BR" dirty="0" smtClean="0"/>
              <a:t>)</a:t>
            </a:r>
          </a:p>
          <a:p>
            <a:r>
              <a:rPr lang="pt-BR" dirty="0" smtClean="0"/>
              <a:t>Aguarde a inicialização</a:t>
            </a:r>
          </a:p>
          <a:p>
            <a:r>
              <a:rPr lang="pt-BR" dirty="0" smtClean="0"/>
              <a:t>Acesse </a:t>
            </a:r>
            <a:r>
              <a:rPr lang="pt-BR" dirty="0">
                <a:hlinkClick r:id="rId2"/>
              </a:rPr>
              <a:t>http://18.212.187.105:15672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(</a:t>
            </a:r>
            <a:r>
              <a:rPr lang="pt-BR" dirty="0" err="1" smtClean="0"/>
              <a:t>admin</a:t>
            </a:r>
            <a:r>
              <a:rPr lang="pt-BR" dirty="0" smtClean="0"/>
              <a:t> / Senha1!)</a:t>
            </a:r>
          </a:p>
          <a:p>
            <a:r>
              <a:rPr lang="pt-BR" dirty="0" smtClean="0"/>
              <a:t>Selecione o seu virtual host e acesse as filas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65" y="2952920"/>
            <a:ext cx="8813494" cy="38123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upo 19"/>
          <p:cNvGrpSpPr/>
          <p:nvPr/>
        </p:nvGrpSpPr>
        <p:grpSpPr>
          <a:xfrm>
            <a:off x="4197427" y="2271085"/>
            <a:ext cx="7612973" cy="3755142"/>
            <a:chOff x="4197427" y="2271085"/>
            <a:chExt cx="7612973" cy="3755142"/>
          </a:xfrm>
        </p:grpSpPr>
        <p:sp>
          <p:nvSpPr>
            <p:cNvPr id="9" name="CaixaDeTexto 8"/>
            <p:cNvSpPr txBox="1"/>
            <p:nvPr/>
          </p:nvSpPr>
          <p:spPr>
            <a:xfrm>
              <a:off x="10291843" y="2271085"/>
              <a:ext cx="15185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Fila do serviço</a:t>
              </a:r>
              <a:endParaRPr lang="pt-BR" dirty="0"/>
            </a:p>
          </p:txBody>
        </p:sp>
        <p:cxnSp>
          <p:nvCxnSpPr>
            <p:cNvPr id="12" name="Conector de seta reta 11"/>
            <p:cNvCxnSpPr>
              <a:stCxn id="9" idx="2"/>
            </p:cNvCxnSpPr>
            <p:nvPr/>
          </p:nvCxnSpPr>
          <p:spPr>
            <a:xfrm flipH="1">
              <a:off x="4197427" y="2640417"/>
              <a:ext cx="6853695" cy="338581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3985759" y="2282282"/>
            <a:ext cx="6072959" cy="3380388"/>
            <a:chOff x="3985759" y="2282282"/>
            <a:chExt cx="6072959" cy="3380388"/>
          </a:xfrm>
        </p:grpSpPr>
        <p:sp>
          <p:nvSpPr>
            <p:cNvPr id="10" name="CaixaDeTexto 9"/>
            <p:cNvSpPr txBox="1"/>
            <p:nvPr/>
          </p:nvSpPr>
          <p:spPr>
            <a:xfrm>
              <a:off x="8383836" y="2282282"/>
              <a:ext cx="16748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Fila da instância</a:t>
              </a:r>
              <a:endParaRPr lang="pt-BR" dirty="0"/>
            </a:p>
          </p:txBody>
        </p:sp>
        <p:cxnSp>
          <p:nvCxnSpPr>
            <p:cNvPr id="15" name="Conector de seta reta 14"/>
            <p:cNvCxnSpPr>
              <a:stCxn id="10" idx="2"/>
            </p:cNvCxnSpPr>
            <p:nvPr/>
          </p:nvCxnSpPr>
          <p:spPr>
            <a:xfrm flipH="1">
              <a:off x="3985759" y="2651614"/>
              <a:ext cx="5235518" cy="30110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10410940" y="3613533"/>
            <a:ext cx="1627030" cy="1089121"/>
            <a:chOff x="10410940" y="3613533"/>
            <a:chExt cx="1627030" cy="1089121"/>
          </a:xfrm>
        </p:grpSpPr>
        <p:sp>
          <p:nvSpPr>
            <p:cNvPr id="17" name="CaixaDeTexto 16"/>
            <p:cNvSpPr txBox="1"/>
            <p:nvPr/>
          </p:nvSpPr>
          <p:spPr>
            <a:xfrm>
              <a:off x="10765827" y="4333322"/>
              <a:ext cx="127214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Virtual host</a:t>
              </a:r>
              <a:endParaRPr lang="pt-BR" dirty="0"/>
            </a:p>
          </p:txBody>
        </p:sp>
        <p:cxnSp>
          <p:nvCxnSpPr>
            <p:cNvPr id="19" name="Conector de seta reta 18"/>
            <p:cNvCxnSpPr>
              <a:stCxn id="17" idx="0"/>
            </p:cNvCxnSpPr>
            <p:nvPr/>
          </p:nvCxnSpPr>
          <p:spPr>
            <a:xfrm flipH="1" flipV="1">
              <a:off x="10410940" y="3613533"/>
              <a:ext cx="990959" cy="71978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2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shovel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97439" y="1652710"/>
            <a:ext cx="10082515" cy="4288569"/>
          </a:xfrm>
        </p:spPr>
        <p:txBody>
          <a:bodyPr/>
          <a:lstStyle/>
          <a:p>
            <a:r>
              <a:rPr lang="pt-BR" dirty="0" smtClean="0"/>
              <a:t>Acesse </a:t>
            </a:r>
            <a:r>
              <a:rPr lang="pt-BR" dirty="0">
                <a:hlinkClick r:id="rId2"/>
              </a:rPr>
              <a:t>https://platform-homologx.senior.com.br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(admin@devnapraticaX.com.br / Senha1!)</a:t>
            </a:r>
          </a:p>
          <a:p>
            <a:r>
              <a:rPr lang="pt-BR" dirty="0" smtClean="0"/>
              <a:t>Acesse o menu Tecnologia / Administração / Gestão dos </a:t>
            </a:r>
            <a:r>
              <a:rPr lang="pt-BR" dirty="0" err="1" smtClean="0"/>
              <a:t>Tenants</a:t>
            </a:r>
            <a:r>
              <a:rPr lang="pt-BR" dirty="0" smtClean="0"/>
              <a:t> / Serviços/Componentes</a:t>
            </a:r>
          </a:p>
          <a:p>
            <a:pPr marL="194729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247" y="2472876"/>
            <a:ext cx="3041887" cy="41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shovel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97439" y="1468834"/>
            <a:ext cx="10082515" cy="5389166"/>
          </a:xfrm>
        </p:spPr>
        <p:txBody>
          <a:bodyPr>
            <a:normAutofit/>
          </a:bodyPr>
          <a:lstStyle/>
          <a:p>
            <a:r>
              <a:rPr lang="pt-BR" dirty="0" smtClean="0"/>
              <a:t>Na tela de Serviços/Componentes, clique em </a:t>
            </a:r>
            <a:r>
              <a:rPr lang="pt-BR" b="1" dirty="0" smtClean="0">
                <a:solidFill>
                  <a:schemeClr val="tx1"/>
                </a:solidFill>
              </a:rPr>
              <a:t>Atualizar</a:t>
            </a:r>
          </a:p>
          <a:p>
            <a:r>
              <a:rPr lang="pt-BR" dirty="0" smtClean="0"/>
              <a:t>Após a atualização, o serviço </a:t>
            </a:r>
            <a:r>
              <a:rPr lang="pt-BR" dirty="0" err="1" smtClean="0"/>
              <a:t>examples</a:t>
            </a:r>
            <a:r>
              <a:rPr lang="pt-BR" dirty="0" smtClean="0"/>
              <a:t> / </a:t>
            </a:r>
            <a:r>
              <a:rPr lang="pt-BR" dirty="0" err="1" smtClean="0"/>
              <a:t>hello_world</a:t>
            </a:r>
            <a:r>
              <a:rPr lang="pt-BR" dirty="0" smtClean="0"/>
              <a:t> deve ser </a:t>
            </a:r>
            <a:r>
              <a:rPr lang="pt-BR" b="1" dirty="0" smtClean="0"/>
              <a:t>exibido </a:t>
            </a:r>
            <a:r>
              <a:rPr lang="pt-BR" dirty="0" smtClean="0"/>
              <a:t>na seção ON PREMISES</a:t>
            </a:r>
          </a:p>
          <a:p>
            <a:r>
              <a:rPr lang="pt-BR" dirty="0" smtClean="0"/>
              <a:t>Clique em </a:t>
            </a:r>
            <a:r>
              <a:rPr lang="pt-BR" b="1" dirty="0" smtClean="0"/>
              <a:t>Aplicar ao ambiente</a:t>
            </a:r>
          </a:p>
          <a:p>
            <a:r>
              <a:rPr lang="pt-BR" dirty="0" smtClean="0"/>
              <a:t>Aguarde a notificação de </a:t>
            </a:r>
            <a:r>
              <a:rPr lang="pt-BR" b="1" dirty="0" smtClean="0"/>
              <a:t>Ambiente configurado com sucesso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Após receber a notificação, reinicie o  serviço </a:t>
            </a:r>
            <a:r>
              <a:rPr lang="pt-BR" dirty="0" err="1" smtClean="0"/>
              <a:t>examples</a:t>
            </a:r>
            <a:r>
              <a:rPr lang="pt-BR" dirty="0" smtClean="0"/>
              <a:t> / </a:t>
            </a:r>
            <a:r>
              <a:rPr lang="pt-BR" dirty="0" err="1" smtClean="0"/>
              <a:t>hello_world</a:t>
            </a:r>
            <a:endParaRPr lang="pt-BR" dirty="0" smtClean="0"/>
          </a:p>
          <a:p>
            <a:pPr marL="194729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22" y="2931920"/>
            <a:ext cx="5566261" cy="31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projeto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914401" y="1652710"/>
            <a:ext cx="11127036" cy="4288569"/>
          </a:xfrm>
        </p:spPr>
        <p:txBody>
          <a:bodyPr/>
          <a:lstStyle/>
          <a:p>
            <a:r>
              <a:rPr lang="pt-BR" dirty="0" smtClean="0"/>
              <a:t>Realize o </a:t>
            </a:r>
            <a:r>
              <a:rPr lang="pt-BR" dirty="0" err="1" smtClean="0"/>
              <a:t>login</a:t>
            </a:r>
            <a:r>
              <a:rPr lang="pt-BR" dirty="0" smtClean="0"/>
              <a:t> para obter o </a:t>
            </a:r>
            <a:r>
              <a:rPr lang="pt-BR" dirty="0" err="1" smtClean="0"/>
              <a:t>token</a:t>
            </a:r>
            <a:r>
              <a:rPr lang="pt-BR" dirty="0" smtClean="0"/>
              <a:t> de autenticação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platform-homologx.senior.com.br/t/senior.com.br/bridge/1.0/rest/platform/authentication/actions/login</a:t>
            </a:r>
            <a:endParaRPr lang="en-US" dirty="0" smtClean="0"/>
          </a:p>
          <a:p>
            <a:r>
              <a:rPr lang="en-US" dirty="0" err="1" smtClean="0"/>
              <a:t>Método</a:t>
            </a:r>
            <a:r>
              <a:rPr lang="en-US" dirty="0" smtClean="0"/>
              <a:t>: POST</a:t>
            </a:r>
          </a:p>
          <a:p>
            <a:r>
              <a:rPr lang="en-US" dirty="0" smtClean="0"/>
              <a:t>Headers: </a:t>
            </a:r>
          </a:p>
          <a:p>
            <a:pPr lvl="1"/>
            <a:r>
              <a:rPr lang="en-US" dirty="0" smtClean="0"/>
              <a:t>Content-Type</a:t>
            </a:r>
            <a:r>
              <a:rPr lang="en-US" dirty="0"/>
              <a:t>: </a:t>
            </a:r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Payload/body:</a:t>
            </a:r>
          </a:p>
          <a:p>
            <a:pPr marL="194729" indent="0">
              <a:buNone/>
            </a:pPr>
            <a:r>
              <a:rPr lang="en-US" dirty="0" smtClean="0"/>
              <a:t>	 {"</a:t>
            </a:r>
            <a:r>
              <a:rPr lang="en-US" dirty="0"/>
              <a:t>username": "</a:t>
            </a:r>
            <a:r>
              <a:rPr lang="en-US" dirty="0" smtClean="0"/>
              <a:t>admin@devnapraticaX.com.</a:t>
            </a:r>
            <a:r>
              <a:rPr lang="en-US" dirty="0" err="1" smtClean="0"/>
              <a:t>br</a:t>
            </a:r>
            <a:r>
              <a:rPr lang="en-US" dirty="0" smtClean="0"/>
              <a:t>","</a:t>
            </a:r>
            <a:r>
              <a:rPr lang="en-US" dirty="0"/>
              <a:t>password": "</a:t>
            </a:r>
            <a:r>
              <a:rPr lang="en-US" dirty="0" smtClean="0"/>
              <a:t>Senha1!"}</a:t>
            </a:r>
          </a:p>
          <a:p>
            <a:pPr marL="194729" indent="0">
              <a:buNone/>
            </a:pPr>
            <a:endParaRPr lang="en-US" dirty="0"/>
          </a:p>
          <a:p>
            <a:r>
              <a:rPr lang="en-US" dirty="0" err="1" smtClean="0"/>
              <a:t>Copie</a:t>
            </a:r>
            <a:r>
              <a:rPr lang="en-US" dirty="0" smtClean="0"/>
              <a:t> o </a:t>
            </a:r>
            <a:r>
              <a:rPr lang="en-US" dirty="0" err="1" smtClean="0"/>
              <a:t>access_token</a:t>
            </a:r>
            <a:r>
              <a:rPr lang="en-US" dirty="0" smtClean="0"/>
              <a:t> (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2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projeto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98304" y="2515435"/>
            <a:ext cx="11788048" cy="3425844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platform-homologx.senior.com.br/t/senior.com.br/bridge/1.0/rest/examples/hello_world/queries/helloWorld?who</a:t>
            </a:r>
            <a:r>
              <a:rPr lang="pt-BR" dirty="0" smtClean="0"/>
              <a:t> </a:t>
            </a:r>
          </a:p>
          <a:p>
            <a:r>
              <a:rPr lang="pt-BR" dirty="0" smtClean="0"/>
              <a:t>Método: GET</a:t>
            </a:r>
          </a:p>
          <a:p>
            <a:r>
              <a:rPr lang="pt-BR" dirty="0" err="1" smtClean="0"/>
              <a:t>Headers</a:t>
            </a:r>
            <a:endParaRPr lang="pt-BR" dirty="0" smtClean="0"/>
          </a:p>
          <a:p>
            <a:pPr lvl="1"/>
            <a:r>
              <a:rPr lang="pt-BR" dirty="0" smtClean="0"/>
              <a:t> </a:t>
            </a:r>
            <a:r>
              <a:rPr lang="en-US" dirty="0"/>
              <a:t>Content-Type: application/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pt-BR" dirty="0" err="1" smtClean="0"/>
              <a:t>Authorization</a:t>
            </a:r>
            <a:r>
              <a:rPr lang="pt-BR" dirty="0" smtClean="0"/>
              <a:t>: </a:t>
            </a:r>
            <a:r>
              <a:rPr lang="pt-BR" dirty="0" err="1" smtClean="0"/>
              <a:t>Bearer</a:t>
            </a:r>
            <a:r>
              <a:rPr lang="pt-BR" dirty="0" smtClean="0"/>
              <a:t> ACCESS_TOKEN</a:t>
            </a:r>
          </a:p>
        </p:txBody>
      </p:sp>
    </p:spTree>
    <p:extLst>
      <p:ext uri="{BB962C8B-B14F-4D97-AF65-F5344CB8AC3E}">
        <p14:creationId xmlns:p14="http://schemas.microsoft.com/office/powerpoint/2010/main" val="774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Mais cenários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2"/>
          </p:nvPr>
        </p:nvSpPr>
        <p:spPr>
          <a:xfrm>
            <a:off x="1078503" y="1652710"/>
            <a:ext cx="10082515" cy="3425844"/>
          </a:xfrm>
        </p:spPr>
        <p:txBody>
          <a:bodyPr/>
          <a:lstStyle/>
          <a:p>
            <a:r>
              <a:rPr lang="pt-BR" dirty="0" smtClean="0"/>
              <a:t>Pare o serviço e chame um </a:t>
            </a:r>
            <a:r>
              <a:rPr lang="pt-BR" dirty="0" err="1" smtClean="0"/>
              <a:t>endpoint</a:t>
            </a:r>
            <a:r>
              <a:rPr lang="pt-BR" dirty="0" smtClean="0"/>
              <a:t> do serviço</a:t>
            </a:r>
          </a:p>
          <a:p>
            <a:pPr lvl="1"/>
            <a:r>
              <a:rPr lang="pt-BR" dirty="0" smtClean="0"/>
              <a:t>Observe que a mensagem fica represada na fila</a:t>
            </a:r>
          </a:p>
          <a:p>
            <a:pPr lvl="1"/>
            <a:r>
              <a:rPr lang="pt-BR" dirty="0" smtClean="0"/>
              <a:t>Capture as mensagens na fila e veja o conteúdo</a:t>
            </a:r>
          </a:p>
          <a:p>
            <a:r>
              <a:rPr lang="pt-BR" dirty="0" smtClean="0"/>
              <a:t>Suba duas instâncias do serviço</a:t>
            </a:r>
          </a:p>
          <a:p>
            <a:pPr lvl="1"/>
            <a:r>
              <a:rPr lang="pt-BR" dirty="0" smtClean="0"/>
              <a:t>Observe que terá  duas filas de instância e uma fila de serviço com dois consumidores</a:t>
            </a:r>
          </a:p>
          <a:p>
            <a:r>
              <a:rPr lang="pt-BR" dirty="0" smtClean="0"/>
              <a:t>Obtenha o valor do parâmetro de entrada e concatene no parâmetro de saída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1097151" y="916738"/>
            <a:ext cx="10063867" cy="7359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r>
              <a:rPr lang="pt-BR"/>
              <a:t>Conteúdo</a:t>
            </a:r>
            <a:endParaRPr sz="1333"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2"/>
          </p:nvPr>
        </p:nvSpPr>
        <p:spPr>
          <a:xfrm>
            <a:off x="1097439" y="2515435"/>
            <a:ext cx="10082515" cy="3425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t" anchorCtr="0">
            <a:noAutofit/>
          </a:bodyPr>
          <a:lstStyle/>
          <a:p>
            <a:pPr marL="220128" indent="-211661">
              <a:spcBef>
                <a:spcPts val="0"/>
              </a:spcBef>
            </a:pPr>
            <a:r>
              <a:rPr lang="pt-BR" dirty="0" smtClean="0"/>
              <a:t>Arquitetura Senior X</a:t>
            </a:r>
          </a:p>
          <a:p>
            <a:pPr marL="829713" lvl="1" indent="-211661">
              <a:spcBef>
                <a:spcPts val="0"/>
              </a:spcBef>
            </a:pPr>
            <a:r>
              <a:rPr lang="pt-BR" dirty="0" smtClean="0"/>
              <a:t>WSO2 API Manager</a:t>
            </a:r>
          </a:p>
          <a:p>
            <a:pPr marL="829713" lvl="1" indent="-211661">
              <a:spcBef>
                <a:spcPts val="0"/>
              </a:spcBef>
            </a:pPr>
            <a:r>
              <a:rPr lang="pt-BR" dirty="0" err="1" smtClean="0"/>
              <a:t>RabbitMQ</a:t>
            </a:r>
            <a:endParaRPr lang="pt-BR" dirty="0" smtClean="0"/>
          </a:p>
          <a:p>
            <a:pPr marL="829713" lvl="1" indent="-211661">
              <a:spcBef>
                <a:spcPts val="0"/>
              </a:spcBef>
            </a:pPr>
            <a:r>
              <a:rPr lang="pt-BR" dirty="0" err="1" smtClean="0"/>
              <a:t>Docker</a:t>
            </a:r>
            <a:endParaRPr lang="pt-BR" dirty="0" smtClean="0"/>
          </a:p>
          <a:p>
            <a:pPr marL="829713" lvl="1" indent="-211661">
              <a:spcBef>
                <a:spcPts val="0"/>
              </a:spcBef>
            </a:pPr>
            <a:r>
              <a:rPr lang="pt-BR" dirty="0" err="1" smtClean="0"/>
              <a:t>Kubernetes</a:t>
            </a:r>
            <a:endParaRPr lang="pt-BR" dirty="0" smtClean="0"/>
          </a:p>
          <a:p>
            <a:pPr marL="618052" lvl="1" indent="0">
              <a:spcBef>
                <a:spcPts val="0"/>
              </a:spcBef>
              <a:buNone/>
            </a:pPr>
            <a:endParaRPr lang="pt-BR" dirty="0" smtClean="0"/>
          </a:p>
          <a:p>
            <a:pPr marL="220128" indent="-211661">
              <a:spcBef>
                <a:spcPts val="0"/>
              </a:spcBef>
            </a:pPr>
            <a:r>
              <a:rPr lang="pt-BR" dirty="0" smtClean="0"/>
              <a:t>Ambiente de desenvolvimento</a:t>
            </a:r>
          </a:p>
          <a:p>
            <a:pPr marL="829713" lvl="1" indent="-211661">
              <a:spcBef>
                <a:spcPts val="0"/>
              </a:spcBef>
            </a:pPr>
            <a:r>
              <a:rPr lang="pt-BR" dirty="0" smtClean="0"/>
              <a:t>SDL (Service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marL="829713" lvl="1" indent="-211661">
              <a:spcBef>
                <a:spcPts val="0"/>
              </a:spcBef>
            </a:pPr>
            <a:r>
              <a:rPr lang="pt-BR" dirty="0" smtClean="0"/>
              <a:t>EDL (</a:t>
            </a:r>
            <a:r>
              <a:rPr lang="pt-BR" dirty="0" err="1" smtClean="0"/>
              <a:t>Entity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marL="829713" lvl="1" indent="-211661">
              <a:spcBef>
                <a:spcPts val="0"/>
              </a:spcBef>
            </a:pPr>
            <a:r>
              <a:rPr lang="pt-BR" dirty="0" smtClean="0"/>
              <a:t>PDL (</a:t>
            </a:r>
            <a:r>
              <a:rPr lang="pt-BR" dirty="0" err="1" smtClean="0"/>
              <a:t>Property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</a:t>
            </a:r>
          </a:p>
          <a:p>
            <a:pPr marL="829713" lvl="1" indent="-211661">
              <a:spcBef>
                <a:spcPts val="0"/>
              </a:spcBef>
            </a:pPr>
            <a:r>
              <a:rPr lang="pt-BR" dirty="0" err="1" smtClean="0"/>
              <a:t>QueryDSL</a:t>
            </a:r>
            <a:endParaRPr lang="pt-BR" dirty="0" smtClean="0"/>
          </a:p>
          <a:p>
            <a:pPr marL="829713" lvl="1" indent="-211661">
              <a:spcBef>
                <a:spcPts val="0"/>
              </a:spcBef>
            </a:pPr>
            <a:r>
              <a:rPr lang="pt-BR" dirty="0" err="1" smtClean="0"/>
              <a:t>Shovel</a:t>
            </a:r>
            <a:endParaRPr lang="pt-BR" dirty="0"/>
          </a:p>
          <a:p>
            <a:pPr marL="220128" indent="0">
              <a:spcBef>
                <a:spcPts val="0"/>
              </a:spcBef>
              <a:buNone/>
            </a:pPr>
            <a:endParaRPr dirty="0" smtClean="0"/>
          </a:p>
          <a:p>
            <a:pPr marL="220128" indent="-211661">
              <a:spcBef>
                <a:spcPts val="0"/>
              </a:spcBef>
            </a:pPr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(</a:t>
            </a:r>
            <a:r>
              <a:rPr lang="pt-BR" dirty="0" err="1" smtClean="0"/>
              <a:t>Hello</a:t>
            </a:r>
            <a:r>
              <a:rPr lang="pt-BR" dirty="0" smtClean="0"/>
              <a:t> world)</a:t>
            </a:r>
            <a:endParaRPr sz="1333" dirty="0"/>
          </a:p>
          <a:p>
            <a:pPr marL="220128" indent="-101597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2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ctrTitle"/>
          </p:nvPr>
        </p:nvSpPr>
        <p:spPr>
          <a:xfrm>
            <a:off x="1458491" y="3741739"/>
            <a:ext cx="5216132" cy="5445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267" tIns="45633" rIns="91267" bIns="45633" rtlCol="0" anchor="ctr" anchorCtr="0">
            <a:noAutofit/>
          </a:bodyPr>
          <a:lstStyle/>
          <a:p>
            <a:pPr>
              <a:buSzPts val="3000"/>
            </a:pPr>
            <a:r>
              <a:rPr lang="pt-BR" sz="4000" dirty="0" smtClean="0"/>
              <a:t>Arquitetura Senior X</a:t>
            </a: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3434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allpoper.com/images/00/27/58/60/city-architecture_002758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https://communities.bmc.com/servlet/JiveServlet/showImage/102-27279-5-58293/rabbit_header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57" y="5015262"/>
            <a:ext cx="2164417" cy="107069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http://techfree.com.br/wp-content/uploads/2015/03/docker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13" y="5489037"/>
            <a:ext cx="2205890" cy="109269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0" descr="http://blog.cdw.com/wp-content/uploads/Cloud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60" y="2627862"/>
            <a:ext cx="2577491" cy="188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2" descr="http://www.jayway.com/wp-content/uploads/2015/07/aw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72" y="1199882"/>
            <a:ext cx="3172525" cy="317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815857" y="532726"/>
            <a:ext cx="2017483" cy="1887743"/>
            <a:chOff x="334671" y="274544"/>
            <a:chExt cx="1870547" cy="1739852"/>
          </a:xfrm>
        </p:grpSpPr>
        <p:sp>
          <p:nvSpPr>
            <p:cNvPr id="11" name="Estrela de 32 pontas 10"/>
            <p:cNvSpPr/>
            <p:nvPr/>
          </p:nvSpPr>
          <p:spPr>
            <a:xfrm>
              <a:off x="334671" y="338662"/>
              <a:ext cx="1870547" cy="1675734"/>
            </a:xfrm>
            <a:prstGeom prst="star32">
              <a:avLst/>
            </a:prstGeom>
            <a:solidFill>
              <a:srgbClr val="FFFF00"/>
            </a:solidFill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pic>
          <p:nvPicPr>
            <p:cNvPr id="12" name="Picture 6" descr="Resultado de image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57" y="274544"/>
              <a:ext cx="1628261" cy="1628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0" descr="Resultado de image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14" y="748543"/>
            <a:ext cx="3740321" cy="70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kubernet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75" y="1102851"/>
            <a:ext cx="2438774" cy="2090378"/>
          </a:xfrm>
          <a:prstGeom prst="rect">
            <a:avLst/>
          </a:prstGeom>
          <a:solidFill>
            <a:schemeClr val="bg1"/>
          </a:solidFill>
          <a:extLst/>
        </p:spPr>
      </p:pic>
      <p:grpSp>
        <p:nvGrpSpPr>
          <p:cNvPr id="14" name="Grupo 13"/>
          <p:cNvGrpSpPr/>
          <p:nvPr/>
        </p:nvGrpSpPr>
        <p:grpSpPr>
          <a:xfrm>
            <a:off x="9141354" y="3151424"/>
            <a:ext cx="2693839" cy="1649910"/>
            <a:chOff x="9141354" y="3151424"/>
            <a:chExt cx="2693839" cy="1649910"/>
          </a:xfrm>
        </p:grpSpPr>
        <p:pic>
          <p:nvPicPr>
            <p:cNvPr id="1028" name="Picture 4" descr="Image result for azur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1354" y="3278900"/>
              <a:ext cx="1595758" cy="91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bluemix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2614" y="3151424"/>
              <a:ext cx="1282579" cy="1282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onpremise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3300" y="3682423"/>
              <a:ext cx="1380783" cy="1118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02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Broker</a:t>
            </a:r>
            <a:r>
              <a:rPr lang="pt-BR" dirty="0" smtClean="0"/>
              <a:t> </a:t>
            </a:r>
            <a:r>
              <a:rPr lang="pt-BR" dirty="0" err="1"/>
              <a:t>P</a:t>
            </a:r>
            <a:r>
              <a:rPr lang="pt-BR" dirty="0" err="1" smtClean="0"/>
              <a:t>attern</a:t>
            </a:r>
            <a:r>
              <a:rPr lang="pt-BR" dirty="0" smtClean="0"/>
              <a:t> </a:t>
            </a:r>
            <a:r>
              <a:rPr lang="pt-BR" dirty="0" err="1"/>
              <a:t>A</a:t>
            </a:r>
            <a:r>
              <a:rPr lang="pt-BR" dirty="0" err="1" smtClean="0"/>
              <a:t>rchiteture</a:t>
            </a:r>
            <a:endParaRPr lang="pt-BR" dirty="0"/>
          </a:p>
        </p:txBody>
      </p:sp>
      <p:pic>
        <p:nvPicPr>
          <p:cNvPr id="2050" name="Picture 2" descr="Resultado de imag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35" y="2044830"/>
            <a:ext cx="7620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51206" y="1485394"/>
            <a:ext cx="884473" cy="1089220"/>
            <a:chOff x="163351" y="1100438"/>
            <a:chExt cx="1037509" cy="1151640"/>
          </a:xfrm>
        </p:grpSpPr>
        <p:pic>
          <p:nvPicPr>
            <p:cNvPr id="4" name="Picture 2" descr="https://cdn0.iconfinder.com/data/icons/PRACTIKA/256/us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51" y="1100438"/>
              <a:ext cx="891067" cy="89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http://blog.sephone.com/wp-content/uploads/2013/12/browser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331" y="1651002"/>
              <a:ext cx="544529" cy="434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343099" y="1944302"/>
              <a:ext cx="541174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900" b="1" dirty="0" err="1"/>
                <a:t>User</a:t>
              </a:r>
              <a:endParaRPr lang="pt-BR" sz="900" b="1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60948" y="430335"/>
            <a:ext cx="1121844" cy="1021739"/>
            <a:chOff x="1168947" y="-9162"/>
            <a:chExt cx="1315951" cy="1080294"/>
          </a:xfrm>
        </p:grpSpPr>
        <p:cxnSp>
          <p:nvCxnSpPr>
            <p:cNvPr id="8" name="Conector de seta reta 7"/>
            <p:cNvCxnSpPr>
              <a:cxnSpLocks/>
              <a:stCxn id="12" idx="2"/>
              <a:endCxn id="32" idx="0"/>
            </p:cNvCxnSpPr>
            <p:nvPr/>
          </p:nvCxnSpPr>
          <p:spPr>
            <a:xfrm>
              <a:off x="1348948" y="626640"/>
              <a:ext cx="558797" cy="4444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>
              <a:cxnSpLocks/>
              <a:stCxn id="13" idx="2"/>
              <a:endCxn id="32" idx="0"/>
            </p:cNvCxnSpPr>
            <p:nvPr/>
          </p:nvCxnSpPr>
          <p:spPr>
            <a:xfrm>
              <a:off x="1893961" y="620976"/>
              <a:ext cx="13784" cy="4501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>
              <a:cxnSpLocks/>
              <a:stCxn id="14" idx="2"/>
              <a:endCxn id="32" idx="0"/>
            </p:cNvCxnSpPr>
            <p:nvPr/>
          </p:nvCxnSpPr>
          <p:spPr>
            <a:xfrm flipH="1">
              <a:off x="1907745" y="633610"/>
              <a:ext cx="397153" cy="4375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o 10"/>
            <p:cNvGrpSpPr/>
            <p:nvPr/>
          </p:nvGrpSpPr>
          <p:grpSpPr>
            <a:xfrm>
              <a:off x="1168947" y="-9162"/>
              <a:ext cx="1315951" cy="642772"/>
              <a:chOff x="1794594" y="-9162"/>
              <a:chExt cx="1315951" cy="642772"/>
            </a:xfrm>
          </p:grpSpPr>
          <p:pic>
            <p:nvPicPr>
              <p:cNvPr id="12" name="Picture 22" descr="http://www.upoa.org/wp-content/uploads/2014/04/online-form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594" y="26664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6" descr="http://www.ielts-exam.net/IELTS-Writing-Samples/Pie-chart-icon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607" y="260976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https://lh5.ggpht.com/77LEVADDf2s1wytTbE1nmFSu3j--kdqiz-llm7M5KSZIje4c-Z4AfdhZ09OPXvkQmHF3=w30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0545" y="273610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CaixaDeTexto 14"/>
              <p:cNvSpPr txBox="1"/>
              <p:nvPr/>
            </p:nvSpPr>
            <p:spPr>
              <a:xfrm>
                <a:off x="2107821" y="-9162"/>
                <a:ext cx="74849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 err="1"/>
                  <a:t>widgets</a:t>
                </a:r>
                <a:endParaRPr lang="pt-BR" sz="900" b="1" dirty="0"/>
              </a:p>
            </p:txBody>
          </p:sp>
        </p:grpSp>
      </p:grpSp>
      <p:grpSp>
        <p:nvGrpSpPr>
          <p:cNvPr id="99" name="Agrupar 98"/>
          <p:cNvGrpSpPr/>
          <p:nvPr/>
        </p:nvGrpSpPr>
        <p:grpSpPr>
          <a:xfrm>
            <a:off x="1433536" y="2840337"/>
            <a:ext cx="2248318" cy="875813"/>
            <a:chOff x="1433536" y="2840337"/>
            <a:chExt cx="2248318" cy="875813"/>
          </a:xfrm>
        </p:grpSpPr>
        <p:pic>
          <p:nvPicPr>
            <p:cNvPr id="22" name="Picture 4" descr="http://swgawakening.com/styles/Black/imageset/server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3536" y="2840337"/>
              <a:ext cx="789415" cy="87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Conector de seta reta 22"/>
            <p:cNvCxnSpPr>
              <a:cxnSpLocks/>
              <a:stCxn id="22" idx="3"/>
              <a:endCxn id="27" idx="1"/>
            </p:cNvCxnSpPr>
            <p:nvPr/>
          </p:nvCxnSpPr>
          <p:spPr>
            <a:xfrm flipV="1">
              <a:off x="2222951" y="3277843"/>
              <a:ext cx="1458903" cy="4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>
          <a:xfrm>
            <a:off x="3557336" y="2552274"/>
            <a:ext cx="915046" cy="1357275"/>
            <a:chOff x="2376236" y="2278141"/>
            <a:chExt cx="915046" cy="1357275"/>
          </a:xfrm>
        </p:grpSpPr>
        <p:grpSp>
          <p:nvGrpSpPr>
            <p:cNvPr id="25" name="Grupo 24"/>
            <p:cNvGrpSpPr/>
            <p:nvPr/>
          </p:nvGrpSpPr>
          <p:grpSpPr>
            <a:xfrm>
              <a:off x="2376236" y="2634258"/>
              <a:ext cx="915046" cy="1001158"/>
              <a:chOff x="4112585" y="2175160"/>
              <a:chExt cx="1073372" cy="1058532"/>
            </a:xfrm>
          </p:grpSpPr>
          <p:pic>
            <p:nvPicPr>
              <p:cNvPr id="27" name="Picture 10" descr="http://dealsinretail.com/Content/Images/iconAnalytics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8648" y="2175160"/>
                <a:ext cx="781247" cy="781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CaixaDeTexto 27"/>
              <p:cNvSpPr txBox="1"/>
              <p:nvPr/>
            </p:nvSpPr>
            <p:spPr>
              <a:xfrm>
                <a:off x="4112585" y="2925916"/>
                <a:ext cx="107337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API Manager</a:t>
                </a:r>
              </a:p>
            </p:txBody>
          </p:sp>
        </p:grpSp>
        <p:cxnSp>
          <p:nvCxnSpPr>
            <p:cNvPr id="26" name="Conector de seta reta 25"/>
            <p:cNvCxnSpPr>
              <a:stCxn id="27" idx="0"/>
              <a:endCxn id="33" idx="2"/>
            </p:cNvCxnSpPr>
            <p:nvPr/>
          </p:nvCxnSpPr>
          <p:spPr>
            <a:xfrm flipH="1" flipV="1">
              <a:off x="2832256" y="2278141"/>
              <a:ext cx="1503" cy="3561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Agrupar 90"/>
          <p:cNvGrpSpPr/>
          <p:nvPr/>
        </p:nvGrpSpPr>
        <p:grpSpPr>
          <a:xfrm>
            <a:off x="2120886" y="1452074"/>
            <a:ext cx="2354082" cy="1100200"/>
            <a:chOff x="2110838" y="1452074"/>
            <a:chExt cx="2354082" cy="1100200"/>
          </a:xfrm>
        </p:grpSpPr>
        <p:grpSp>
          <p:nvGrpSpPr>
            <p:cNvPr id="30" name="Grupo 29"/>
            <p:cNvGrpSpPr/>
            <p:nvPr/>
          </p:nvGrpSpPr>
          <p:grpSpPr>
            <a:xfrm>
              <a:off x="3496526" y="1452074"/>
              <a:ext cx="968394" cy="1100200"/>
              <a:chOff x="1857795" y="1042688"/>
              <a:chExt cx="1135951" cy="1163249"/>
            </a:xfrm>
          </p:grpSpPr>
          <p:pic>
            <p:nvPicPr>
              <p:cNvPr id="32" name="Picture 6" descr="http://www.mccd.edu/lrc/images/MC4Me_Portal_Icon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7795" y="1042688"/>
                <a:ext cx="1135951" cy="936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aixaDeTexto 32"/>
              <p:cNvSpPr txBox="1"/>
              <p:nvPr/>
            </p:nvSpPr>
            <p:spPr>
              <a:xfrm>
                <a:off x="2134655" y="1898161"/>
                <a:ext cx="635216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Portal</a:t>
                </a:r>
              </a:p>
            </p:txBody>
          </p:sp>
        </p:grpSp>
        <p:cxnSp>
          <p:nvCxnSpPr>
            <p:cNvPr id="31" name="Conector de seta reta 30"/>
            <p:cNvCxnSpPr>
              <a:cxnSpLocks/>
              <a:stCxn id="4" idx="3"/>
              <a:endCxn id="32" idx="1"/>
            </p:cNvCxnSpPr>
            <p:nvPr/>
          </p:nvCxnSpPr>
          <p:spPr>
            <a:xfrm flipV="1">
              <a:off x="2110838" y="1894814"/>
              <a:ext cx="1385688" cy="119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Agrupar 93"/>
          <p:cNvGrpSpPr/>
          <p:nvPr/>
        </p:nvGrpSpPr>
        <p:grpSpPr>
          <a:xfrm>
            <a:off x="4347864" y="510645"/>
            <a:ext cx="3848947" cy="6165280"/>
            <a:chOff x="4347864" y="510645"/>
            <a:chExt cx="3848947" cy="6165280"/>
          </a:xfrm>
        </p:grpSpPr>
        <p:grpSp>
          <p:nvGrpSpPr>
            <p:cNvPr id="92" name="Agrupar 91"/>
            <p:cNvGrpSpPr/>
            <p:nvPr/>
          </p:nvGrpSpPr>
          <p:grpSpPr>
            <a:xfrm>
              <a:off x="4347864" y="2918439"/>
              <a:ext cx="1545180" cy="1119157"/>
              <a:chOff x="4347864" y="2918439"/>
              <a:chExt cx="1545180" cy="1119157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4990754" y="2918439"/>
                <a:ext cx="902290" cy="1119157"/>
                <a:chOff x="5154927" y="2186939"/>
                <a:chExt cx="1058409" cy="1183294"/>
              </a:xfrm>
            </p:grpSpPr>
            <p:pic>
              <p:nvPicPr>
                <p:cNvPr id="19" name="Picture 6" descr="https://cdn4.iconfinder.com/data/icons/STROKE/3d_graphics/png/128/bridge.png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12056" y="2186939"/>
                  <a:ext cx="769256" cy="7692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CaixaDeTexto 19"/>
                <p:cNvSpPr txBox="1"/>
                <p:nvPr/>
              </p:nvSpPr>
              <p:spPr>
                <a:xfrm>
                  <a:off x="5154927" y="2877790"/>
                  <a:ext cx="105840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pt-BR" sz="900" b="1" dirty="0"/>
                    <a:t>Bridge </a:t>
                  </a:r>
                </a:p>
                <a:p>
                  <a:pPr algn="ctr"/>
                  <a:r>
                    <a:rPr lang="pt-BR" sz="900" b="1" dirty="0"/>
                    <a:t>HTTP/AMQP</a:t>
                  </a:r>
                </a:p>
              </p:txBody>
            </p:sp>
          </p:grpSp>
          <p:cxnSp>
            <p:nvCxnSpPr>
              <p:cNvPr id="18" name="Conector de seta reta 17"/>
              <p:cNvCxnSpPr>
                <a:cxnSpLocks/>
                <a:stCxn id="27" idx="3"/>
                <a:endCxn id="19" idx="1"/>
              </p:cNvCxnSpPr>
              <p:nvPr/>
            </p:nvCxnSpPr>
            <p:spPr>
              <a:xfrm>
                <a:off x="4347864" y="3277843"/>
                <a:ext cx="776842" cy="43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Agrupar 92"/>
            <p:cNvGrpSpPr/>
            <p:nvPr/>
          </p:nvGrpSpPr>
          <p:grpSpPr>
            <a:xfrm>
              <a:off x="4526405" y="510645"/>
              <a:ext cx="3670406" cy="6165280"/>
              <a:chOff x="4526405" y="510645"/>
              <a:chExt cx="3670406" cy="6165280"/>
            </a:xfrm>
          </p:grpSpPr>
          <p:sp>
            <p:nvSpPr>
              <p:cNvPr id="35" name="Retângulo de cantos arredondados 34"/>
              <p:cNvSpPr/>
              <p:nvPr/>
            </p:nvSpPr>
            <p:spPr>
              <a:xfrm>
                <a:off x="4740903" y="938525"/>
                <a:ext cx="3455908" cy="5457030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pic>
            <p:nvPicPr>
              <p:cNvPr id="36" name="Picture 32" descr="https://cdn.tutsplus.com/mac/authors/legacy/Josh%20Johnson/2012/10/30/firewall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6405" y="5646066"/>
                <a:ext cx="928264" cy="10298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34" descr="http://blog.cdw.com/wp-content/uploads/Clouds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5055" y="510645"/>
                <a:ext cx="963680" cy="7808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Grupo 41"/>
          <p:cNvGrpSpPr/>
          <p:nvPr/>
        </p:nvGrpSpPr>
        <p:grpSpPr>
          <a:xfrm>
            <a:off x="5638104" y="1090057"/>
            <a:ext cx="2342236" cy="5137391"/>
            <a:chOff x="4317897" y="775732"/>
            <a:chExt cx="2342236" cy="5137391"/>
          </a:xfrm>
        </p:grpSpPr>
        <p:sp>
          <p:nvSpPr>
            <p:cNvPr id="43" name="Seta para cima e para baixo 42"/>
            <p:cNvSpPr/>
            <p:nvPr/>
          </p:nvSpPr>
          <p:spPr>
            <a:xfrm>
              <a:off x="5197688" y="1968794"/>
              <a:ext cx="413147" cy="2254676"/>
            </a:xfrm>
            <a:prstGeom prst="upDownArrow">
              <a:avLst/>
            </a:prstGeom>
            <a:solidFill>
              <a:srgbClr val="FFFF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4352668" y="775732"/>
              <a:ext cx="2093863" cy="1137412"/>
              <a:chOff x="3514465" y="629711"/>
              <a:chExt cx="2456155" cy="1202595"/>
            </a:xfrm>
          </p:grpSpPr>
          <p:pic>
            <p:nvPicPr>
              <p:cNvPr id="63" name="Picture 8" descr="http://timelyprojects.com/wp-content/uploads/2013/10/1415741020_lock-5123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1316" y="842723"/>
                <a:ext cx="936580" cy="597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CaixaDeTexto 63"/>
              <p:cNvSpPr txBox="1"/>
              <p:nvPr/>
            </p:nvSpPr>
            <p:spPr>
              <a:xfrm>
                <a:off x="4094316" y="1339863"/>
                <a:ext cx="74849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 err="1"/>
                  <a:t>Identity</a:t>
                </a:r>
                <a:endParaRPr lang="pt-BR" sz="900" b="1" dirty="0"/>
              </a:p>
              <a:p>
                <a:pPr algn="ctr"/>
                <a:r>
                  <a:rPr lang="pt-BR" sz="900" b="1" dirty="0"/>
                  <a:t>Service</a:t>
                </a:r>
              </a:p>
            </p:txBody>
          </p:sp>
          <p:pic>
            <p:nvPicPr>
              <p:cNvPr id="65" name="Picture 12" descr="http://iconizer.net/files/The_Spherical_icon_set/orig/configuration%2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3598" y="878647"/>
                <a:ext cx="584890" cy="55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CaixaDeTexto 65"/>
              <p:cNvSpPr txBox="1"/>
              <p:nvPr/>
            </p:nvSpPr>
            <p:spPr>
              <a:xfrm>
                <a:off x="4686360" y="1336694"/>
                <a:ext cx="65659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Conf.</a:t>
                </a:r>
                <a:br>
                  <a:rPr lang="pt-BR" sz="900" b="1" dirty="0"/>
                </a:br>
                <a:r>
                  <a:rPr lang="pt-BR" sz="900" b="1" dirty="0"/>
                  <a:t>Server</a:t>
                </a:r>
              </a:p>
            </p:txBody>
          </p:sp>
          <p:pic>
            <p:nvPicPr>
              <p:cNvPr id="67" name="Picture 14" descr="http://www.iconattitude.com/icons/open_icon_library/xfce4-style/png/256/text-x-log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2119" y="875240"/>
                <a:ext cx="505923" cy="505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CaixaDeTexto 67"/>
              <p:cNvSpPr txBox="1"/>
              <p:nvPr/>
            </p:nvSpPr>
            <p:spPr>
              <a:xfrm>
                <a:off x="3514465" y="1339863"/>
                <a:ext cx="70361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Log</a:t>
                </a:r>
              </a:p>
              <a:p>
                <a:pPr algn="ctr"/>
                <a:r>
                  <a:rPr lang="pt-BR" sz="900" b="1" dirty="0"/>
                  <a:t>Service</a:t>
                </a:r>
              </a:p>
            </p:txBody>
          </p:sp>
          <p:pic>
            <p:nvPicPr>
              <p:cNvPr id="69" name="Picture 18" descr="https://cdn2.iconfinder.com/data/icons/social-media-2022/512/billing_machine_accounting_calculator-512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8971" y="875240"/>
                <a:ext cx="534303" cy="505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CaixaDeTexto 69"/>
              <p:cNvSpPr txBox="1"/>
              <p:nvPr/>
            </p:nvSpPr>
            <p:spPr>
              <a:xfrm>
                <a:off x="5267008" y="1327069"/>
                <a:ext cx="70361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 err="1"/>
                  <a:t>Billing</a:t>
                </a:r>
                <a:endParaRPr lang="pt-BR" sz="900" b="1" dirty="0"/>
              </a:p>
              <a:p>
                <a:pPr algn="ctr"/>
                <a:r>
                  <a:rPr lang="pt-BR" sz="900" b="1" dirty="0"/>
                  <a:t>Service</a:t>
                </a:r>
              </a:p>
            </p:txBody>
          </p:sp>
          <p:sp>
            <p:nvSpPr>
              <p:cNvPr id="71" name="CaixaDeTexto 70"/>
              <p:cNvSpPr txBox="1"/>
              <p:nvPr/>
            </p:nvSpPr>
            <p:spPr>
              <a:xfrm>
                <a:off x="3866840" y="629711"/>
                <a:ext cx="1647724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900" b="1" dirty="0"/>
                  <a:t>Platform Services</a:t>
                </a:r>
              </a:p>
            </p:txBody>
          </p:sp>
        </p:grpSp>
        <p:grpSp>
          <p:nvGrpSpPr>
            <p:cNvPr id="45" name="Grupo 44"/>
            <p:cNvGrpSpPr/>
            <p:nvPr/>
          </p:nvGrpSpPr>
          <p:grpSpPr>
            <a:xfrm>
              <a:off x="4317897" y="4238400"/>
              <a:ext cx="2342236" cy="1674723"/>
              <a:chOff x="3608431" y="4290815"/>
              <a:chExt cx="2747502" cy="1770696"/>
            </a:xfrm>
          </p:grpSpPr>
          <p:pic>
            <p:nvPicPr>
              <p:cNvPr id="46" name="Picture 12" descr="http://www.fiducial.com.au/wp-content/uploads/2015/i2/man_and_dollar_icon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7607" y="4290815"/>
                <a:ext cx="584890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14" descr="http://www.execupay.com/wordpress/wp-content/uploads/2014/03/icon-hcm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7599" y="4290815"/>
                <a:ext cx="564324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0" descr="https://cdn4.iconfinder.com/data/icons/security-overcolor/512/fingerprint-512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7607" y="5024924"/>
                <a:ext cx="584890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2" descr="http://quinso.com/wp-content/uploads/2014/06/icon_scm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7599" y="5024924"/>
                <a:ext cx="574607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4" descr="http://www.fandg.co.za/wp-content/uploads/2014/07/icon-truck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7591" y="4290815"/>
                <a:ext cx="564324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6" descr="http://www.morethanprinting.co/images/manufacturingIcon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7874" y="5024924"/>
                <a:ext cx="564324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28" descr="http://www.clipartbest.com/cliparts/7ia/o8d/7iao8dGjT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8432" y="5024924"/>
                <a:ext cx="554041" cy="56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30" descr="http://icons.iconarchive.com/icons/elegantthemes/beautiful-flat-one-color/128/tractor-icon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8431" y="4290815"/>
                <a:ext cx="554042" cy="55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CaixaDeTexto 53"/>
              <p:cNvSpPr txBox="1"/>
              <p:nvPr/>
            </p:nvSpPr>
            <p:spPr>
              <a:xfrm>
                <a:off x="4542592" y="5569069"/>
                <a:ext cx="799792" cy="49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900" b="1" dirty="0"/>
                  <a:t>Business</a:t>
                </a:r>
              </a:p>
              <a:p>
                <a:pPr algn="ctr"/>
                <a:r>
                  <a:rPr lang="pt-BR" sz="900" b="1" dirty="0"/>
                  <a:t>Services</a:t>
                </a:r>
              </a:p>
            </p:txBody>
          </p:sp>
          <p:pic>
            <p:nvPicPr>
              <p:cNvPr id="55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0376" y="4649921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9533" y="4638563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1920" y="4645041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4090" y="4649044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3141" y="5291604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3221" y="5331517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433" y="5334219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42" descr="http://www.iconsdb.com/icons/preview/royal-blue/database-xxl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7173" y="5325041"/>
                <a:ext cx="291843" cy="291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1" name="Picture 52" descr="http://azimadli.com/index.php?aam_media=4154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20" y="4659805"/>
            <a:ext cx="2536060" cy="16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Agrupar 94"/>
          <p:cNvGrpSpPr/>
          <p:nvPr/>
        </p:nvGrpSpPr>
        <p:grpSpPr>
          <a:xfrm>
            <a:off x="5780494" y="2772693"/>
            <a:ext cx="1434833" cy="1021463"/>
            <a:chOff x="5780494" y="2772693"/>
            <a:chExt cx="1434833" cy="1021463"/>
          </a:xfrm>
        </p:grpSpPr>
        <p:grpSp>
          <p:nvGrpSpPr>
            <p:cNvPr id="83" name="Grupo 82"/>
            <p:cNvGrpSpPr/>
            <p:nvPr/>
          </p:nvGrpSpPr>
          <p:grpSpPr>
            <a:xfrm>
              <a:off x="6294631" y="2772693"/>
              <a:ext cx="920696" cy="1021463"/>
              <a:chOff x="5974319" y="2442197"/>
              <a:chExt cx="1080000" cy="1080000"/>
            </a:xfrm>
          </p:grpSpPr>
          <p:pic>
            <p:nvPicPr>
              <p:cNvPr id="85" name="Picture 10" descr="https://aphyr.com/data/posts/315/RabbitMQ.sh-600x600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0977" y="2612606"/>
                <a:ext cx="741769" cy="741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6" name="Elipse 85"/>
              <p:cNvSpPr/>
              <p:nvPr/>
            </p:nvSpPr>
            <p:spPr>
              <a:xfrm>
                <a:off x="5974319" y="2442197"/>
                <a:ext cx="1080000" cy="1080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6068967" y="2527222"/>
                <a:ext cx="900000" cy="900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cxnSp>
          <p:nvCxnSpPr>
            <p:cNvPr id="84" name="Conector de seta reta 83"/>
            <p:cNvCxnSpPr>
              <a:cxnSpLocks/>
              <a:stCxn id="19" idx="3"/>
              <a:endCxn id="86" idx="2"/>
            </p:cNvCxnSpPr>
            <p:nvPr/>
          </p:nvCxnSpPr>
          <p:spPr>
            <a:xfrm>
              <a:off x="5780494" y="3282220"/>
              <a:ext cx="514137" cy="12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Agrupar 96"/>
          <p:cNvGrpSpPr/>
          <p:nvPr/>
        </p:nvGrpSpPr>
        <p:grpSpPr>
          <a:xfrm>
            <a:off x="9299050" y="2104908"/>
            <a:ext cx="1872830" cy="1918009"/>
            <a:chOff x="9299050" y="2104908"/>
            <a:chExt cx="1872830" cy="1918009"/>
          </a:xfrm>
        </p:grpSpPr>
        <p:pic>
          <p:nvPicPr>
            <p:cNvPr id="75" name="Picture 24" descr="http://lurkmore.so/images/8/8e/Borland_Delphi_5_Icon_by_matonga.png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3140" y="2362071"/>
              <a:ext cx="956500" cy="1067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40" descr="https://cdn4.iconfinder.com/data/icons/STROKE/database/png/400/database.png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0147" y="2661425"/>
              <a:ext cx="1111733" cy="124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6" descr="http://1.bp.blogspot.com/-fYVRjDCTUyM/Ua9NpeXAxdI/AAAAAAAAALw/THUE91vbGMY/s1600/Java-logo-YesParK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2979" y="3035724"/>
              <a:ext cx="884625" cy="987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CaixaDeTexto 89"/>
            <p:cNvSpPr txBox="1"/>
            <p:nvPr/>
          </p:nvSpPr>
          <p:spPr>
            <a:xfrm>
              <a:off x="9299050" y="2104908"/>
              <a:ext cx="1404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 err="1"/>
                <a:t>On</a:t>
              </a:r>
              <a:r>
                <a:rPr lang="pt-BR" sz="900" b="1" dirty="0"/>
                <a:t> </a:t>
              </a:r>
              <a:r>
                <a:rPr lang="pt-BR" sz="900" b="1" dirty="0" err="1"/>
                <a:t>Premise</a:t>
              </a:r>
              <a:endParaRPr lang="pt-BR" sz="900" b="1" dirty="0"/>
            </a:p>
            <a:p>
              <a:pPr algn="ctr"/>
              <a:r>
                <a:rPr lang="pt-BR" sz="900" b="1" dirty="0"/>
                <a:t>Services</a:t>
              </a:r>
            </a:p>
          </p:txBody>
        </p:sp>
      </p:grpSp>
      <p:grpSp>
        <p:nvGrpSpPr>
          <p:cNvPr id="98" name="Agrupar 97"/>
          <p:cNvGrpSpPr/>
          <p:nvPr/>
        </p:nvGrpSpPr>
        <p:grpSpPr>
          <a:xfrm>
            <a:off x="7105309" y="1375786"/>
            <a:ext cx="4312642" cy="3995623"/>
            <a:chOff x="7105309" y="1375786"/>
            <a:chExt cx="4312642" cy="3995623"/>
          </a:xfrm>
        </p:grpSpPr>
        <p:grpSp>
          <p:nvGrpSpPr>
            <p:cNvPr id="96" name="Agrupar 95"/>
            <p:cNvGrpSpPr/>
            <p:nvPr/>
          </p:nvGrpSpPr>
          <p:grpSpPr>
            <a:xfrm>
              <a:off x="7105309" y="1849001"/>
              <a:ext cx="4011958" cy="3032624"/>
              <a:chOff x="7105309" y="1849001"/>
              <a:chExt cx="4011958" cy="3032624"/>
            </a:xfrm>
          </p:grpSpPr>
          <p:grpSp>
            <p:nvGrpSpPr>
              <p:cNvPr id="74" name="Grupo 73"/>
              <p:cNvGrpSpPr/>
              <p:nvPr/>
            </p:nvGrpSpPr>
            <p:grpSpPr>
              <a:xfrm>
                <a:off x="8736268" y="2772693"/>
                <a:ext cx="915335" cy="1021463"/>
                <a:chOff x="7242115" y="2426775"/>
                <a:chExt cx="1080000" cy="1080000"/>
              </a:xfrm>
            </p:grpSpPr>
            <p:pic>
              <p:nvPicPr>
                <p:cNvPr id="78" name="Picture 10" descr="https://aphyr.com/data/posts/315/RabbitMQ.sh-600x600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73" y="2597184"/>
                  <a:ext cx="741769" cy="7417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Elipse 78"/>
                <p:cNvSpPr/>
                <p:nvPr/>
              </p:nvSpPr>
              <p:spPr>
                <a:xfrm>
                  <a:off x="7242115" y="2426775"/>
                  <a:ext cx="1080000" cy="1080000"/>
                </a:xfrm>
                <a:prstGeom prst="ellipse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50"/>
                </a:p>
              </p:txBody>
            </p:sp>
            <p:sp>
              <p:nvSpPr>
                <p:cNvPr id="80" name="Elipse 79"/>
                <p:cNvSpPr/>
                <p:nvPr/>
              </p:nvSpPr>
              <p:spPr>
                <a:xfrm>
                  <a:off x="7336763" y="2511800"/>
                  <a:ext cx="900000" cy="900000"/>
                </a:xfrm>
                <a:prstGeom prst="ellipse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350"/>
                </a:p>
              </p:txBody>
            </p:sp>
          </p:grpSp>
          <p:sp>
            <p:nvSpPr>
              <p:cNvPr id="39" name="Retângulo de cantos arredondados 38"/>
              <p:cNvSpPr/>
              <p:nvPr/>
            </p:nvSpPr>
            <p:spPr>
              <a:xfrm>
                <a:off x="8653131" y="1849001"/>
                <a:ext cx="2464136" cy="3032624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73" name="Seta para cima e para baixo 72"/>
              <p:cNvSpPr/>
              <p:nvPr/>
            </p:nvSpPr>
            <p:spPr>
              <a:xfrm rot="5400000">
                <a:off x="7744222" y="2432043"/>
                <a:ext cx="458364" cy="1736190"/>
              </a:xfrm>
              <a:prstGeom prst="upDownArrow">
                <a:avLst/>
              </a:prstGeom>
              <a:solidFill>
                <a:srgbClr val="92D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</p:grpSp>
        <p:pic>
          <p:nvPicPr>
            <p:cNvPr id="40" name="Picture 32" descr="https://cdn.tutsplus.com/mac/authors/legacy/Josh%20Johnson/2012/10/30/firewall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9640" y="4341550"/>
              <a:ext cx="928264" cy="1029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8" descr="http://oaisys.com/images/premise_icon.png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1770" y="1375786"/>
              <a:ext cx="1106181" cy="947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151" y="228478"/>
            <a:ext cx="10063867" cy="735972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3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/>
          </p:nvPr>
        </p:nvGraphicFramePr>
        <p:xfrm>
          <a:off x="681924" y="274044"/>
          <a:ext cx="6740395" cy="4785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865"/>
            <a:ext cx="1851137" cy="1851137"/>
          </a:xfrm>
          <a:prstGeom prst="rect">
            <a:avLst/>
          </a:prstGeom>
        </p:spPr>
      </p:pic>
      <p:pic>
        <p:nvPicPr>
          <p:cNvPr id="12" name="Picture 4" descr="Image result for databas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5221051"/>
            <a:ext cx="1370470" cy="13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Image result for eclipse lin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17" y="4039087"/>
            <a:ext cx="1846696" cy="18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6093687" y="4184075"/>
            <a:ext cx="1941946" cy="93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2" name="Agrupar 41"/>
          <p:cNvGrpSpPr/>
          <p:nvPr/>
        </p:nvGrpSpPr>
        <p:grpSpPr>
          <a:xfrm>
            <a:off x="9040091" y="5292436"/>
            <a:ext cx="457200" cy="1240850"/>
            <a:chOff x="9040091" y="5292436"/>
            <a:chExt cx="457200" cy="1240850"/>
          </a:xfrm>
        </p:grpSpPr>
        <p:pic>
          <p:nvPicPr>
            <p:cNvPr id="6166" name="Picture 22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0091" y="5292436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2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0091" y="568426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2" descr="Related image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0091" y="6076086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Arco 23"/>
          <p:cNvSpPr/>
          <p:nvPr/>
        </p:nvSpPr>
        <p:spPr>
          <a:xfrm rot="16584099">
            <a:off x="2199056" y="632117"/>
            <a:ext cx="1800339" cy="1906229"/>
          </a:xfrm>
          <a:prstGeom prst="arc">
            <a:avLst/>
          </a:prstGeom>
          <a:ln w="762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co 44"/>
          <p:cNvSpPr/>
          <p:nvPr/>
        </p:nvSpPr>
        <p:spPr>
          <a:xfrm rot="21105994">
            <a:off x="4137885" y="649067"/>
            <a:ext cx="1800339" cy="1906229"/>
          </a:xfrm>
          <a:prstGeom prst="arc">
            <a:avLst/>
          </a:prstGeom>
          <a:ln w="762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co 45"/>
          <p:cNvSpPr/>
          <p:nvPr/>
        </p:nvSpPr>
        <p:spPr>
          <a:xfrm rot="4045113">
            <a:off x="4641347" y="2315567"/>
            <a:ext cx="1800339" cy="1906229"/>
          </a:xfrm>
          <a:prstGeom prst="arc">
            <a:avLst/>
          </a:prstGeom>
          <a:ln w="762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Arco 46"/>
          <p:cNvSpPr/>
          <p:nvPr/>
        </p:nvSpPr>
        <p:spPr>
          <a:xfrm rot="8253158">
            <a:off x="3174718" y="3363507"/>
            <a:ext cx="1800339" cy="1906229"/>
          </a:xfrm>
          <a:prstGeom prst="arc">
            <a:avLst/>
          </a:prstGeom>
          <a:ln w="76200">
            <a:solidFill>
              <a:srgbClr val="0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co 47"/>
          <p:cNvSpPr/>
          <p:nvPr/>
        </p:nvSpPr>
        <p:spPr>
          <a:xfrm rot="12636632">
            <a:off x="1726252" y="2418734"/>
            <a:ext cx="1800339" cy="1906229"/>
          </a:xfrm>
          <a:prstGeom prst="arc">
            <a:avLst/>
          </a:prstGeom>
          <a:ln w="76200">
            <a:solidFill>
              <a:schemeClr val="tx2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Agrupar 42"/>
          <p:cNvGrpSpPr/>
          <p:nvPr/>
        </p:nvGrpSpPr>
        <p:grpSpPr>
          <a:xfrm>
            <a:off x="6179419" y="1624870"/>
            <a:ext cx="5136301" cy="2590995"/>
            <a:chOff x="6179419" y="1624870"/>
            <a:chExt cx="5136301" cy="2590995"/>
          </a:xfrm>
        </p:grpSpPr>
        <p:grpSp>
          <p:nvGrpSpPr>
            <p:cNvPr id="16" name="Agrupar 15"/>
            <p:cNvGrpSpPr/>
            <p:nvPr/>
          </p:nvGrpSpPr>
          <p:grpSpPr>
            <a:xfrm>
              <a:off x="10211824" y="1624870"/>
              <a:ext cx="1103896" cy="2543499"/>
              <a:chOff x="10211824" y="1624870"/>
              <a:chExt cx="1103896" cy="2543499"/>
            </a:xfrm>
          </p:grpSpPr>
          <p:pic>
            <p:nvPicPr>
              <p:cNvPr id="27" name="Picture 12" descr="http://www.fiducial.com.au/wp-content/uploads/2015/i2/man_and_dollar_icon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7103" y="2940312"/>
                <a:ext cx="498617" cy="533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4" descr="http://www.execupay.com/wordpress/wp-content/uploads/2014/03/icon-hcm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1824" y="2940312"/>
                <a:ext cx="481084" cy="533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0" descr="https://cdn4.iconfinder.com/data/icons/security-overcolor/512/fingerprint-512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7103" y="3634632"/>
                <a:ext cx="498617" cy="533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2" descr="http://quinso.com/wp-content/uploads/2014/06/icon_scm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1824" y="3634632"/>
                <a:ext cx="489850" cy="533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4" descr="http://www.fandg.co.za/wp-content/uploads/2014/07/icon-truck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08337" y="1624870"/>
                <a:ext cx="481084" cy="533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6" descr="http://www.morethanprinting.co/images/manufacturingIcon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7103" y="2319190"/>
                <a:ext cx="481084" cy="533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8" descr="http://www.clipartbest.com/cliparts/7ia/o8d/7iao8dGjT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356" y="2319190"/>
                <a:ext cx="472318" cy="533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0" descr="http://icons.iconarchive.com/icons/elegantthemes/beautiful-flat-one-color/128/tractor-icon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355" y="1624870"/>
                <a:ext cx="472319" cy="523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Agrupar 24"/>
            <p:cNvGrpSpPr/>
            <p:nvPr/>
          </p:nvGrpSpPr>
          <p:grpSpPr>
            <a:xfrm>
              <a:off x="6179419" y="2676113"/>
              <a:ext cx="3830855" cy="1539752"/>
              <a:chOff x="6179419" y="2676113"/>
              <a:chExt cx="3830855" cy="1539752"/>
            </a:xfrm>
          </p:grpSpPr>
          <p:sp>
            <p:nvSpPr>
              <p:cNvPr id="15" name="Forma Livre: Forma 14"/>
              <p:cNvSpPr/>
              <p:nvPr/>
            </p:nvSpPr>
            <p:spPr>
              <a:xfrm>
                <a:off x="6179419" y="2974206"/>
                <a:ext cx="3830855" cy="1241659"/>
              </a:xfrm>
              <a:custGeom>
                <a:avLst/>
                <a:gdLst>
                  <a:gd name="connsiteX0" fmla="*/ 0 w 3830855"/>
                  <a:gd name="connsiteY0" fmla="*/ 1241659 h 1241659"/>
                  <a:gd name="connsiteX1" fmla="*/ 1309036 w 3830855"/>
                  <a:gd name="connsiteY1" fmla="*/ 250257 h 1241659"/>
                  <a:gd name="connsiteX2" fmla="*/ 3830855 w 3830855"/>
                  <a:gd name="connsiteY2" fmla="*/ 0 h 1241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0855" h="1241659">
                    <a:moveTo>
                      <a:pt x="0" y="1241659"/>
                    </a:moveTo>
                    <a:cubicBezTo>
                      <a:pt x="335280" y="849429"/>
                      <a:pt x="670560" y="457200"/>
                      <a:pt x="1309036" y="250257"/>
                    </a:cubicBezTo>
                    <a:cubicBezTo>
                      <a:pt x="1947512" y="43314"/>
                      <a:pt x="2889183" y="21657"/>
                      <a:pt x="3830855" y="0"/>
                    </a:cubicBezTo>
                  </a:path>
                </a:pathLst>
              </a:custGeom>
              <a:noFill/>
              <a:ln w="76200">
                <a:solidFill>
                  <a:srgbClr val="00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 rot="21203898">
                <a:off x="7283933" y="2676113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Future&lt;&gt;</a:t>
                </a:r>
                <a:endParaRPr lang="en-GB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35" name="Agrupar 34"/>
          <p:cNvGrpSpPr/>
          <p:nvPr/>
        </p:nvGrpSpPr>
        <p:grpSpPr>
          <a:xfrm>
            <a:off x="1040680" y="3272589"/>
            <a:ext cx="2010528" cy="3282215"/>
            <a:chOff x="1040680" y="3272589"/>
            <a:chExt cx="2010528" cy="3282215"/>
          </a:xfrm>
        </p:grpSpPr>
        <p:sp>
          <p:nvSpPr>
            <p:cNvPr id="17" name="Forma Livre: Forma 16"/>
            <p:cNvSpPr/>
            <p:nvPr/>
          </p:nvSpPr>
          <p:spPr>
            <a:xfrm>
              <a:off x="2066921" y="3272589"/>
              <a:ext cx="984287" cy="3282215"/>
            </a:xfrm>
            <a:custGeom>
              <a:avLst/>
              <a:gdLst>
                <a:gd name="connsiteX0" fmla="*/ 984287 w 984287"/>
                <a:gd name="connsiteY0" fmla="*/ 0 h 3282215"/>
                <a:gd name="connsiteX1" fmla="*/ 60262 w 984287"/>
                <a:gd name="connsiteY1" fmla="*/ 1665171 h 3282215"/>
                <a:gd name="connsiteX2" fmla="*/ 166140 w 984287"/>
                <a:gd name="connsiteY2" fmla="*/ 3282215 h 328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287" h="3282215">
                  <a:moveTo>
                    <a:pt x="984287" y="0"/>
                  </a:moveTo>
                  <a:cubicBezTo>
                    <a:pt x="590453" y="559067"/>
                    <a:pt x="196620" y="1118135"/>
                    <a:pt x="60262" y="1665171"/>
                  </a:cubicBezTo>
                  <a:cubicBezTo>
                    <a:pt x="-76096" y="2212207"/>
                    <a:pt x="45022" y="2747211"/>
                    <a:pt x="166140" y="3282215"/>
                  </a:cubicBezTo>
                </a:path>
              </a:pathLst>
            </a:custGeom>
            <a:noFill/>
            <a:ln w="7620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CaixaDeTexto 50"/>
            <p:cNvSpPr txBox="1"/>
            <p:nvPr/>
          </p:nvSpPr>
          <p:spPr>
            <a:xfrm rot="21203898">
              <a:off x="1040680" y="5309418"/>
              <a:ext cx="20019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ServiceStarted</a:t>
              </a:r>
              <a:endParaRPr lang="en-GB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2641295" y="3840480"/>
            <a:ext cx="2001994" cy="2781701"/>
            <a:chOff x="2641295" y="3840480"/>
            <a:chExt cx="2001994" cy="2781701"/>
          </a:xfrm>
        </p:grpSpPr>
        <p:sp>
          <p:nvSpPr>
            <p:cNvPr id="18" name="Forma Livre: Forma 17"/>
            <p:cNvSpPr/>
            <p:nvPr/>
          </p:nvSpPr>
          <p:spPr>
            <a:xfrm>
              <a:off x="2916455" y="3840480"/>
              <a:ext cx="885856" cy="2781701"/>
            </a:xfrm>
            <a:custGeom>
              <a:avLst/>
              <a:gdLst>
                <a:gd name="connsiteX0" fmla="*/ 0 w 885856"/>
                <a:gd name="connsiteY0" fmla="*/ 2781701 h 2781701"/>
                <a:gd name="connsiteX1" fmla="*/ 741145 w 885856"/>
                <a:gd name="connsiteY1" fmla="*/ 1617044 h 2781701"/>
                <a:gd name="connsiteX2" fmla="*/ 885524 w 885856"/>
                <a:gd name="connsiteY2" fmla="*/ 0 h 27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856" h="2781701">
                  <a:moveTo>
                    <a:pt x="0" y="2781701"/>
                  </a:moveTo>
                  <a:cubicBezTo>
                    <a:pt x="296779" y="2431181"/>
                    <a:pt x="593558" y="2080661"/>
                    <a:pt x="741145" y="1617044"/>
                  </a:cubicBezTo>
                  <a:cubicBezTo>
                    <a:pt x="888732" y="1153427"/>
                    <a:pt x="887128" y="576713"/>
                    <a:pt x="885524" y="0"/>
                  </a:cubicBezTo>
                </a:path>
              </a:pathLst>
            </a:custGeom>
            <a:noFill/>
            <a:ln w="7620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CaixaDeTexto 52"/>
            <p:cNvSpPr txBox="1"/>
            <p:nvPr/>
          </p:nvSpPr>
          <p:spPr>
            <a:xfrm rot="780294">
              <a:off x="2641295" y="5814941"/>
              <a:ext cx="200199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GetMetadata</a:t>
              </a:r>
              <a:endParaRPr lang="en-GB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8" name="Agrupar 37"/>
          <p:cNvGrpSpPr/>
          <p:nvPr/>
        </p:nvGrpSpPr>
        <p:grpSpPr>
          <a:xfrm>
            <a:off x="4552749" y="63071"/>
            <a:ext cx="4300443" cy="1833106"/>
            <a:chOff x="4552749" y="63071"/>
            <a:chExt cx="4300443" cy="1833106"/>
          </a:xfrm>
        </p:grpSpPr>
        <p:sp>
          <p:nvSpPr>
            <p:cNvPr id="19" name="Forma Livre: Forma 18"/>
            <p:cNvSpPr/>
            <p:nvPr/>
          </p:nvSpPr>
          <p:spPr>
            <a:xfrm>
              <a:off x="4552749" y="567891"/>
              <a:ext cx="3031958" cy="1328286"/>
            </a:xfrm>
            <a:custGeom>
              <a:avLst/>
              <a:gdLst>
                <a:gd name="connsiteX0" fmla="*/ 3031958 w 3031958"/>
                <a:gd name="connsiteY0" fmla="*/ 0 h 1328286"/>
                <a:gd name="connsiteX1" fmla="*/ 972152 w 3031958"/>
                <a:gd name="connsiteY1" fmla="*/ 413886 h 1328286"/>
                <a:gd name="connsiteX2" fmla="*/ 0 w 3031958"/>
                <a:gd name="connsiteY2" fmla="*/ 1328286 h 132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1958" h="1328286">
                  <a:moveTo>
                    <a:pt x="3031958" y="0"/>
                  </a:moveTo>
                  <a:cubicBezTo>
                    <a:pt x="2254718" y="96252"/>
                    <a:pt x="1477478" y="192505"/>
                    <a:pt x="972152" y="413886"/>
                  </a:cubicBezTo>
                  <a:cubicBezTo>
                    <a:pt x="466826" y="635267"/>
                    <a:pt x="233413" y="981776"/>
                    <a:pt x="0" y="1328286"/>
                  </a:cubicBezTo>
                </a:path>
              </a:pathLst>
            </a:custGeom>
            <a:noFill/>
            <a:ln w="76200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Agrupar 19"/>
            <p:cNvGrpSpPr/>
            <p:nvPr/>
          </p:nvGrpSpPr>
          <p:grpSpPr>
            <a:xfrm>
              <a:off x="7606414" y="63071"/>
              <a:ext cx="1246778" cy="1009640"/>
              <a:chOff x="7794912" y="224251"/>
              <a:chExt cx="1246778" cy="1009640"/>
            </a:xfrm>
          </p:grpSpPr>
          <p:pic>
            <p:nvPicPr>
              <p:cNvPr id="39" name="Picture 22" descr="Related image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4912" y="224252"/>
                <a:ext cx="665693" cy="665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2" descr="Related image"/>
              <p:cNvPicPr>
                <a:picLocks noChangeAspect="1" noChangeArrowheads="1"/>
              </p:cNvPicPr>
              <p:nvPr/>
            </p:nvPicPr>
            <p:blipFill>
              <a:blip r:embed="rId11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5997" y="224251"/>
                <a:ext cx="665693" cy="6656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2" descr="Related image"/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4846" y="567891"/>
                <a:ext cx="666000" cy="66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CaixaDeTexto 55"/>
            <p:cNvSpPr txBox="1"/>
            <p:nvPr/>
          </p:nvSpPr>
          <p:spPr>
            <a:xfrm rot="20939096">
              <a:off x="5455106" y="351744"/>
              <a:ext cx="2001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TenantCreated</a:t>
              </a:r>
              <a:endParaRPr lang="en-GB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168" name="Picture 24" descr="Image result for security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00" y="1198099"/>
            <a:ext cx="1015106" cy="101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rma Livre: Forma 10"/>
          <p:cNvSpPr/>
          <p:nvPr/>
        </p:nvSpPr>
        <p:spPr>
          <a:xfrm>
            <a:off x="5495636" y="5070764"/>
            <a:ext cx="2447637" cy="1047313"/>
          </a:xfrm>
          <a:custGeom>
            <a:avLst/>
            <a:gdLst>
              <a:gd name="connsiteX0" fmla="*/ 0 w 2447637"/>
              <a:gd name="connsiteY0" fmla="*/ 0 h 1047313"/>
              <a:gd name="connsiteX1" fmla="*/ 1182255 w 2447637"/>
              <a:gd name="connsiteY1" fmla="*/ 988291 h 1047313"/>
              <a:gd name="connsiteX2" fmla="*/ 2447637 w 2447637"/>
              <a:gd name="connsiteY2" fmla="*/ 849745 h 104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637" h="1047313">
                <a:moveTo>
                  <a:pt x="0" y="0"/>
                </a:moveTo>
                <a:cubicBezTo>
                  <a:pt x="387158" y="423333"/>
                  <a:pt x="774316" y="846667"/>
                  <a:pt x="1182255" y="988291"/>
                </a:cubicBezTo>
                <a:cubicBezTo>
                  <a:pt x="1590194" y="1129915"/>
                  <a:pt x="2018915" y="989830"/>
                  <a:pt x="2447637" y="849745"/>
                </a:cubicBezTo>
              </a:path>
            </a:pathLst>
          </a:custGeom>
          <a:noFill/>
          <a:ln w="7620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Agrupar 53"/>
          <p:cNvGrpSpPr/>
          <p:nvPr/>
        </p:nvGrpSpPr>
        <p:grpSpPr>
          <a:xfrm>
            <a:off x="4439517" y="3837897"/>
            <a:ext cx="2223076" cy="2971410"/>
            <a:chOff x="4439517" y="3837897"/>
            <a:chExt cx="2223076" cy="2971410"/>
          </a:xfrm>
        </p:grpSpPr>
        <p:sp>
          <p:nvSpPr>
            <p:cNvPr id="44" name="Semicírculo 43"/>
            <p:cNvSpPr/>
            <p:nvPr/>
          </p:nvSpPr>
          <p:spPr>
            <a:xfrm rot="7987666">
              <a:off x="4623960" y="3901299"/>
              <a:ext cx="1377817" cy="1251013"/>
            </a:xfrm>
            <a:prstGeom prst="blockArc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2" name="Agrupar 51"/>
            <p:cNvGrpSpPr/>
            <p:nvPr/>
          </p:nvGrpSpPr>
          <p:grpSpPr>
            <a:xfrm>
              <a:off x="4439517" y="4377628"/>
              <a:ext cx="2223076" cy="2431679"/>
              <a:chOff x="4439517" y="4377628"/>
              <a:chExt cx="2223076" cy="2431679"/>
            </a:xfrm>
          </p:grpSpPr>
          <p:pic>
            <p:nvPicPr>
              <p:cNvPr id="6172" name="Picture 28" descr="Image result for flyway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4427" y="5729565"/>
                <a:ext cx="1358166" cy="10797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CaixaDeTexto 63"/>
              <p:cNvSpPr txBox="1"/>
              <p:nvPr/>
            </p:nvSpPr>
            <p:spPr>
              <a:xfrm rot="21203898">
                <a:off x="4439517" y="4377628"/>
                <a:ext cx="20019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Persistence</a:t>
                </a:r>
                <a:r>
                  <a:rPr lang="pt-BR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</a:p>
              <a:p>
                <a:pPr algn="ctr"/>
                <a:r>
                  <a:rPr lang="pt-BR" b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</a:t>
                </a:r>
                <a:endParaRPr lang="en-GB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6174" name="Picture 30" descr="Image result for java annotatio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853" y="295858"/>
            <a:ext cx="1124535" cy="12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Picture 32" descr="Image result for engine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42" y="1628189"/>
            <a:ext cx="1262478" cy="12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Image result for spring boot"/>
          <p:cNvPicPr>
            <a:picLocks noChangeAspect="1" noChangeArrowheads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36" y="2025040"/>
            <a:ext cx="1669032" cy="166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Image result for spring io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49" y="2915750"/>
            <a:ext cx="1255949" cy="12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Image result for docker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45" y="3498848"/>
            <a:ext cx="3090162" cy="309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97151" y="2336"/>
            <a:ext cx="10063867" cy="735972"/>
          </a:xfrm>
        </p:spPr>
        <p:txBody>
          <a:bodyPr/>
          <a:lstStyle/>
          <a:p>
            <a:r>
              <a:rPr lang="pt-BR" dirty="0" smtClean="0"/>
              <a:t>Mensageria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49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 animBg="1"/>
      <p:bldP spid="24" grpId="0" animBg="1"/>
      <p:bldP spid="2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1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1271</Words>
  <Application>Microsoft Office PowerPoint</Application>
  <PresentationFormat>Widescreen</PresentationFormat>
  <Paragraphs>262</Paragraphs>
  <Slides>36</Slides>
  <Notes>12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Consolas</vt:lpstr>
      <vt:lpstr>Courier New</vt:lpstr>
      <vt:lpstr>Tema do Office</vt:lpstr>
      <vt:lpstr>Apresentação do PowerPoint</vt:lpstr>
      <vt:lpstr>Claudio Costa </vt:lpstr>
      <vt:lpstr>Fredy Schlag </vt:lpstr>
      <vt:lpstr>Conteúdo</vt:lpstr>
      <vt:lpstr>Arquitetura Senior X</vt:lpstr>
      <vt:lpstr>Apresentação do PowerPoint</vt:lpstr>
      <vt:lpstr>Broker Pattern Architeture</vt:lpstr>
      <vt:lpstr>Arquitetura</vt:lpstr>
      <vt:lpstr>Mensageria</vt:lpstr>
      <vt:lpstr>Requisição HTTP x AMQP</vt:lpstr>
      <vt:lpstr>Comunicação entre serviços</vt:lpstr>
      <vt:lpstr>Ambiente de desenvolvimento</vt:lpstr>
      <vt:lpstr>SDL (Service Definition Language)</vt:lpstr>
      <vt:lpstr>Domínio, Serviço, Primitiva e Mensagem</vt:lpstr>
      <vt:lpstr>Definições</vt:lpstr>
      <vt:lpstr>EDL (Entity Definition Language)</vt:lpstr>
      <vt:lpstr>PDL (Property Definition Language)</vt:lpstr>
      <vt:lpstr>Hands on</vt:lpstr>
      <vt:lpstr>Configurando o ambiente de desenvolvimento</vt:lpstr>
      <vt:lpstr>Configurando o archetype no eclipse</vt:lpstr>
      <vt:lpstr>Criando o projeto</vt:lpstr>
      <vt:lpstr>Alterando o main.sdl</vt:lpstr>
      <vt:lpstr>Alterando o sdl.properties</vt:lpstr>
      <vt:lpstr>Importando os projetos gerados</vt:lpstr>
      <vt:lpstr>Estrutura dos projetos</vt:lpstr>
      <vt:lpstr>Desenvolvendo o projeto</vt:lpstr>
      <vt:lpstr>Desenvolvendo o projeto</vt:lpstr>
      <vt:lpstr>Desenvolvendo o projeto</vt:lpstr>
      <vt:lpstr>Executando o projeto</vt:lpstr>
      <vt:lpstr>Executando o projeto</vt:lpstr>
      <vt:lpstr>Executando o projeto</vt:lpstr>
      <vt:lpstr>Configurando o shovel</vt:lpstr>
      <vt:lpstr>Configurando o shovel (cont.)</vt:lpstr>
      <vt:lpstr>Executando o projeto</vt:lpstr>
      <vt:lpstr>Executando o projeto</vt:lpstr>
      <vt:lpstr>Mais cenários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Fredy.Schlag</dc:creator>
  <cp:lastModifiedBy>Fredy.Schlag</cp:lastModifiedBy>
  <cp:revision>96</cp:revision>
  <dcterms:created xsi:type="dcterms:W3CDTF">2019-03-28T19:29:51Z</dcterms:created>
  <dcterms:modified xsi:type="dcterms:W3CDTF">2019-04-02T19:54:29Z</dcterms:modified>
</cp:coreProperties>
</file>