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3" r:id="rId3"/>
    <p:sldId id="261" r:id="rId4"/>
    <p:sldId id="262" r:id="rId5"/>
    <p:sldId id="260" r:id="rId6"/>
    <p:sldId id="268" r:id="rId7"/>
    <p:sldId id="295" r:id="rId8"/>
    <p:sldId id="276" r:id="rId9"/>
    <p:sldId id="274" r:id="rId10"/>
    <p:sldId id="277" r:id="rId11"/>
    <p:sldId id="280" r:id="rId12"/>
    <p:sldId id="281" r:id="rId13"/>
    <p:sldId id="282" r:id="rId14"/>
    <p:sldId id="283" r:id="rId15"/>
    <p:sldId id="285" r:id="rId16"/>
    <p:sldId id="296" r:id="rId17"/>
    <p:sldId id="290" r:id="rId18"/>
    <p:sldId id="291" r:id="rId19"/>
    <p:sldId id="288" r:id="rId20"/>
    <p:sldId id="289" r:id="rId21"/>
    <p:sldId id="29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029" autoAdjust="0"/>
  </p:normalViewPr>
  <p:slideViewPr>
    <p:cSldViewPr snapToGrid="0">
      <p:cViewPr varScale="1">
        <p:scale>
          <a:sx n="93" d="100"/>
          <a:sy n="93" d="100"/>
        </p:scale>
        <p:origin x="486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28C55-69CC-4659-9F5A-E93BA5BCAB3F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3DA63-E509-4D15-807E-875DCA0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9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497eefd8_2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3f497eefd8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60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497eefd8_2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f497eefd8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99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497eefd8_2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f497eefd8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9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f497eefd8_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f497eefd8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95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497eefd8_2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f497eefd8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53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Esta é a arquitetura macro da G7, onde a</a:t>
            </a:r>
            <a:r>
              <a:rPr lang="pt-BR" baseline="0" dirty="0"/>
              <a:t> tela e toda integração são corpos externos a arquitetura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O API Manager é o único composto exposto na Internet (além das páginas é claro) e é o responsável por garantir que apenas pessoas autenticadas podem seguir a diante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A Bridge converte o padrão HTTP (que é mais amigável para quem desenvolve web) para o padrão AMQP que é mais eficiente e é o core de toda comunicação entre serviços na G7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A ideia é que cada vez existam menos telas e menos chamadas ao APIM e que cada vez mais o volume maior de chamadas ocorra entre os serviços. É a consequência de uma plataforma autônoma que funciona sozinha sem a necessidade de interação entre usuários. Ter uma tela bonita frente a uma feia é um avanço, não ter tela nenhuma e um sistema que funciona sozinho baseado em eventos é o futuro.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Perceber que cada serviço possui sua base de dados, e isso é muito importante para garantir independência, atualização menos traumática e menor chance de efeito colateral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Existe uma distinção clara entre serviços de plataforma e de negócios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Existe também a comunicação entre nuvem e onpremise por conta do legado. Todos lembram que isso foi um pedido direto do conselho de administração da Senior?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Toda configuração entre comunicação </a:t>
            </a:r>
            <a:r>
              <a:rPr lang="pt-BR" baseline="0" dirty="0" err="1"/>
              <a:t>cloud</a:t>
            </a:r>
            <a:r>
              <a:rPr lang="pt-BR" baseline="0" dirty="0"/>
              <a:t>/onpremise fica na Senior e não permitirmos que um cliente mande mensagem em nome de outro, nós bloqueamos isto.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A2A6-C369-6D45-9C78-A08AFE94EE6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4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5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4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7927" y="-191019"/>
            <a:ext cx="13066161" cy="71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" y="-610058"/>
            <a:ext cx="4413089" cy="827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3769" y="3065092"/>
            <a:ext cx="2624459" cy="974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unto">
  <p:cSld name="Assu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1213" t="45397" r="4536" b="1226"/>
          <a:stretch/>
        </p:blipFill>
        <p:spPr>
          <a:xfrm>
            <a:off x="1" y="0"/>
            <a:ext cx="12186755" cy="43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2045" y="768507"/>
            <a:ext cx="3281780" cy="613682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458491" y="3741739"/>
            <a:ext cx="5216132" cy="54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458491" y="4497759"/>
            <a:ext cx="5216132" cy="4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/>
          <a:lstStyle>
            <a:lvl1pPr marR="0" lvl="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676" y="3793184"/>
            <a:ext cx="182885" cy="426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3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iculo">
  <p:cSld name="curric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352798"/>
            <a:ext cx="3281780" cy="61368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5336966" y="2844429"/>
            <a:ext cx="5980564" cy="62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R="0" lvl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9pPr>
          </a:lstStyle>
          <a:p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5075154" y="-22090"/>
            <a:ext cx="45541" cy="33196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5075154" y="3372566"/>
            <a:ext cx="56077" cy="5644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090"/>
            <a:ext cx="357747" cy="69026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336966" y="3700367"/>
            <a:ext cx="5980564" cy="236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1766339" y="2404439"/>
            <a:ext cx="2353008" cy="2368235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R="0" lvl="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697613" y="2344126"/>
            <a:ext cx="2353009" cy="2368235"/>
          </a:xfrm>
          <a:prstGeom prst="round2DiagRect">
            <a:avLst>
              <a:gd name="adj1" fmla="val 16667"/>
              <a:gd name="adj2" fmla="val 0"/>
            </a:avLst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e texto livre">
  <p:cSld name="Titulo e texto liv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256299"/>
            <a:ext cx="3281780" cy="613682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097151" y="916738"/>
            <a:ext cx="10063867" cy="7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alibri"/>
              <a:buNone/>
              <a:defRPr sz="3467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9pPr>
          </a:lstStyle>
          <a:p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873839" y="-321552"/>
            <a:ext cx="45541" cy="21946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090"/>
            <a:ext cx="357747" cy="690264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097151" y="1746981"/>
            <a:ext cx="10083020" cy="5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870099" y="1948065"/>
            <a:ext cx="56077" cy="5644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1097439" y="2515435"/>
            <a:ext cx="10082515" cy="342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L="609585" marR="0" lvl="0" indent="-414856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9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m Gra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4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51164"/>
            <a:ext cx="10515600" cy="1039524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cxnSp>
        <p:nvCxnSpPr>
          <p:cNvPr id="12" name="Conector reto 11"/>
          <p:cNvCxnSpPr>
            <a:cxnSpLocks/>
          </p:cNvCxnSpPr>
          <p:nvPr userDrawn="1"/>
        </p:nvCxnSpPr>
        <p:spPr>
          <a:xfrm>
            <a:off x="935185" y="1658764"/>
            <a:ext cx="1156855" cy="0"/>
          </a:xfrm>
          <a:prstGeom prst="line">
            <a:avLst/>
          </a:prstGeom>
          <a:ln w="2286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8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7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3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C565-12C1-4551-BEEA-3FBADCE7991A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platform-homologx.senior.com.br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-homologx.senior.com.br/t/senior.com.br/bridge/1.0/rest/platform/authentication/actions/login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-homologx.senior.com.br/t/senior.com.br/bridge/1.0/rest/examples/hello_world/queries/helloWorld?who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09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 de desenvolvimento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JDK 8</a:t>
            </a:r>
          </a:p>
          <a:p>
            <a:r>
              <a:rPr lang="pt-BR" dirty="0"/>
              <a:t>Eclipse 2018-12</a:t>
            </a:r>
          </a:p>
          <a:p>
            <a:pPr lvl="1"/>
            <a:r>
              <a:rPr lang="pt-BR" dirty="0"/>
              <a:t>SDL (23.x)</a:t>
            </a:r>
          </a:p>
          <a:p>
            <a:pPr lvl="1"/>
            <a:r>
              <a:rPr lang="pt-BR" dirty="0"/>
              <a:t>EDL (13.x)</a:t>
            </a:r>
          </a:p>
          <a:p>
            <a:pPr lvl="1"/>
            <a:r>
              <a:rPr lang="pt-BR" dirty="0"/>
              <a:t>PDL (2.x)</a:t>
            </a:r>
          </a:p>
          <a:p>
            <a:r>
              <a:rPr lang="pt-BR" dirty="0" err="1"/>
              <a:t>Maven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40" y="1453057"/>
            <a:ext cx="2385116" cy="31139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40" y="4561181"/>
            <a:ext cx="3688597" cy="22091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56" y="1652710"/>
            <a:ext cx="5800725" cy="38766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92594" y="145305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04240" y="46454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016994" y="163182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44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</a:t>
            </a:r>
            <a:r>
              <a:rPr lang="pt-BR" dirty="0" err="1"/>
              <a:t>main.sdl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Altere o nome do domínio para </a:t>
            </a:r>
            <a:r>
              <a:rPr lang="pt-BR" dirty="0" err="1"/>
              <a:t>examples</a:t>
            </a:r>
            <a:r>
              <a:rPr lang="pt-BR" dirty="0"/>
              <a:t> e o nome do serviço para </a:t>
            </a:r>
            <a:r>
              <a:rPr lang="pt-BR" dirty="0" err="1"/>
              <a:t>hello_world</a:t>
            </a:r>
            <a:endParaRPr lang="pt-BR" dirty="0"/>
          </a:p>
          <a:p>
            <a:pPr marL="194729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6" y="3008671"/>
            <a:ext cx="4025072" cy="36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</a:t>
            </a:r>
            <a:r>
              <a:rPr lang="pt-BR" dirty="0" err="1"/>
              <a:t>sdl.properties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Altere o </a:t>
            </a:r>
            <a:r>
              <a:rPr lang="pt-BR" dirty="0" err="1"/>
              <a:t>sdl.properties</a:t>
            </a:r>
            <a:r>
              <a:rPr lang="pt-BR" dirty="0"/>
              <a:t> para ficar da seguinte maneira: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generator.app.name=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-world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generator.csharp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=false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generator.delphi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=false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generator.java=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generator.java.serviceModel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generator.java.serviceModel.version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=7.32.0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generator.wsdl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generator.xsd=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generator.swagger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Salve o arquivo para disparar a trigger do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plugin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da SDL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89" y="2515435"/>
            <a:ext cx="3438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1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os projetos gerados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Importe os projetos </a:t>
            </a:r>
            <a:r>
              <a:rPr lang="pt-BR" dirty="0" err="1"/>
              <a:t>Maven</a:t>
            </a:r>
            <a:r>
              <a:rPr lang="pt-BR" dirty="0"/>
              <a:t> da pasta </a:t>
            </a:r>
            <a:r>
              <a:rPr lang="pt-BR" dirty="0" err="1"/>
              <a:t>java</a:t>
            </a:r>
            <a:r>
              <a:rPr lang="pt-BR" dirty="0"/>
              <a:t>, exemplo: C:\devnapratica\wks\hello-world\java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25" y="2998924"/>
            <a:ext cx="4367059" cy="3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dos projetos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Root (</a:t>
            </a:r>
            <a:r>
              <a:rPr lang="pt-BR" dirty="0" err="1"/>
              <a:t>hello</a:t>
            </a:r>
            <a:r>
              <a:rPr lang="pt-BR" dirty="0"/>
              <a:t>-world)</a:t>
            </a:r>
          </a:p>
          <a:p>
            <a:r>
              <a:rPr lang="pt-BR" dirty="0" err="1"/>
              <a:t>Parent</a:t>
            </a:r>
            <a:r>
              <a:rPr lang="pt-BR" dirty="0"/>
              <a:t> (</a:t>
            </a:r>
            <a:r>
              <a:rPr lang="pt-BR" dirty="0" err="1"/>
              <a:t>hello</a:t>
            </a:r>
            <a:r>
              <a:rPr lang="pt-BR" dirty="0"/>
              <a:t>-world/</a:t>
            </a:r>
            <a:r>
              <a:rPr lang="pt-BR" dirty="0" err="1"/>
              <a:t>java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Client</a:t>
            </a:r>
            <a:r>
              <a:rPr lang="pt-BR" dirty="0"/>
              <a:t> (</a:t>
            </a:r>
            <a:r>
              <a:rPr lang="pt-BR" dirty="0" err="1"/>
              <a:t>hello</a:t>
            </a:r>
            <a:r>
              <a:rPr lang="pt-BR" dirty="0"/>
              <a:t>-world/</a:t>
            </a:r>
            <a:r>
              <a:rPr lang="pt-BR" dirty="0" err="1"/>
              <a:t>java</a:t>
            </a:r>
            <a:r>
              <a:rPr lang="pt-BR" dirty="0"/>
              <a:t>/</a:t>
            </a:r>
            <a:r>
              <a:rPr lang="pt-BR" dirty="0" err="1"/>
              <a:t>client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Server (</a:t>
            </a:r>
            <a:r>
              <a:rPr lang="pt-BR" dirty="0" err="1"/>
              <a:t>hello</a:t>
            </a:r>
            <a:r>
              <a:rPr lang="pt-BR" dirty="0"/>
              <a:t>-world/</a:t>
            </a:r>
            <a:r>
              <a:rPr lang="pt-BR" dirty="0" err="1"/>
              <a:t>java</a:t>
            </a:r>
            <a:r>
              <a:rPr lang="pt-BR" dirty="0"/>
              <a:t>/server)</a:t>
            </a:r>
          </a:p>
          <a:p>
            <a:pPr lvl="1"/>
            <a:r>
              <a:rPr lang="pt-BR" dirty="0" err="1"/>
              <a:t>Impl</a:t>
            </a:r>
            <a:r>
              <a:rPr lang="pt-BR" dirty="0"/>
              <a:t> (</a:t>
            </a:r>
            <a:r>
              <a:rPr lang="pt-BR" dirty="0" err="1"/>
              <a:t>hello</a:t>
            </a:r>
            <a:r>
              <a:rPr lang="pt-BR" dirty="0"/>
              <a:t>-world/</a:t>
            </a:r>
            <a:r>
              <a:rPr lang="pt-BR" dirty="0" err="1"/>
              <a:t>java</a:t>
            </a:r>
            <a:r>
              <a:rPr lang="pt-BR" dirty="0"/>
              <a:t>/</a:t>
            </a:r>
            <a:r>
              <a:rPr lang="pt-BR" dirty="0" err="1"/>
              <a:t>impl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68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projeto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1" y="1557952"/>
            <a:ext cx="8181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D569-88F1-4D1C-98D8-4B7D8F6C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5071A-C78D-4E58-9871-B08337F2E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275218-2B9B-49C7-8E56-F5DC78ED13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298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</a:t>
            </a:r>
            <a:r>
              <a:rPr lang="pt-BR" dirty="0" err="1"/>
              <a:t>shovel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439" y="1652710"/>
            <a:ext cx="10082515" cy="4288569"/>
          </a:xfrm>
        </p:spPr>
        <p:txBody>
          <a:bodyPr/>
          <a:lstStyle/>
          <a:p>
            <a:r>
              <a:rPr lang="pt-BR" dirty="0"/>
              <a:t>Acesse </a:t>
            </a:r>
            <a:r>
              <a:rPr lang="pt-BR" dirty="0">
                <a:hlinkClick r:id="rId2"/>
              </a:rPr>
              <a:t>https://platform-homologx.senior.com.br/</a:t>
            </a:r>
            <a:r>
              <a:rPr lang="pt-BR" dirty="0"/>
              <a:t> (admin@devnapraticaX.com.br / Senha1!)</a:t>
            </a:r>
          </a:p>
          <a:p>
            <a:r>
              <a:rPr lang="pt-BR" dirty="0"/>
              <a:t>Acesse o menu Tecnologia / Administração / Gestão dos </a:t>
            </a:r>
            <a:r>
              <a:rPr lang="pt-BR" dirty="0" err="1"/>
              <a:t>Tenants</a:t>
            </a:r>
            <a:r>
              <a:rPr lang="pt-BR" dirty="0"/>
              <a:t> / Serviços/Componentes</a:t>
            </a:r>
          </a:p>
          <a:p>
            <a:pPr marL="194729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47" y="2472876"/>
            <a:ext cx="3041887" cy="41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</a:t>
            </a:r>
            <a:r>
              <a:rPr lang="pt-BR" dirty="0" err="1"/>
              <a:t>shovel</a:t>
            </a:r>
            <a:r>
              <a:rPr lang="pt-BR" dirty="0"/>
              <a:t> (cont.)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439" y="1468834"/>
            <a:ext cx="10082515" cy="5389166"/>
          </a:xfrm>
        </p:spPr>
        <p:txBody>
          <a:bodyPr>
            <a:normAutofit/>
          </a:bodyPr>
          <a:lstStyle/>
          <a:p>
            <a:r>
              <a:rPr lang="pt-BR" dirty="0"/>
              <a:t>Na tela de Serviços/Componentes, clique em </a:t>
            </a:r>
            <a:r>
              <a:rPr lang="pt-BR" b="1" dirty="0">
                <a:solidFill>
                  <a:schemeClr val="tx1"/>
                </a:solidFill>
              </a:rPr>
              <a:t>Atualizar</a:t>
            </a:r>
          </a:p>
          <a:p>
            <a:r>
              <a:rPr lang="pt-BR" dirty="0"/>
              <a:t>Após a atualização, o serviço </a:t>
            </a:r>
            <a:r>
              <a:rPr lang="pt-BR" dirty="0" err="1"/>
              <a:t>examples</a:t>
            </a:r>
            <a:r>
              <a:rPr lang="pt-BR" dirty="0"/>
              <a:t> / </a:t>
            </a:r>
            <a:r>
              <a:rPr lang="pt-BR" dirty="0" err="1"/>
              <a:t>hello_world</a:t>
            </a:r>
            <a:r>
              <a:rPr lang="pt-BR" dirty="0"/>
              <a:t> deve ser </a:t>
            </a:r>
            <a:r>
              <a:rPr lang="pt-BR" b="1" dirty="0"/>
              <a:t>exibido </a:t>
            </a:r>
            <a:r>
              <a:rPr lang="pt-BR" dirty="0"/>
              <a:t>na seção ON PREMISES</a:t>
            </a:r>
          </a:p>
          <a:p>
            <a:r>
              <a:rPr lang="pt-BR" dirty="0"/>
              <a:t>Clique em </a:t>
            </a:r>
            <a:r>
              <a:rPr lang="pt-BR" b="1" dirty="0"/>
              <a:t>Aplicar ao ambiente</a:t>
            </a:r>
          </a:p>
          <a:p>
            <a:r>
              <a:rPr lang="pt-BR" dirty="0"/>
              <a:t>Aguarde a notificação de </a:t>
            </a:r>
            <a:r>
              <a:rPr lang="pt-BR" b="1" dirty="0"/>
              <a:t>Ambiente configurado com sucesso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dirty="0"/>
              <a:t>Após receber a notificação, reinicie o  serviço </a:t>
            </a:r>
            <a:r>
              <a:rPr lang="pt-BR" dirty="0" err="1"/>
              <a:t>examples</a:t>
            </a:r>
            <a:r>
              <a:rPr lang="pt-BR" dirty="0"/>
              <a:t> / </a:t>
            </a:r>
            <a:r>
              <a:rPr lang="pt-BR" dirty="0" err="1"/>
              <a:t>hello_world</a:t>
            </a:r>
            <a:endParaRPr lang="pt-BR" dirty="0"/>
          </a:p>
          <a:p>
            <a:pPr marL="194729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22" y="2931920"/>
            <a:ext cx="5566261" cy="31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projeto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914401" y="1652710"/>
            <a:ext cx="11127036" cy="4288569"/>
          </a:xfrm>
        </p:spPr>
        <p:txBody>
          <a:bodyPr/>
          <a:lstStyle/>
          <a:p>
            <a:r>
              <a:rPr lang="pt-BR" dirty="0"/>
              <a:t>Realize o </a:t>
            </a:r>
            <a:r>
              <a:rPr lang="pt-BR" dirty="0" err="1"/>
              <a:t>login</a:t>
            </a:r>
            <a:r>
              <a:rPr lang="pt-BR" dirty="0"/>
              <a:t> para obter o </a:t>
            </a:r>
            <a:r>
              <a:rPr lang="pt-BR" dirty="0" err="1"/>
              <a:t>token</a:t>
            </a:r>
            <a:r>
              <a:rPr lang="pt-BR" dirty="0"/>
              <a:t> de autenticação</a:t>
            </a:r>
          </a:p>
          <a:p>
            <a:r>
              <a:rPr lang="en-US" dirty="0">
                <a:hlinkClick r:id="rId2"/>
              </a:rPr>
              <a:t>https://platform-homologx.senior.com.br/t/senior.com.br/bridge/1.0/rest/platform/authentication/actions/login</a:t>
            </a:r>
            <a:endParaRPr lang="en-US" dirty="0"/>
          </a:p>
          <a:p>
            <a:r>
              <a:rPr lang="en-US" dirty="0" err="1"/>
              <a:t>Método</a:t>
            </a:r>
            <a:r>
              <a:rPr lang="en-US" dirty="0"/>
              <a:t>: POST</a:t>
            </a:r>
          </a:p>
          <a:p>
            <a:r>
              <a:rPr lang="en-US" dirty="0"/>
              <a:t>Headers: </a:t>
            </a:r>
          </a:p>
          <a:p>
            <a:pPr lvl="1"/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Payload/body:</a:t>
            </a:r>
          </a:p>
          <a:p>
            <a:pPr marL="194729" indent="0">
              <a:buNone/>
            </a:pPr>
            <a:r>
              <a:rPr lang="en-US" dirty="0"/>
              <a:t>	 {"username": "admin@devnapraticaX.com.</a:t>
            </a:r>
            <a:r>
              <a:rPr lang="en-US" dirty="0" err="1"/>
              <a:t>br</a:t>
            </a:r>
            <a:r>
              <a:rPr lang="en-US" dirty="0"/>
              <a:t>","password": "Senha1!"}</a:t>
            </a:r>
          </a:p>
          <a:p>
            <a:pPr marL="194729" indent="0">
              <a:buNone/>
            </a:pPr>
            <a:endParaRPr lang="en-US" dirty="0"/>
          </a:p>
          <a:p>
            <a:r>
              <a:rPr lang="en-US" dirty="0" err="1"/>
              <a:t>Copie</a:t>
            </a:r>
            <a:r>
              <a:rPr lang="en-US" dirty="0"/>
              <a:t> o </a:t>
            </a:r>
            <a:r>
              <a:rPr lang="en-US" dirty="0" err="1"/>
              <a:t>access_token</a:t>
            </a:r>
            <a:r>
              <a:rPr lang="en-US" dirty="0"/>
              <a:t> (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2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5336966" y="2844429"/>
            <a:ext cx="5980564" cy="6264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r>
              <a:rPr lang="pt-BR" dirty="0"/>
              <a:t>Claudio Costa </a:t>
            </a:r>
            <a:endParaRPr sz="1333"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5336966" y="3700367"/>
            <a:ext cx="5980564" cy="2368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Bacharel em Sistemas de Informação </a:t>
            </a:r>
          </a:p>
          <a:p>
            <a:pPr marL="0" indent="0">
              <a:spcBef>
                <a:spcPts val="0"/>
              </a:spcBef>
            </a:pPr>
            <a:r>
              <a:rPr lang="pt-BR" dirty="0"/>
              <a:t>Desenvolvedor de Software Senior com mais de 10 anos de experiência em TI Trabalhando na construção de software de alta disponibilidade, qualidade e integração contínua. Trabalha principalmente com as tecnologias Java, Hibernate, Spring framework, SQL e Angular 2+.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15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projeto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98304" y="2515435"/>
            <a:ext cx="11788048" cy="342584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https://platform-homologx.senior.com.br/t/senior.com.br/bridge/1.0/rest/examples/hello_world/queries/helloWorld?who</a:t>
            </a:r>
            <a:r>
              <a:rPr lang="pt-BR" dirty="0"/>
              <a:t> </a:t>
            </a:r>
          </a:p>
          <a:p>
            <a:r>
              <a:rPr lang="pt-BR" dirty="0"/>
              <a:t>Método: GET</a:t>
            </a:r>
          </a:p>
          <a:p>
            <a:r>
              <a:rPr lang="pt-BR" dirty="0" err="1"/>
              <a:t>Headers</a:t>
            </a:r>
            <a:endParaRPr lang="pt-BR" dirty="0"/>
          </a:p>
          <a:p>
            <a:pPr lvl="1"/>
            <a:r>
              <a:rPr lang="pt-BR" dirty="0"/>
              <a:t> </a:t>
            </a:r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pt-BR" dirty="0" err="1"/>
              <a:t>Authorization</a:t>
            </a:r>
            <a:r>
              <a:rPr lang="pt-BR" dirty="0"/>
              <a:t>: </a:t>
            </a:r>
            <a:r>
              <a:rPr lang="pt-BR" dirty="0" err="1"/>
              <a:t>Bearer</a:t>
            </a:r>
            <a:r>
              <a:rPr lang="pt-BR" dirty="0"/>
              <a:t> ACCESS_TOKEN</a:t>
            </a:r>
          </a:p>
        </p:txBody>
      </p:sp>
    </p:spTree>
    <p:extLst>
      <p:ext uri="{BB962C8B-B14F-4D97-AF65-F5344CB8AC3E}">
        <p14:creationId xmlns:p14="http://schemas.microsoft.com/office/powerpoint/2010/main" val="7749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cenários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78503" y="1652710"/>
            <a:ext cx="10082515" cy="3425844"/>
          </a:xfrm>
        </p:spPr>
        <p:txBody>
          <a:bodyPr/>
          <a:lstStyle/>
          <a:p>
            <a:r>
              <a:rPr lang="pt-BR" dirty="0"/>
              <a:t>Pare o serviço e chame um </a:t>
            </a:r>
            <a:r>
              <a:rPr lang="pt-BR" dirty="0" err="1"/>
              <a:t>endpoint</a:t>
            </a:r>
            <a:r>
              <a:rPr lang="pt-BR" dirty="0"/>
              <a:t> do serviço</a:t>
            </a:r>
          </a:p>
          <a:p>
            <a:pPr lvl="1"/>
            <a:r>
              <a:rPr lang="pt-BR" dirty="0"/>
              <a:t>Observe que a mensagem fica represada na fila</a:t>
            </a:r>
          </a:p>
          <a:p>
            <a:pPr lvl="1"/>
            <a:r>
              <a:rPr lang="pt-BR" dirty="0"/>
              <a:t>Capture as mensagens na fila e veja o conteúdo</a:t>
            </a:r>
          </a:p>
          <a:p>
            <a:r>
              <a:rPr lang="pt-BR" dirty="0"/>
              <a:t>Suba duas instâncias do serviço</a:t>
            </a:r>
          </a:p>
          <a:p>
            <a:pPr lvl="1"/>
            <a:r>
              <a:rPr lang="pt-BR" dirty="0"/>
              <a:t>Observe que terá  duas filas de instância e uma fila de serviço com dois consumidores</a:t>
            </a:r>
          </a:p>
          <a:p>
            <a:r>
              <a:rPr lang="pt-BR" dirty="0"/>
              <a:t>Obtenha o valor do parâmetro de entrada e concatene no parâmetro de saída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8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5336966" y="2844429"/>
            <a:ext cx="5980564" cy="6264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r>
              <a:rPr lang="pt-BR" dirty="0"/>
              <a:t>Fredy Schlag </a:t>
            </a:r>
            <a:endParaRPr sz="1333"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5336966" y="3700367"/>
            <a:ext cx="5980564" cy="2368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Bacharel em Ciência da Computação</a:t>
            </a:r>
          </a:p>
          <a:p>
            <a:pPr marL="0" indent="0">
              <a:spcBef>
                <a:spcPts val="0"/>
              </a:spcBef>
            </a:pPr>
            <a:r>
              <a:rPr lang="pt-BR" dirty="0"/>
              <a:t>Possui 8 anos de experiência em desenvolvimento de software </a:t>
            </a:r>
          </a:p>
          <a:p>
            <a:pPr marL="0" indent="0">
              <a:spcBef>
                <a:spcPts val="0"/>
              </a:spcBef>
            </a:pPr>
            <a:r>
              <a:rPr lang="pt-BR" dirty="0"/>
              <a:t>Conhecimento em tecnologias como Java, SQL, </a:t>
            </a:r>
            <a:r>
              <a:rPr lang="pt-BR" dirty="0" err="1"/>
              <a:t>Hibernate</a:t>
            </a:r>
            <a:r>
              <a:rPr lang="pt-BR" dirty="0"/>
              <a:t>, Spring, Python, Delphi, containers e ferramentas de monitoramento e automatização. </a:t>
            </a:r>
          </a:p>
          <a:p>
            <a:pPr marL="0" indent="0">
              <a:spcBef>
                <a:spcPts val="0"/>
              </a:spcBef>
            </a:pPr>
            <a:r>
              <a:rPr lang="pt-BR" dirty="0"/>
              <a:t>Atualmente trabalha como analista de sistemas no time de Ecossistema da Senior.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0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1097151" y="916738"/>
            <a:ext cx="10063867" cy="7359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r>
              <a:rPr lang="pt-BR"/>
              <a:t>Conteúdo</a:t>
            </a:r>
            <a:endParaRPr sz="1333"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2"/>
          </p:nvPr>
        </p:nvSpPr>
        <p:spPr>
          <a:xfrm>
            <a:off x="1097439" y="2515435"/>
            <a:ext cx="10082515" cy="3425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pPr marL="220128" indent="-211661">
              <a:spcBef>
                <a:spcPts val="0"/>
              </a:spcBef>
            </a:pPr>
            <a:r>
              <a:rPr lang="pt-BR" dirty="0"/>
              <a:t>Arquitetura Senior X</a:t>
            </a:r>
          </a:p>
          <a:p>
            <a:pPr marL="829713" lvl="1" indent="-211661">
              <a:spcBef>
                <a:spcPts val="0"/>
              </a:spcBef>
            </a:pPr>
            <a:r>
              <a:rPr lang="pt-BR" sz="1700" dirty="0"/>
              <a:t>Revisão</a:t>
            </a:r>
          </a:p>
          <a:p>
            <a:pPr marL="618052" lvl="1" indent="0">
              <a:spcBef>
                <a:spcPts val="0"/>
              </a:spcBef>
              <a:buNone/>
            </a:pPr>
            <a:endParaRPr lang="pt-BR" dirty="0"/>
          </a:p>
          <a:p>
            <a:pPr marL="220128" indent="-211661">
              <a:spcBef>
                <a:spcPts val="0"/>
              </a:spcBef>
            </a:pPr>
            <a:r>
              <a:rPr lang="pt-BR" dirty="0"/>
              <a:t>Ambiente de desenvolvimento</a:t>
            </a:r>
          </a:p>
          <a:p>
            <a:pPr marL="829713" lvl="1" indent="-211661">
              <a:spcBef>
                <a:spcPts val="0"/>
              </a:spcBef>
            </a:pPr>
            <a:r>
              <a:rPr lang="pt-BR" sz="1700" dirty="0"/>
              <a:t>Revisão</a:t>
            </a:r>
          </a:p>
          <a:p>
            <a:pPr marL="220128" indent="0">
              <a:spcBef>
                <a:spcPts val="0"/>
              </a:spcBef>
              <a:buNone/>
            </a:pPr>
            <a:endParaRPr dirty="0"/>
          </a:p>
          <a:p>
            <a:pPr marL="220128" indent="-211661">
              <a:spcBef>
                <a:spcPts val="0"/>
              </a:spcBef>
            </a:pPr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(</a:t>
            </a:r>
            <a:r>
              <a:rPr lang="pt-BR" dirty="0" err="1"/>
              <a:t>Hello</a:t>
            </a:r>
            <a:r>
              <a:rPr lang="pt-BR" dirty="0"/>
              <a:t> world)</a:t>
            </a:r>
          </a:p>
          <a:p>
            <a:pPr marL="829713" lvl="1" indent="-211661">
              <a:spcBef>
                <a:spcPts val="0"/>
              </a:spcBef>
            </a:pPr>
            <a:r>
              <a:rPr lang="pt-BR" sz="1700" dirty="0"/>
              <a:t>Query</a:t>
            </a:r>
          </a:p>
          <a:p>
            <a:pPr marL="829713" lvl="1" indent="-211661">
              <a:spcBef>
                <a:spcPts val="0"/>
              </a:spcBef>
            </a:pPr>
            <a:r>
              <a:rPr lang="pt-BR" sz="1700" dirty="0" err="1"/>
              <a:t>Action</a:t>
            </a:r>
            <a:endParaRPr lang="pt-BR" sz="1700" dirty="0"/>
          </a:p>
          <a:p>
            <a:pPr marL="829713" lvl="1" indent="-211661">
              <a:spcBef>
                <a:spcPts val="0"/>
              </a:spcBef>
            </a:pPr>
            <a:r>
              <a:rPr lang="pt-BR" sz="1700" dirty="0"/>
              <a:t>Banco de dados</a:t>
            </a:r>
            <a:endParaRPr sz="1700" dirty="0"/>
          </a:p>
          <a:p>
            <a:pPr marL="220128" indent="-101597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2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ctrTitle"/>
          </p:nvPr>
        </p:nvSpPr>
        <p:spPr>
          <a:xfrm>
            <a:off x="1458491" y="3741739"/>
            <a:ext cx="5216132" cy="5445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ctr" anchorCtr="0">
            <a:noAutofit/>
          </a:bodyPr>
          <a:lstStyle/>
          <a:p>
            <a:pPr>
              <a:buSzPts val="3000"/>
            </a:pPr>
            <a:r>
              <a:rPr lang="pt-BR" sz="4000" dirty="0"/>
              <a:t>Arquitetura Senior X</a:t>
            </a: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3434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51206" y="1485394"/>
            <a:ext cx="884473" cy="1089220"/>
            <a:chOff x="163351" y="1100438"/>
            <a:chExt cx="1037509" cy="1151640"/>
          </a:xfrm>
        </p:grpSpPr>
        <p:pic>
          <p:nvPicPr>
            <p:cNvPr id="4" name="Picture 2" descr="https://cdn0.iconfinder.com/data/icons/PRACTIKA/256/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51" y="1100438"/>
              <a:ext cx="891067" cy="89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blog.sephone.com/wp-content/uploads/2013/12/browser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331" y="1651002"/>
              <a:ext cx="544529" cy="43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343099" y="1944302"/>
              <a:ext cx="54117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 err="1"/>
                <a:t>User</a:t>
              </a:r>
              <a:endParaRPr lang="pt-BR" sz="900" b="1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60948" y="430335"/>
            <a:ext cx="1121844" cy="1021739"/>
            <a:chOff x="1168947" y="-9162"/>
            <a:chExt cx="1315951" cy="1080294"/>
          </a:xfrm>
        </p:grpSpPr>
        <p:cxnSp>
          <p:nvCxnSpPr>
            <p:cNvPr id="8" name="Conector de seta reta 7"/>
            <p:cNvCxnSpPr>
              <a:cxnSpLocks/>
              <a:stCxn id="12" idx="2"/>
              <a:endCxn id="32" idx="0"/>
            </p:cNvCxnSpPr>
            <p:nvPr/>
          </p:nvCxnSpPr>
          <p:spPr>
            <a:xfrm>
              <a:off x="1348948" y="626640"/>
              <a:ext cx="558797" cy="4444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cxnSpLocks/>
              <a:stCxn id="13" idx="2"/>
              <a:endCxn id="32" idx="0"/>
            </p:cNvCxnSpPr>
            <p:nvPr/>
          </p:nvCxnSpPr>
          <p:spPr>
            <a:xfrm>
              <a:off x="1893961" y="620976"/>
              <a:ext cx="13784" cy="4501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>
              <a:cxnSpLocks/>
              <a:stCxn id="14" idx="2"/>
              <a:endCxn id="32" idx="0"/>
            </p:cNvCxnSpPr>
            <p:nvPr/>
          </p:nvCxnSpPr>
          <p:spPr>
            <a:xfrm flipH="1">
              <a:off x="1907745" y="633610"/>
              <a:ext cx="397153" cy="4375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1168947" y="-9162"/>
              <a:ext cx="1315951" cy="642772"/>
              <a:chOff x="1794594" y="-9162"/>
              <a:chExt cx="1315951" cy="642772"/>
            </a:xfrm>
          </p:grpSpPr>
          <p:pic>
            <p:nvPicPr>
              <p:cNvPr id="12" name="Picture 22" descr="http://www.upoa.org/wp-content/uploads/2014/04/online-form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594" y="26664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6" descr="http://www.ielts-exam.net/IELTS-Writing-Samples/Pie-chart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607" y="260976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https://lh5.ggpht.com/77LEVADDf2s1wytTbE1nmFSu3j--kdqiz-llm7M5KSZIje4c-Z4AfdhZ09OPXvkQmHF3=w30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0545" y="27361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CaixaDeTexto 14"/>
              <p:cNvSpPr txBox="1"/>
              <p:nvPr/>
            </p:nvSpPr>
            <p:spPr>
              <a:xfrm>
                <a:off x="2107821" y="-9162"/>
                <a:ext cx="74849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 err="1"/>
                  <a:t>widgets</a:t>
                </a:r>
                <a:endParaRPr lang="pt-BR" sz="900" b="1" dirty="0"/>
              </a:p>
            </p:txBody>
          </p:sp>
        </p:grpSp>
      </p:grpSp>
      <p:grpSp>
        <p:nvGrpSpPr>
          <p:cNvPr id="99" name="Agrupar 98"/>
          <p:cNvGrpSpPr/>
          <p:nvPr/>
        </p:nvGrpSpPr>
        <p:grpSpPr>
          <a:xfrm>
            <a:off x="1433536" y="2840337"/>
            <a:ext cx="2248318" cy="875813"/>
            <a:chOff x="1433536" y="2840337"/>
            <a:chExt cx="2248318" cy="875813"/>
          </a:xfrm>
        </p:grpSpPr>
        <p:pic>
          <p:nvPicPr>
            <p:cNvPr id="22" name="Picture 4" descr="http://swgawakening.com/styles/Black/imageset/serv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536" y="2840337"/>
              <a:ext cx="789415" cy="87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Conector de seta reta 22"/>
            <p:cNvCxnSpPr>
              <a:cxnSpLocks/>
              <a:stCxn id="22" idx="3"/>
              <a:endCxn id="27" idx="1"/>
            </p:cNvCxnSpPr>
            <p:nvPr/>
          </p:nvCxnSpPr>
          <p:spPr>
            <a:xfrm flipV="1">
              <a:off x="2222951" y="3277843"/>
              <a:ext cx="1458903" cy="4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3557336" y="2552274"/>
            <a:ext cx="915046" cy="1357275"/>
            <a:chOff x="2376236" y="2278141"/>
            <a:chExt cx="915046" cy="1357275"/>
          </a:xfrm>
        </p:grpSpPr>
        <p:grpSp>
          <p:nvGrpSpPr>
            <p:cNvPr id="25" name="Grupo 24"/>
            <p:cNvGrpSpPr/>
            <p:nvPr/>
          </p:nvGrpSpPr>
          <p:grpSpPr>
            <a:xfrm>
              <a:off x="2376236" y="2634258"/>
              <a:ext cx="915046" cy="1001158"/>
              <a:chOff x="4112585" y="2175160"/>
              <a:chExt cx="1073372" cy="1058532"/>
            </a:xfrm>
          </p:grpSpPr>
          <p:pic>
            <p:nvPicPr>
              <p:cNvPr id="27" name="Picture 10" descr="http://dealsinretail.com/Content/Images/iconAnalytics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8648" y="2175160"/>
                <a:ext cx="781247" cy="781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CaixaDeTexto 27"/>
              <p:cNvSpPr txBox="1"/>
              <p:nvPr/>
            </p:nvSpPr>
            <p:spPr>
              <a:xfrm>
                <a:off x="4112585" y="2925916"/>
                <a:ext cx="107337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API Manager</a:t>
                </a:r>
              </a:p>
            </p:txBody>
          </p:sp>
        </p:grpSp>
        <p:cxnSp>
          <p:nvCxnSpPr>
            <p:cNvPr id="26" name="Conector de seta reta 25"/>
            <p:cNvCxnSpPr>
              <a:stCxn id="27" idx="0"/>
              <a:endCxn id="33" idx="2"/>
            </p:cNvCxnSpPr>
            <p:nvPr/>
          </p:nvCxnSpPr>
          <p:spPr>
            <a:xfrm flipH="1" flipV="1">
              <a:off x="2832256" y="2278141"/>
              <a:ext cx="1503" cy="3561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Agrupar 90"/>
          <p:cNvGrpSpPr/>
          <p:nvPr/>
        </p:nvGrpSpPr>
        <p:grpSpPr>
          <a:xfrm>
            <a:off x="2120886" y="1452074"/>
            <a:ext cx="2354082" cy="1100200"/>
            <a:chOff x="2110838" y="1452074"/>
            <a:chExt cx="2354082" cy="1100200"/>
          </a:xfrm>
        </p:grpSpPr>
        <p:grpSp>
          <p:nvGrpSpPr>
            <p:cNvPr id="30" name="Grupo 29"/>
            <p:cNvGrpSpPr/>
            <p:nvPr/>
          </p:nvGrpSpPr>
          <p:grpSpPr>
            <a:xfrm>
              <a:off x="3496526" y="1452074"/>
              <a:ext cx="968394" cy="1100200"/>
              <a:chOff x="1857795" y="1042688"/>
              <a:chExt cx="1135951" cy="1163249"/>
            </a:xfrm>
          </p:grpSpPr>
          <p:pic>
            <p:nvPicPr>
              <p:cNvPr id="32" name="Picture 6" descr="http://www.mccd.edu/lrc/images/MC4Me_Portal_Icon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7795" y="1042688"/>
                <a:ext cx="1135951" cy="936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ixaDeTexto 32"/>
              <p:cNvSpPr txBox="1"/>
              <p:nvPr/>
            </p:nvSpPr>
            <p:spPr>
              <a:xfrm>
                <a:off x="2134655" y="1898161"/>
                <a:ext cx="63521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Portal</a:t>
                </a:r>
              </a:p>
            </p:txBody>
          </p:sp>
        </p:grpSp>
        <p:cxnSp>
          <p:nvCxnSpPr>
            <p:cNvPr id="31" name="Conector de seta reta 30"/>
            <p:cNvCxnSpPr>
              <a:cxnSpLocks/>
              <a:stCxn id="4" idx="3"/>
              <a:endCxn id="32" idx="1"/>
            </p:cNvCxnSpPr>
            <p:nvPr/>
          </p:nvCxnSpPr>
          <p:spPr>
            <a:xfrm flipV="1">
              <a:off x="2110838" y="1894814"/>
              <a:ext cx="1385688" cy="119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4347864" y="510645"/>
            <a:ext cx="3848947" cy="6165280"/>
            <a:chOff x="4347864" y="510645"/>
            <a:chExt cx="3848947" cy="6165280"/>
          </a:xfrm>
        </p:grpSpPr>
        <p:grpSp>
          <p:nvGrpSpPr>
            <p:cNvPr id="92" name="Agrupar 91"/>
            <p:cNvGrpSpPr/>
            <p:nvPr/>
          </p:nvGrpSpPr>
          <p:grpSpPr>
            <a:xfrm>
              <a:off x="4347864" y="2918439"/>
              <a:ext cx="1545180" cy="1119157"/>
              <a:chOff x="4347864" y="2918439"/>
              <a:chExt cx="1545180" cy="1119157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4990754" y="2918439"/>
                <a:ext cx="902290" cy="1119157"/>
                <a:chOff x="5154927" y="2186939"/>
                <a:chExt cx="1058409" cy="1183294"/>
              </a:xfrm>
            </p:grpSpPr>
            <p:pic>
              <p:nvPicPr>
                <p:cNvPr id="19" name="Picture 6" descr="https://cdn4.iconfinder.com/data/icons/STROKE/3d_graphics/png/128/bridge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2056" y="2186939"/>
                  <a:ext cx="769256" cy="769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CaixaDeTexto 19"/>
                <p:cNvSpPr txBox="1"/>
                <p:nvPr/>
              </p:nvSpPr>
              <p:spPr>
                <a:xfrm>
                  <a:off x="5154927" y="2877790"/>
                  <a:ext cx="105840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900" b="1" dirty="0"/>
                    <a:t>Bridge </a:t>
                  </a:r>
                </a:p>
                <a:p>
                  <a:pPr algn="ctr"/>
                  <a:r>
                    <a:rPr lang="pt-BR" sz="900" b="1" dirty="0"/>
                    <a:t>HTTP/AMQP</a:t>
                  </a:r>
                </a:p>
              </p:txBody>
            </p:sp>
          </p:grpSp>
          <p:cxnSp>
            <p:nvCxnSpPr>
              <p:cNvPr id="18" name="Conector de seta reta 17"/>
              <p:cNvCxnSpPr>
                <a:cxnSpLocks/>
                <a:stCxn id="27" idx="3"/>
                <a:endCxn id="19" idx="1"/>
              </p:cNvCxnSpPr>
              <p:nvPr/>
            </p:nvCxnSpPr>
            <p:spPr>
              <a:xfrm>
                <a:off x="4347864" y="3277843"/>
                <a:ext cx="776842" cy="43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/>
            <p:cNvGrpSpPr/>
            <p:nvPr/>
          </p:nvGrpSpPr>
          <p:grpSpPr>
            <a:xfrm>
              <a:off x="4526405" y="510645"/>
              <a:ext cx="3670406" cy="6165280"/>
              <a:chOff x="4526405" y="510645"/>
              <a:chExt cx="3670406" cy="616528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4740903" y="938525"/>
                <a:ext cx="3455908" cy="5457030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pic>
            <p:nvPicPr>
              <p:cNvPr id="36" name="Picture 32" descr="https://cdn.tutsplus.com/mac/authors/legacy/Josh%20Johnson/2012/10/30/firewall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405" y="5646066"/>
                <a:ext cx="928264" cy="1029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4" descr="http://blog.cdw.com/wp-content/uploads/Clouds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055" y="510645"/>
                <a:ext cx="963680" cy="780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upo 41"/>
          <p:cNvGrpSpPr/>
          <p:nvPr/>
        </p:nvGrpSpPr>
        <p:grpSpPr>
          <a:xfrm>
            <a:off x="5638104" y="1090057"/>
            <a:ext cx="2342236" cy="5137391"/>
            <a:chOff x="4317897" y="775732"/>
            <a:chExt cx="2342236" cy="5137391"/>
          </a:xfrm>
        </p:grpSpPr>
        <p:sp>
          <p:nvSpPr>
            <p:cNvPr id="43" name="Seta para cima e para baixo 42"/>
            <p:cNvSpPr/>
            <p:nvPr/>
          </p:nvSpPr>
          <p:spPr>
            <a:xfrm>
              <a:off x="5197688" y="1968794"/>
              <a:ext cx="413147" cy="22546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4352668" y="775732"/>
              <a:ext cx="2093863" cy="1137412"/>
              <a:chOff x="3514465" y="629711"/>
              <a:chExt cx="2456155" cy="1202595"/>
            </a:xfrm>
          </p:grpSpPr>
          <p:pic>
            <p:nvPicPr>
              <p:cNvPr id="63" name="Picture 8" descr="http://timelyprojects.com/wp-content/uploads/2013/10/1415741020_lock-5123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1316" y="842723"/>
                <a:ext cx="936580" cy="597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CaixaDeTexto 63"/>
              <p:cNvSpPr txBox="1"/>
              <p:nvPr/>
            </p:nvSpPr>
            <p:spPr>
              <a:xfrm>
                <a:off x="4094316" y="1339863"/>
                <a:ext cx="74849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 err="1"/>
                  <a:t>Identity</a:t>
                </a:r>
                <a:endParaRPr lang="pt-BR" sz="900" b="1" dirty="0"/>
              </a:p>
              <a:p>
                <a:pPr algn="ctr"/>
                <a:r>
                  <a:rPr lang="pt-BR" sz="900" b="1" dirty="0"/>
                  <a:t>Service</a:t>
                </a:r>
              </a:p>
            </p:txBody>
          </p:sp>
          <p:pic>
            <p:nvPicPr>
              <p:cNvPr id="65" name="Picture 12" descr="http://iconizer.net/files/The_Spherical_icon_set/orig/configuration%2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3598" y="878647"/>
                <a:ext cx="584890" cy="55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CaixaDeTexto 65"/>
              <p:cNvSpPr txBox="1"/>
              <p:nvPr/>
            </p:nvSpPr>
            <p:spPr>
              <a:xfrm>
                <a:off x="4686360" y="1336694"/>
                <a:ext cx="65659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Conf.</a:t>
                </a:r>
                <a:br>
                  <a:rPr lang="pt-BR" sz="900" b="1" dirty="0"/>
                </a:br>
                <a:r>
                  <a:rPr lang="pt-BR" sz="900" b="1" dirty="0"/>
                  <a:t>Server</a:t>
                </a:r>
              </a:p>
            </p:txBody>
          </p:sp>
          <p:pic>
            <p:nvPicPr>
              <p:cNvPr id="67" name="Picture 14" descr="http://www.iconattitude.com/icons/open_icon_library/xfce4-style/png/256/text-x-log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2119" y="875240"/>
                <a:ext cx="505923" cy="505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CaixaDeTexto 67"/>
              <p:cNvSpPr txBox="1"/>
              <p:nvPr/>
            </p:nvSpPr>
            <p:spPr>
              <a:xfrm>
                <a:off x="3514465" y="1339863"/>
                <a:ext cx="7036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Log</a:t>
                </a:r>
              </a:p>
              <a:p>
                <a:pPr algn="ctr"/>
                <a:r>
                  <a:rPr lang="pt-BR" sz="900" b="1" dirty="0"/>
                  <a:t>Service</a:t>
                </a:r>
              </a:p>
            </p:txBody>
          </p:sp>
          <p:pic>
            <p:nvPicPr>
              <p:cNvPr id="69" name="Picture 18" descr="https://cdn2.iconfinder.com/data/icons/social-media-2022/512/billing_machine_accounting_calculator-51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8971" y="875240"/>
                <a:ext cx="534303" cy="505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aixaDeTexto 69"/>
              <p:cNvSpPr txBox="1"/>
              <p:nvPr/>
            </p:nvSpPr>
            <p:spPr>
              <a:xfrm>
                <a:off x="5267008" y="1327069"/>
                <a:ext cx="7036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 err="1"/>
                  <a:t>Billing</a:t>
                </a:r>
                <a:endParaRPr lang="pt-BR" sz="900" b="1" dirty="0"/>
              </a:p>
              <a:p>
                <a:pPr algn="ctr"/>
                <a:r>
                  <a:rPr lang="pt-BR" sz="900" b="1" dirty="0"/>
                  <a:t>Service</a:t>
                </a:r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3866840" y="629711"/>
                <a:ext cx="164772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b="1" dirty="0"/>
                  <a:t>Platform Services</a:t>
                </a: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4317897" y="4238400"/>
              <a:ext cx="2342236" cy="1674723"/>
              <a:chOff x="3608431" y="4290815"/>
              <a:chExt cx="2747502" cy="1770696"/>
            </a:xfrm>
          </p:grpSpPr>
          <p:pic>
            <p:nvPicPr>
              <p:cNvPr id="46" name="Picture 12" descr="http://www.fiducial.com.au/wp-content/uploads/2015/i2/man_and_dollar_icon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7607" y="4290815"/>
                <a:ext cx="584890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4" descr="http://www.execupay.com/wordpress/wp-content/uploads/2014/03/icon-hcm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7599" y="4290815"/>
                <a:ext cx="564324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0" descr="https://cdn4.iconfinder.com/data/icons/security-overcolor/512/fingerprint-512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7607" y="5024924"/>
                <a:ext cx="584890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2" descr="http://quinso.com/wp-content/uploads/2014/06/icon_scm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7599" y="5024924"/>
                <a:ext cx="574607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4" descr="http://www.fandg.co.za/wp-content/uploads/2014/07/icon-truck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7591" y="4290815"/>
                <a:ext cx="564324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6" descr="http://www.morethanprinting.co/images/manufacturingIcon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874" y="5024924"/>
                <a:ext cx="564324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8" descr="http://www.clipartbest.com/cliparts/7ia/o8d/7iao8dGjT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8432" y="5024924"/>
                <a:ext cx="554041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30" descr="http://icons.iconarchive.com/icons/elegantthemes/beautiful-flat-one-color/128/tractor-icon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8431" y="4290815"/>
                <a:ext cx="554042" cy="55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CaixaDeTexto 53"/>
              <p:cNvSpPr txBox="1"/>
              <p:nvPr/>
            </p:nvSpPr>
            <p:spPr>
              <a:xfrm>
                <a:off x="4542592" y="5569069"/>
                <a:ext cx="79979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Business</a:t>
                </a:r>
              </a:p>
              <a:p>
                <a:pPr algn="ctr"/>
                <a:r>
                  <a:rPr lang="pt-BR" sz="900" b="1" dirty="0"/>
                  <a:t>Services</a:t>
                </a:r>
              </a:p>
            </p:txBody>
          </p:sp>
          <p:pic>
            <p:nvPicPr>
              <p:cNvPr id="55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0376" y="4649921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533" y="4638563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1920" y="4645041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4090" y="4649044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141" y="5291604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3221" y="5331517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433" y="5334219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7173" y="5325041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1" name="Picture 52" descr="http://azimadli.com/index.php?aam_media=4154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20" y="4659805"/>
            <a:ext cx="2536060" cy="16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Agrupar 94"/>
          <p:cNvGrpSpPr/>
          <p:nvPr/>
        </p:nvGrpSpPr>
        <p:grpSpPr>
          <a:xfrm>
            <a:off x="5780494" y="2772693"/>
            <a:ext cx="1434833" cy="1021463"/>
            <a:chOff x="5780494" y="2772693"/>
            <a:chExt cx="1434833" cy="1021463"/>
          </a:xfrm>
        </p:grpSpPr>
        <p:grpSp>
          <p:nvGrpSpPr>
            <p:cNvPr id="83" name="Grupo 82"/>
            <p:cNvGrpSpPr/>
            <p:nvPr/>
          </p:nvGrpSpPr>
          <p:grpSpPr>
            <a:xfrm>
              <a:off x="6294631" y="2772693"/>
              <a:ext cx="920696" cy="1021463"/>
              <a:chOff x="5974319" y="2442197"/>
              <a:chExt cx="1080000" cy="1080000"/>
            </a:xfrm>
          </p:grpSpPr>
          <p:pic>
            <p:nvPicPr>
              <p:cNvPr id="85" name="Picture 10" descr="https://aphyr.com/data/posts/315/RabbitMQ.sh-600x600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0977" y="2612606"/>
                <a:ext cx="741769" cy="741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Elipse 85"/>
              <p:cNvSpPr/>
              <p:nvPr/>
            </p:nvSpPr>
            <p:spPr>
              <a:xfrm>
                <a:off x="5974319" y="2442197"/>
                <a:ext cx="1080000" cy="1080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6068967" y="2527222"/>
                <a:ext cx="900000" cy="900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cxnSp>
          <p:nvCxnSpPr>
            <p:cNvPr id="84" name="Conector de seta reta 83"/>
            <p:cNvCxnSpPr>
              <a:cxnSpLocks/>
              <a:stCxn id="19" idx="3"/>
              <a:endCxn id="86" idx="2"/>
            </p:cNvCxnSpPr>
            <p:nvPr/>
          </p:nvCxnSpPr>
          <p:spPr>
            <a:xfrm>
              <a:off x="5780494" y="3282220"/>
              <a:ext cx="514137" cy="12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Agrupar 96"/>
          <p:cNvGrpSpPr/>
          <p:nvPr/>
        </p:nvGrpSpPr>
        <p:grpSpPr>
          <a:xfrm>
            <a:off x="9299050" y="2104908"/>
            <a:ext cx="1872830" cy="1918009"/>
            <a:chOff x="9299050" y="2104908"/>
            <a:chExt cx="1872830" cy="1918009"/>
          </a:xfrm>
        </p:grpSpPr>
        <p:pic>
          <p:nvPicPr>
            <p:cNvPr id="75" name="Picture 24" descr="http://lurkmore.so/images/8/8e/Borland_Delphi_5_Icon_by_matonga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140" y="2362071"/>
              <a:ext cx="956500" cy="106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0" descr="https://cdn4.iconfinder.com/data/icons/STROKE/database/png/400/database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0147" y="2661425"/>
              <a:ext cx="1111733" cy="124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6" descr="http://1.bp.blogspot.com/-fYVRjDCTUyM/Ua9NpeXAxdI/AAAAAAAAALw/THUE91vbGMY/s1600/Java-logo-YesParK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979" y="3035724"/>
              <a:ext cx="884625" cy="98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CaixaDeTexto 89"/>
            <p:cNvSpPr txBox="1"/>
            <p:nvPr/>
          </p:nvSpPr>
          <p:spPr>
            <a:xfrm>
              <a:off x="9299050" y="2104908"/>
              <a:ext cx="140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err="1"/>
                <a:t>On</a:t>
              </a:r>
              <a:r>
                <a:rPr lang="pt-BR" sz="900" b="1" dirty="0"/>
                <a:t> </a:t>
              </a:r>
              <a:r>
                <a:rPr lang="pt-BR" sz="900" b="1" dirty="0" err="1"/>
                <a:t>Premise</a:t>
              </a:r>
              <a:endParaRPr lang="pt-BR" sz="900" b="1" dirty="0"/>
            </a:p>
            <a:p>
              <a:pPr algn="ctr"/>
              <a:r>
                <a:rPr lang="pt-BR" sz="900" b="1" dirty="0"/>
                <a:t>Services</a:t>
              </a:r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7105309" y="1375786"/>
            <a:ext cx="4312642" cy="3995623"/>
            <a:chOff x="7105309" y="1375786"/>
            <a:chExt cx="4312642" cy="3995623"/>
          </a:xfrm>
        </p:grpSpPr>
        <p:grpSp>
          <p:nvGrpSpPr>
            <p:cNvPr id="96" name="Agrupar 95"/>
            <p:cNvGrpSpPr/>
            <p:nvPr/>
          </p:nvGrpSpPr>
          <p:grpSpPr>
            <a:xfrm>
              <a:off x="7105309" y="1849001"/>
              <a:ext cx="4011958" cy="3032624"/>
              <a:chOff x="7105309" y="1849001"/>
              <a:chExt cx="4011958" cy="3032624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8736268" y="2772693"/>
                <a:ext cx="915335" cy="1021463"/>
                <a:chOff x="7242115" y="2426775"/>
                <a:chExt cx="1080000" cy="1080000"/>
              </a:xfrm>
            </p:grpSpPr>
            <p:pic>
              <p:nvPicPr>
                <p:cNvPr id="78" name="Picture 10" descr="https://aphyr.com/data/posts/315/RabbitMQ.sh-600x600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73" y="2597184"/>
                  <a:ext cx="741769" cy="7417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Elipse 78"/>
                <p:cNvSpPr/>
                <p:nvPr/>
              </p:nvSpPr>
              <p:spPr>
                <a:xfrm>
                  <a:off x="7242115" y="2426775"/>
                  <a:ext cx="1080000" cy="1080000"/>
                </a:xfrm>
                <a:prstGeom prst="ellipse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50"/>
                </a:p>
              </p:txBody>
            </p:sp>
            <p:sp>
              <p:nvSpPr>
                <p:cNvPr id="80" name="Elipse 79"/>
                <p:cNvSpPr/>
                <p:nvPr/>
              </p:nvSpPr>
              <p:spPr>
                <a:xfrm>
                  <a:off x="7336763" y="2511800"/>
                  <a:ext cx="900000" cy="900000"/>
                </a:xfrm>
                <a:prstGeom prst="ellipse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50"/>
                </a:p>
              </p:txBody>
            </p:sp>
          </p:grpSp>
          <p:sp>
            <p:nvSpPr>
              <p:cNvPr id="39" name="Retângulo de cantos arredondados 38"/>
              <p:cNvSpPr/>
              <p:nvPr/>
            </p:nvSpPr>
            <p:spPr>
              <a:xfrm>
                <a:off x="8653131" y="1849001"/>
                <a:ext cx="2464136" cy="3032624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73" name="Seta para cima e para baixo 72"/>
              <p:cNvSpPr/>
              <p:nvPr/>
            </p:nvSpPr>
            <p:spPr>
              <a:xfrm rot="5400000">
                <a:off x="7744222" y="2432043"/>
                <a:ext cx="458364" cy="1736190"/>
              </a:xfrm>
              <a:prstGeom prst="upDown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</p:grpSp>
        <p:pic>
          <p:nvPicPr>
            <p:cNvPr id="40" name="Picture 32" descr="https://cdn.tutsplus.com/mac/authors/legacy/Josh%20Johnson/2012/10/30/firewall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9640" y="4341550"/>
              <a:ext cx="928264" cy="1029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8" descr="http://oaisys.com/images/premise_icon.png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1770" y="1375786"/>
              <a:ext cx="1106181" cy="94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151" y="228478"/>
            <a:ext cx="10063867" cy="735972"/>
          </a:xfrm>
        </p:spPr>
        <p:txBody>
          <a:bodyPr/>
          <a:lstStyle/>
          <a:p>
            <a:r>
              <a:rPr lang="pt-BR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7913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2F9445-637D-4155-858D-CF4934FBB6D2}"/>
              </a:ext>
            </a:extLst>
          </p:cNvPr>
          <p:cNvSpPr txBox="1"/>
          <p:nvPr/>
        </p:nvSpPr>
        <p:spPr>
          <a:xfrm>
            <a:off x="673265" y="2553420"/>
            <a:ext cx="10960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Requisição  &gt;  WSO2  &gt;  Bridge  &gt;  Rabbit MQ  &gt;  API </a:t>
            </a:r>
          </a:p>
        </p:txBody>
      </p:sp>
    </p:spTree>
    <p:extLst>
      <p:ext uri="{BB962C8B-B14F-4D97-AF65-F5344CB8AC3E}">
        <p14:creationId xmlns:p14="http://schemas.microsoft.com/office/powerpoint/2010/main" val="89872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426755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Definições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Query:</a:t>
            </a:r>
            <a:r>
              <a:rPr lang="pt-BR" dirty="0"/>
              <a:t>  Tipo de comando que não altera os dados ou estado do serviço.</a:t>
            </a:r>
          </a:p>
          <a:p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Tipo de comando que altera os dados ou estado do serviço.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Utilizado para publicar uma “primitiva” onde não existe destinatário nem resposta alguma é esperada.</a:t>
            </a:r>
            <a:endParaRPr lang="en-US" dirty="0"/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Signal: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/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primitiva</a:t>
            </a:r>
            <a:r>
              <a:rPr lang="en-US" dirty="0"/>
              <a:t>”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é </a:t>
            </a:r>
            <a:r>
              <a:rPr lang="en-US" dirty="0" err="1"/>
              <a:t>esperada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023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891</Words>
  <Application>Microsoft Office PowerPoint</Application>
  <PresentationFormat>Widescreen</PresentationFormat>
  <Paragraphs>124</Paragraphs>
  <Slides>21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Tema do Office</vt:lpstr>
      <vt:lpstr>Apresentação do PowerPoint</vt:lpstr>
      <vt:lpstr>Claudio Costa </vt:lpstr>
      <vt:lpstr>Fredy Schlag </vt:lpstr>
      <vt:lpstr>Conteúdo</vt:lpstr>
      <vt:lpstr>Arquitetura Senior X</vt:lpstr>
      <vt:lpstr>Arquitetura</vt:lpstr>
      <vt:lpstr>Apresentação do PowerPoint</vt:lpstr>
      <vt:lpstr>Hands on</vt:lpstr>
      <vt:lpstr>Definições</vt:lpstr>
      <vt:lpstr>Configurando o ambiente de desenvolvimento</vt:lpstr>
      <vt:lpstr>Alterando o main.sdl</vt:lpstr>
      <vt:lpstr>Alterando o sdl.properties</vt:lpstr>
      <vt:lpstr>Importando os projetos gerados</vt:lpstr>
      <vt:lpstr>Estrutura dos projetos</vt:lpstr>
      <vt:lpstr>Executando o projeto</vt:lpstr>
      <vt:lpstr>Apresentação do PowerPoint</vt:lpstr>
      <vt:lpstr>Configurando o shovel</vt:lpstr>
      <vt:lpstr>Configurando o shovel (cont.)</vt:lpstr>
      <vt:lpstr>Executando o projeto</vt:lpstr>
      <vt:lpstr>Executando o projeto</vt:lpstr>
      <vt:lpstr>Mais cenários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Fredy.Schlag</dc:creator>
  <cp:lastModifiedBy>Claudio Costa</cp:lastModifiedBy>
  <cp:revision>100</cp:revision>
  <dcterms:created xsi:type="dcterms:W3CDTF">2019-03-28T19:29:51Z</dcterms:created>
  <dcterms:modified xsi:type="dcterms:W3CDTF">2019-04-09T12:20:04Z</dcterms:modified>
</cp:coreProperties>
</file>