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B1"/>
    <a:srgbClr val="E0D57B"/>
    <a:srgbClr val="7CBB6F"/>
    <a:srgbClr val="B35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Internet das Coisas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Capacitores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b="1" dirty="0"/>
              <a:t>Resistores: </a:t>
            </a:r>
            <a:r>
              <a:rPr lang="pt-BR" sz="2800" dirty="0"/>
              <a:t>Elemento linear passivo que exclusivamente dissipa energia</a:t>
            </a:r>
          </a:p>
          <a:p>
            <a:r>
              <a:rPr lang="pt-BR" sz="2800" dirty="0"/>
              <a:t> </a:t>
            </a:r>
            <a:r>
              <a:rPr lang="pt-BR" sz="2800" b="1" dirty="0"/>
              <a:t>Capacitores e indutores: </a:t>
            </a:r>
            <a:r>
              <a:rPr lang="pt-BR" sz="2800" dirty="0"/>
              <a:t>Elementos lineares passivos que armazenam energia que posteriormente pode ser recuperada</a:t>
            </a:r>
            <a:endParaRPr lang="pt-BR" sz="20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FEDAF26-20B3-6617-2AB3-C71C44094414}"/>
              </a:ext>
            </a:extLst>
          </p:cNvPr>
          <p:cNvGrpSpPr/>
          <p:nvPr/>
        </p:nvGrpSpPr>
        <p:grpSpPr>
          <a:xfrm>
            <a:off x="1077362" y="10244841"/>
            <a:ext cx="4440025" cy="2988297"/>
            <a:chOff x="1077362" y="2309567"/>
            <a:chExt cx="4440025" cy="298829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B355D39-E204-6FD0-FAF3-EA7552C4DBEE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859BCD35-7A56-7949-A832-55CD2B5C6A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0361426"/>
                    </p:ext>
                  </p:extLst>
                </p:nvPr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859BCD35-7A56-7949-A832-55CD2B5C6A7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103748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50D72F1-DEC3-F06A-51E8-7D8F7A15192E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FECB1CE-4241-7F98-3D51-DD5937514C94}"/>
              </a:ext>
            </a:extLst>
          </p:cNvPr>
          <p:cNvGrpSpPr/>
          <p:nvPr/>
        </p:nvGrpSpPr>
        <p:grpSpPr>
          <a:xfrm>
            <a:off x="6227758" y="8713442"/>
            <a:ext cx="4440025" cy="5137543"/>
            <a:chOff x="6227758" y="1296642"/>
            <a:chExt cx="4440025" cy="5137543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EEFEDBB-05E9-1971-2872-D646945C7D5B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D6D47A05-243A-275E-58CE-731A69318CA2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B1CA792-D68B-8BD3-C13D-7399D08435A0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BBE42DE2-8529-2B18-C675-CC879298CAA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4531412"/>
                    </p:ext>
                  </p:extLst>
                </p:nvPr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BBE42DE2-8529-2B18-C675-CC879298CA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111204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944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A6AA-BE1B-1D76-6F8B-3FB4A93B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C62B-F428-8D54-596E-0494247F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FA300-4313-7E13-6A8B-DFC1E854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4430684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b="1" dirty="0"/>
              <a:t>Resistores: </a:t>
            </a:r>
            <a:r>
              <a:rPr lang="pt-BR" sz="2800" dirty="0"/>
              <a:t>Elemento linear passivo que exclusivamente dissipa energia</a:t>
            </a:r>
          </a:p>
          <a:p>
            <a:r>
              <a:rPr lang="pt-BR" sz="2800" dirty="0"/>
              <a:t> </a:t>
            </a:r>
            <a:r>
              <a:rPr lang="pt-BR" sz="2800" b="1" dirty="0"/>
              <a:t>Capacitores e indutores: </a:t>
            </a:r>
            <a:r>
              <a:rPr lang="pt-BR" sz="2800" dirty="0"/>
              <a:t>Elementos lineares passivos que armazenam energia que posteriormente pode ser recuperada</a:t>
            </a:r>
            <a:endParaRPr lang="pt-BR" sz="20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B214CC-0C00-284F-B4F5-5126399CD14F}"/>
              </a:ext>
            </a:extLst>
          </p:cNvPr>
          <p:cNvGrpSpPr/>
          <p:nvPr/>
        </p:nvGrpSpPr>
        <p:grpSpPr>
          <a:xfrm>
            <a:off x="1077362" y="2828041"/>
            <a:ext cx="4440025" cy="2988297"/>
            <a:chOff x="1077362" y="2309567"/>
            <a:chExt cx="4440025" cy="2988297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AC200F4-01CE-AA6D-6F01-1A4388EF5BF6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Modelo 3D 4" descr="Capacitor Eletrolítico">
                  <a:extLst>
                    <a:ext uri="{FF2B5EF4-FFF2-40B4-BE49-F238E27FC236}">
                      <a16:creationId xmlns:a16="http://schemas.microsoft.com/office/drawing/2014/main" id="{3386D288-6364-CD48-213F-2B18BA1AE4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8775910"/>
                    </p:ext>
                  </p:extLst>
                </p:nvPr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Modelo 3D 4" descr="Capacitor Eletrolítico">
                  <a:extLst>
                    <a:ext uri="{FF2B5EF4-FFF2-40B4-BE49-F238E27FC236}">
                      <a16:creationId xmlns:a16="http://schemas.microsoft.com/office/drawing/2014/main" id="{3386D288-6364-CD48-213F-2B18BA1AE4F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29580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2850A37-2618-AD5C-01A6-4B61272836C7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7C750E-149F-ABD3-ECE1-B7886B7DFCD4}"/>
              </a:ext>
            </a:extLst>
          </p:cNvPr>
          <p:cNvGrpSpPr/>
          <p:nvPr/>
        </p:nvGrpSpPr>
        <p:grpSpPr>
          <a:xfrm>
            <a:off x="6227758" y="1296642"/>
            <a:ext cx="4440025" cy="5137543"/>
            <a:chOff x="6227758" y="1296642"/>
            <a:chExt cx="4440025" cy="5137543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45B0571-4FE7-E659-4A33-7C2841F9EFB7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41F2969-2EA7-E614-EE4B-06B6C3356306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FA68963-F51D-79C3-205C-65E6E6DAAA8B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Modelo 3D 11" descr="Resistor Eletrônico 1">
                  <a:extLst>
                    <a:ext uri="{FF2B5EF4-FFF2-40B4-BE49-F238E27FC236}">
                      <a16:creationId xmlns:a16="http://schemas.microsoft.com/office/drawing/2014/main" id="{F9E90D86-029E-5CCF-06D3-399D7B1EB4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9985523"/>
                    </p:ext>
                  </p:extLst>
                </p:nvPr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Modelo 3D 11" descr="Resistor Eletrônico 1">
                  <a:extLst>
                    <a:ext uri="{FF2B5EF4-FFF2-40B4-BE49-F238E27FC236}">
                      <a16:creationId xmlns:a16="http://schemas.microsoft.com/office/drawing/2014/main" id="{F9E90D86-029E-5CCF-06D3-399D7B1EB49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37036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971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F773-AA95-0799-F899-9DBF0576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EF83E-D3EF-2E0C-1417-CD34CAD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65B8F-2C3B-6014-9ABC-3BE25145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7C91E7C-2DFB-753E-31F7-828F847368CA}"/>
              </a:ext>
            </a:extLst>
          </p:cNvPr>
          <p:cNvGrpSpPr/>
          <p:nvPr/>
        </p:nvGrpSpPr>
        <p:grpSpPr>
          <a:xfrm>
            <a:off x="1077362" y="10244841"/>
            <a:ext cx="4440025" cy="2988297"/>
            <a:chOff x="1077362" y="2309567"/>
            <a:chExt cx="4440025" cy="298829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E7D9DD2-339F-C0AE-27CD-7223D532B1E2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7EBF8F0E-AD4A-0FFE-D171-F75370433BC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7EBF8F0E-AD4A-0FFE-D171-F75370433B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103748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2A1D0B2-915E-35B8-922F-88755F3B4B3F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2CC7384-9D1B-2DA6-33D1-5E69462C93B3}"/>
              </a:ext>
            </a:extLst>
          </p:cNvPr>
          <p:cNvGrpSpPr/>
          <p:nvPr/>
        </p:nvGrpSpPr>
        <p:grpSpPr>
          <a:xfrm>
            <a:off x="6227758" y="8713442"/>
            <a:ext cx="4440025" cy="5137543"/>
            <a:chOff x="6227758" y="1296642"/>
            <a:chExt cx="4440025" cy="5137543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29C856A-634F-85BE-655A-71932A0D213E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0B756C27-3849-7A1F-4CDC-BA8539152B33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11A045D-E8D7-DBBC-1BC3-65944E6B9AC1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A34F5F07-0658-27A5-0D6E-19D564DB8FF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A34F5F07-0658-27A5-0D6E-19D564DB8F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111204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9937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EC42-B105-F249-5103-22DA8569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860E-DD16-3F8B-81D1-D3F110C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459BE-08CE-F483-39DA-D6270E3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5005871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8B4A06-C855-2B90-9925-B6197AB8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438757"/>
            <a:ext cx="9575800" cy="3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EC42-B105-F249-5103-22DA8569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860E-DD16-3F8B-81D1-D3F110C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459BE-08CE-F483-39DA-D6270E3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5005871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8B7326-191C-143A-3FD1-D64B4A5C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2227810"/>
            <a:ext cx="4324954" cy="4582164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80E4223-D191-2AE7-CDFD-F4EE0E6C3B70}"/>
              </a:ext>
            </a:extLst>
          </p:cNvPr>
          <p:cNvSpPr txBox="1">
            <a:spLocks/>
          </p:cNvSpPr>
          <p:nvPr/>
        </p:nvSpPr>
        <p:spPr>
          <a:xfrm>
            <a:off x="5326143" y="2427316"/>
            <a:ext cx="6052009" cy="351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Os capacitores são largamente utilizados em circuitos eletrônicos, geralmente com a função de estabilizar a tensão no circuito </a:t>
            </a:r>
          </a:p>
          <a:p>
            <a:r>
              <a:rPr lang="pt-BR" sz="2800" dirty="0"/>
              <a:t>O ε é a permissividade do vácuo. Se alterar os componentes, alteramos a permissividade . Alterando a capacidade do capacitor.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85448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EC42-B105-F249-5103-22DA8569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860E-DD16-3F8B-81D1-D3F110C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459BE-08CE-F483-39DA-D6270E3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5005871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80E4223-D191-2AE7-CDFD-F4EE0E6C3B70}"/>
              </a:ext>
            </a:extLst>
          </p:cNvPr>
          <p:cNvSpPr txBox="1">
            <a:spLocks/>
          </p:cNvSpPr>
          <p:nvPr/>
        </p:nvSpPr>
        <p:spPr>
          <a:xfrm>
            <a:off x="5326143" y="2427316"/>
            <a:ext cx="6052009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capacidade de armazenamento de um capacitor define o que denominamos "Capacitância"  de um capacitor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CE433-AC3C-9456-842C-414E2E41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2260696"/>
            <a:ext cx="4014013" cy="39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8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EC42-B105-F249-5103-22DA8569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860E-DD16-3F8B-81D1-D3F110C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459BE-08CE-F483-39DA-D6270E3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5005871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80E4223-D191-2AE7-CDFD-F4EE0E6C3B70}"/>
              </a:ext>
            </a:extLst>
          </p:cNvPr>
          <p:cNvSpPr txBox="1">
            <a:spLocks/>
          </p:cNvSpPr>
          <p:nvPr/>
        </p:nvSpPr>
        <p:spPr>
          <a:xfrm>
            <a:off x="1077363" y="2427316"/>
            <a:ext cx="10300790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Você tem um circuito RC em série composto por um resistor de 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KaTeX_Main"/>
              </a:rPr>
              <a:t>4 </a:t>
            </a:r>
            <a:r>
              <a:rPr lang="pt-BR" sz="2800" b="0" i="0" dirty="0" err="1">
                <a:solidFill>
                  <a:schemeClr val="tx2"/>
                </a:solidFill>
                <a:effectLst/>
                <a:latin typeface="KaTeX_Main"/>
              </a:rPr>
              <a:t>kΩ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 e um capacitor de 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KaTeX_Main"/>
              </a:rPr>
              <a:t>1</a:t>
            </a:r>
            <a:r>
              <a:rPr lang="pt-BR" sz="2800" b="0" i="1" dirty="0">
                <a:solidFill>
                  <a:schemeClr val="tx2"/>
                </a:solidFill>
                <a:effectLst/>
                <a:latin typeface="KaTeX_Math"/>
              </a:rPr>
              <a:t>μ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KaTeX_Main"/>
              </a:rPr>
              <a:t>F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, conectados a uma fonte de tensão de 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KaTeX_Main"/>
              </a:rPr>
              <a:t>5V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. O capacitor está inicialmente descarregado. Qual é a tensão no capacitor após 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KaTeX_Main"/>
              </a:rPr>
              <a:t>5ms</a:t>
            </a:r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 de conexão da fonte de tensão?</a:t>
            </a:r>
            <a:endParaRPr 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03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427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KaTeX_Main</vt:lpstr>
      <vt:lpstr>KaTeX_Math</vt:lpstr>
      <vt:lpstr>Söhne</vt:lpstr>
      <vt:lpstr>BlocksVTI</vt:lpstr>
      <vt:lpstr>Internet das Coisas</vt:lpstr>
      <vt:lpstr>Conceito</vt:lpstr>
      <vt:lpstr>Conceito</vt:lpstr>
      <vt:lpstr>Conceito</vt:lpstr>
      <vt:lpstr>Conceito</vt:lpstr>
      <vt:lpstr>Conceito</vt:lpstr>
      <vt:lpstr>Conceito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14</cp:revision>
  <dcterms:created xsi:type="dcterms:W3CDTF">2023-12-20T18:32:02Z</dcterms:created>
  <dcterms:modified xsi:type="dcterms:W3CDTF">2024-03-12T18:28:15Z</dcterms:modified>
</cp:coreProperties>
</file>