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B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 err="1"/>
              <a:t>LaTeX</a:t>
            </a:r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52ED948-A631-C54C-A50F-12198AD2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84" y="1305916"/>
            <a:ext cx="7945916" cy="278218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C4F79E1-6083-9D4A-8E29-06B3C4BA2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84" y="3588464"/>
            <a:ext cx="8012366" cy="24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54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8740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7F722F-75F0-2381-8F2E-20901272AC95}"/>
              </a:ext>
            </a:extLst>
          </p:cNvPr>
          <p:cNvSpPr txBox="1"/>
          <p:nvPr/>
        </p:nvSpPr>
        <p:spPr>
          <a:xfrm>
            <a:off x="1862048" y="1474839"/>
            <a:ext cx="9745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O </a:t>
            </a:r>
            <a:r>
              <a:rPr lang="pt-BR" sz="3200" b="0" i="0" dirty="0" err="1">
                <a:effectLst/>
                <a:latin typeface="Söhne"/>
              </a:rPr>
              <a:t>LaTeX</a:t>
            </a:r>
            <a:r>
              <a:rPr lang="pt-BR" sz="3200" b="0" i="0" dirty="0">
                <a:effectLst/>
                <a:latin typeface="Söhne"/>
              </a:rPr>
              <a:t> é especialmente conhecido por sua capacidade de criar fórmulas matemáticas de alta qualidade.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dirty="0"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Ele oferece uma sintaxe intuitiva para expressões matemáticas, e os resultados são automaticamente formatados de maneira esteticamente agradável.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B247DAB-30BE-4479-16DA-70ADA71D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816" y="5082282"/>
            <a:ext cx="4398368" cy="14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90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730954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8740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7F722F-75F0-2381-8F2E-20901272AC95}"/>
              </a:ext>
            </a:extLst>
          </p:cNvPr>
          <p:cNvSpPr txBox="1"/>
          <p:nvPr/>
        </p:nvSpPr>
        <p:spPr>
          <a:xfrm>
            <a:off x="1862048" y="1474839"/>
            <a:ext cx="97457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  <a:latin typeface="Söhne"/>
              </a:rPr>
              <a:t>Ambientes e Pacotes: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Ambientes como </a:t>
            </a:r>
            <a:r>
              <a:rPr lang="pt-BR" sz="3200" b="0" i="0" dirty="0" err="1">
                <a:effectLst/>
                <a:latin typeface="Söhne"/>
              </a:rPr>
              <a:t>itemize</a:t>
            </a:r>
            <a:r>
              <a:rPr lang="pt-BR" sz="3200" b="0" i="0" dirty="0">
                <a:effectLst/>
                <a:latin typeface="Söhne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Pacotes como </a:t>
            </a:r>
            <a:r>
              <a:rPr lang="pt-BR" sz="3200" b="0" i="0" dirty="0" err="1">
                <a:effectLst/>
                <a:latin typeface="Söhne"/>
              </a:rPr>
              <a:t>graphicx</a:t>
            </a:r>
            <a:r>
              <a:rPr lang="pt-BR" sz="3200" b="0" i="0" dirty="0">
                <a:effectLst/>
                <a:latin typeface="Söhne"/>
              </a:rPr>
              <a:t> para gráficos.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A6EC78E-A9FE-17F8-F373-499DF1035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72" y="3781453"/>
            <a:ext cx="3514856" cy="22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9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615209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730954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8740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7F722F-75F0-2381-8F2E-20901272AC95}"/>
              </a:ext>
            </a:extLst>
          </p:cNvPr>
          <p:cNvSpPr txBox="1"/>
          <p:nvPr/>
        </p:nvSpPr>
        <p:spPr>
          <a:xfrm>
            <a:off x="1862048" y="1474839"/>
            <a:ext cx="97457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  <a:latin typeface="Söhne"/>
              </a:rPr>
              <a:t>Automatização de Títulos:</a:t>
            </a:r>
          </a:p>
          <a:p>
            <a:pPr algn="l"/>
            <a:endParaRPr lang="pt-BR" sz="3200" b="0" i="0" dirty="0"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\</a:t>
            </a:r>
            <a:r>
              <a:rPr lang="pt-BR" sz="3200" b="0" i="0" dirty="0" err="1">
                <a:effectLst/>
                <a:latin typeface="Söhne"/>
              </a:rPr>
              <a:t>section</a:t>
            </a:r>
            <a:r>
              <a:rPr lang="pt-BR" sz="3200" b="0" i="0" dirty="0">
                <a:effectLst/>
                <a:latin typeface="Söhne"/>
              </a:rPr>
              <a:t>{Introdução}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\</a:t>
            </a:r>
            <a:r>
              <a:rPr lang="pt-BR" sz="3200" b="0" i="0" dirty="0" err="1">
                <a:effectLst/>
                <a:latin typeface="Söhne"/>
              </a:rPr>
              <a:t>subsection</a:t>
            </a:r>
            <a:r>
              <a:rPr lang="pt-BR" sz="3200" b="0" i="0" dirty="0">
                <a:effectLst/>
                <a:latin typeface="Söhne"/>
              </a:rPr>
              <a:t>{Motivação}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1CBC6A1-4BCB-722B-490B-914F4654D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44" y="4332432"/>
            <a:ext cx="5163111" cy="16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11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677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615209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730954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8740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7F722F-75F0-2381-8F2E-20901272AC95}"/>
              </a:ext>
            </a:extLst>
          </p:cNvPr>
          <p:cNvSpPr txBox="1"/>
          <p:nvPr/>
        </p:nvSpPr>
        <p:spPr>
          <a:xfrm>
            <a:off x="1862048" y="1474839"/>
            <a:ext cx="97457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  <a:latin typeface="Söhne"/>
              </a:rPr>
              <a:t>Gestão de Referências:</a:t>
            </a:r>
          </a:p>
          <a:p>
            <a:pPr algn="l"/>
            <a:endParaRPr lang="pt-BR" sz="3200" b="0" i="0" dirty="0"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Citações:  autor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Bibliografia: bibliografia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8B97E42-946E-FB08-C67B-381224AC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3961939"/>
            <a:ext cx="5678962" cy="161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89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3041086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677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615209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730954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8740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>
            <a:off x="-959463" y="-155242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4D979D-9732-8E6B-F3BB-E43B047157E2}"/>
              </a:ext>
            </a:extLst>
          </p:cNvPr>
          <p:cNvSpPr txBox="1"/>
          <p:nvPr/>
        </p:nvSpPr>
        <p:spPr>
          <a:xfrm rot="20432437">
            <a:off x="1526054" y="1887284"/>
            <a:ext cx="4606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Gill Sans ExtraBoldDisplay" panose="020B0400000000000000" pitchFamily="34" charset="0"/>
              </a:rPr>
              <a:t>Vamos para a prática?</a:t>
            </a:r>
          </a:p>
        </p:txBody>
      </p:sp>
    </p:spTree>
    <p:extLst>
      <p:ext uri="{BB962C8B-B14F-4D97-AF65-F5344CB8AC3E}">
        <p14:creationId xmlns:p14="http://schemas.microsoft.com/office/powerpoint/2010/main" val="2088948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>
            <a:off x="553681" y="735955"/>
            <a:ext cx="1108463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4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344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344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344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344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344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32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08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2845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Documento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4112705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377546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08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2845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Documento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</a:rPr>
              <a:t>O que é o </a:t>
            </a:r>
            <a:r>
              <a:rPr lang="pt-BR" sz="3200" b="0" i="0" dirty="0" err="1">
                <a:effectLst/>
              </a:rPr>
              <a:t>LaTeX</a:t>
            </a:r>
            <a:r>
              <a:rPr lang="pt-BR" sz="3200" b="0" i="0" dirty="0">
                <a:effectLst/>
              </a:rPr>
              <a:t>?</a:t>
            </a:r>
          </a:p>
          <a:p>
            <a:pPr algn="l"/>
            <a:endParaRPr lang="pt-BR" sz="32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Sistema de preparação de documentos.</a:t>
            </a:r>
          </a:p>
          <a:p>
            <a:pPr algn="l"/>
            <a:endParaRPr lang="pt-BR" sz="32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Amplamente utilizado para documentos técnicos e acadêmicos</a:t>
            </a:r>
            <a:r>
              <a:rPr lang="pt-BR" sz="32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7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2845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Documento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</a:rPr>
              <a:t>Por que escolher </a:t>
            </a:r>
            <a:r>
              <a:rPr lang="pt-BR" sz="3200" b="0" i="0" dirty="0" err="1">
                <a:effectLst/>
              </a:rPr>
              <a:t>LaTeX</a:t>
            </a:r>
            <a:r>
              <a:rPr lang="pt-BR" sz="3200" b="0" i="0" dirty="0">
                <a:effectLst/>
              </a:rPr>
              <a:t>?</a:t>
            </a:r>
          </a:p>
          <a:p>
            <a:pPr algn="l"/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Alta qualidade tipográfica.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Controle preciso de formatação.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Suporte robusto para fórmulas matemáticas.</a:t>
            </a:r>
            <a:endParaRPr lang="pt-BR" sz="32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37440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Documento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</a:rPr>
              <a:t>Elementos Essenciais:</a:t>
            </a:r>
          </a:p>
          <a:p>
            <a:pPr algn="l"/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Preambulo: Configurações iniciais.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Corpo do Documento: Conteúdo real.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</a:rPr>
              <a:t>Comandos: Instruções específicas.</a:t>
            </a:r>
            <a:endParaRPr lang="pt-BR" sz="32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19808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Preambulo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>
                <a:effectLst/>
                <a:latin typeface="Söhne"/>
              </a:rPr>
              <a:t>No preâmbulo, você configura o tipo de documento, define pacotes e realiza configurações iniciais. Exemplo:</a:t>
            </a:r>
            <a:endParaRPr lang="pt-BR" sz="3200" b="0" i="0" dirty="0">
              <a:effectLst/>
              <a:latin typeface="Söhne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ACDFCBD-617C-E0CF-79F4-FE911DC4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64" y="2959329"/>
            <a:ext cx="8846614" cy="21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24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Corpo do Documento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  <a:latin typeface="Söhne"/>
              </a:rPr>
              <a:t>O corpo do documento contém o conteúdo real, como texto, seções, fórmulas, etc. Exemplo: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E754237-DB2B-897A-858D-C311B4F3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69" y="2851424"/>
            <a:ext cx="8420260" cy="29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-3607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704A0A-8B50-15A1-01B0-AF5ED43D9462}"/>
              </a:ext>
            </a:extLst>
          </p:cNvPr>
          <p:cNvSpPr txBox="1"/>
          <p:nvPr/>
        </p:nvSpPr>
        <p:spPr>
          <a:xfrm>
            <a:off x="1862048" y="1474839"/>
            <a:ext cx="9745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0" i="0" dirty="0">
                <a:effectLst/>
                <a:latin typeface="Söhne"/>
              </a:rPr>
              <a:t>Comandos são instruções específicas que afetam o formato ou o comportamento do documento. Exemplo: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CB36EE6-4C8A-B481-98C3-72FBDDF2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98" y="2578356"/>
            <a:ext cx="8532902" cy="35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7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B72095-F7A4-C592-82FE-DF2AE22272B0}"/>
              </a:ext>
            </a:extLst>
          </p:cNvPr>
          <p:cNvSpPr/>
          <p:nvPr/>
        </p:nvSpPr>
        <p:spPr>
          <a:xfrm>
            <a:off x="1676400" y="39478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Sintaxe Básica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3360BDA-0EC2-D206-7383-A4832AD25EE2}"/>
              </a:ext>
            </a:extLst>
          </p:cNvPr>
          <p:cNvSpPr/>
          <p:nvPr/>
        </p:nvSpPr>
        <p:spPr>
          <a:xfrm>
            <a:off x="1676400" y="-3021320"/>
            <a:ext cx="3371850" cy="762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Comandos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5673C50-80F0-E1AC-5DB4-9EFBC49804B4}"/>
              </a:ext>
            </a:extLst>
          </p:cNvPr>
          <p:cNvSpPr/>
          <p:nvPr/>
        </p:nvSpPr>
        <p:spPr>
          <a:xfrm>
            <a:off x="1676400" y="-2272661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Vantagens do </a:t>
            </a:r>
            <a:r>
              <a:rPr lang="pt-BR" sz="2400" b="1" dirty="0" err="1"/>
              <a:t>LaTeX</a:t>
            </a:r>
            <a:endParaRPr lang="pt-BR" sz="2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AD2FE-015B-1E0C-81AE-B018C2F62C68}"/>
              </a:ext>
            </a:extLst>
          </p:cNvPr>
          <p:cNvSpPr txBox="1"/>
          <p:nvPr/>
        </p:nvSpPr>
        <p:spPr>
          <a:xfrm rot="5400000">
            <a:off x="-2497977" y="2497975"/>
            <a:ext cx="68580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err="1">
                <a:solidFill>
                  <a:schemeClr val="accent1"/>
                </a:solidFill>
                <a:latin typeface="Gill Sans Condensed" panose="02010806060404020203" pitchFamily="2" charset="0"/>
              </a:rPr>
              <a:t>L</a:t>
            </a:r>
            <a:r>
              <a:rPr lang="pt-BR" sz="11500" dirty="0" err="1">
                <a:solidFill>
                  <a:schemeClr val="accent2"/>
                </a:solidFill>
                <a:latin typeface="Gill Sans Condensed" panose="02010806060404020203" pitchFamily="2" charset="0"/>
              </a:rPr>
              <a:t>a</a:t>
            </a:r>
            <a:r>
              <a:rPr lang="pt-BR" sz="11500" dirty="0" err="1">
                <a:solidFill>
                  <a:schemeClr val="accent3"/>
                </a:solidFill>
                <a:latin typeface="Gill Sans Condensed" panose="02010806060404020203" pitchFamily="2" charset="0"/>
              </a:rPr>
              <a:t>T</a:t>
            </a:r>
            <a:r>
              <a:rPr lang="pt-BR" sz="11500" dirty="0" err="1">
                <a:solidFill>
                  <a:schemeClr val="accent4"/>
                </a:solidFill>
                <a:latin typeface="Gill Sans Condensed" panose="02010806060404020203" pitchFamily="2" charset="0"/>
              </a:rPr>
              <a:t>e</a:t>
            </a:r>
            <a:r>
              <a:rPr lang="pt-BR" sz="11500" dirty="0" err="1">
                <a:solidFill>
                  <a:schemeClr val="accent5"/>
                </a:solidFill>
                <a:latin typeface="Gill Sans Condensed" panose="02010806060404020203" pitchFamily="2" charset="0"/>
              </a:rPr>
              <a:t>X</a:t>
            </a:r>
            <a:endParaRPr lang="pt-BR" sz="11500" dirty="0">
              <a:solidFill>
                <a:schemeClr val="accent5"/>
              </a:solidFill>
              <a:latin typeface="Gill Sans Condensed" panose="02010806060404020203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E7E841-78EC-B7E1-D46D-6BEB2253D017}"/>
              </a:ext>
            </a:extLst>
          </p:cNvPr>
          <p:cNvSpPr/>
          <p:nvPr/>
        </p:nvSpPr>
        <p:spPr>
          <a:xfrm>
            <a:off x="1676400" y="-1524002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2400" b="1" dirty="0"/>
              <a:t>Introdução ao </a:t>
            </a:r>
            <a:r>
              <a:rPr lang="pt-BR" sz="2400" b="1" dirty="0" err="1"/>
              <a:t>LaTeX</a:t>
            </a:r>
            <a:endParaRPr lang="pt-BR" b="1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3500D9-02F1-7794-2809-0D1FD32DA233}"/>
              </a:ext>
            </a:extLst>
          </p:cNvPr>
          <p:cNvSpPr/>
          <p:nvPr/>
        </p:nvSpPr>
        <p:spPr>
          <a:xfrm>
            <a:off x="1676400" y="-4369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Fórmulas Matemáticas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5195FCB-0E69-EB63-C2F5-E9E46B68A6F9}"/>
              </a:ext>
            </a:extLst>
          </p:cNvPr>
          <p:cNvSpPr/>
          <p:nvPr/>
        </p:nvSpPr>
        <p:spPr>
          <a:xfrm>
            <a:off x="1676400" y="-5131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Ambientes e Pacotes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2B1B0A5-C77C-5F81-00A9-869AF64D983C}"/>
              </a:ext>
            </a:extLst>
          </p:cNvPr>
          <p:cNvSpPr/>
          <p:nvPr/>
        </p:nvSpPr>
        <p:spPr>
          <a:xfrm>
            <a:off x="1676400" y="-5893445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Títulos e Seções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3C2F55E-F110-9587-D32B-A6B06F512AA9}"/>
              </a:ext>
            </a:extLst>
          </p:cNvPr>
          <p:cNvSpPr/>
          <p:nvPr/>
        </p:nvSpPr>
        <p:spPr>
          <a:xfrm>
            <a:off x="1676400" y="-6651993"/>
            <a:ext cx="337185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  Referências Bibliográficas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4F93E1-235F-4B47-0550-BC9F2588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84" y="1513466"/>
            <a:ext cx="7548531" cy="227820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27119A1-9B5C-4EF2-ED6C-C8A04E5A0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84" y="3791673"/>
            <a:ext cx="7654511" cy="27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0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596</Words>
  <Application>Microsoft Office PowerPoint</Application>
  <PresentationFormat>Widescreen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Avenir Next LT Pro Light</vt:lpstr>
      <vt:lpstr>Gill Sans Condensed</vt:lpstr>
      <vt:lpstr>Gill Sans ExtraBoldDisplay</vt:lpstr>
      <vt:lpstr>Söhne</vt:lpstr>
      <vt:lpstr>BlocksVTI</vt:lpstr>
      <vt:lpstr>Gestão de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HENRIQUE RAIZ</cp:lastModifiedBy>
  <cp:revision>9</cp:revision>
  <dcterms:created xsi:type="dcterms:W3CDTF">2023-12-20T18:32:02Z</dcterms:created>
  <dcterms:modified xsi:type="dcterms:W3CDTF">2023-12-26T13:32:14Z</dcterms:modified>
</cp:coreProperties>
</file>