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178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13/02/2020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13/02/2020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D6xkbGLQes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Analise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Notação Assintótica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01052-4A6C-4A6A-B3FB-FD6939ED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E58C5E-3321-4D08-9AAB-76F8BD2F3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Terminologia de classes mais comuns de funções:</a:t>
                </a:r>
              </a:p>
              <a:p>
                <a:pPr lvl="1"/>
                <a:r>
                  <a:rPr lang="pt-BR" sz="2400" dirty="0"/>
                  <a:t>Logarítmica – O(log n)</a:t>
                </a:r>
              </a:p>
              <a:p>
                <a:pPr lvl="1"/>
                <a:r>
                  <a:rPr lang="pt-BR" sz="2400" dirty="0"/>
                  <a:t>Linear – O(n)</a:t>
                </a:r>
              </a:p>
              <a:p>
                <a:pPr lvl="1"/>
                <a:r>
                  <a:rPr lang="pt-BR" sz="2400" dirty="0"/>
                  <a:t>Quadrática –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)</a:t>
                </a:r>
              </a:p>
              <a:p>
                <a:pPr lvl="1"/>
                <a:r>
                  <a:rPr lang="pt-BR" sz="2400" dirty="0"/>
                  <a:t>Polinomial –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sz="2400" dirty="0"/>
                  <a:t> ), com k &gt;= 1</a:t>
                </a:r>
              </a:p>
              <a:p>
                <a:pPr lvl="1"/>
                <a:r>
                  <a:rPr lang="pt-BR" sz="2400" dirty="0"/>
                  <a:t>Exponencial –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400" dirty="0"/>
                  <a:t> ), com a &gt; 1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E58C5E-3321-4D08-9AAB-76F8BD2F3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36D830D-842E-4D60-A54C-40CB7BDC1F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431218"/>
                  </p:ext>
                </p:extLst>
              </p:nvPr>
            </p:nvGraphicFramePr>
            <p:xfrm>
              <a:off x="6600056" y="2569095"/>
              <a:ext cx="4455592" cy="3831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7796">
                      <a:extLst>
                        <a:ext uri="{9D8B030D-6E8A-4147-A177-3AD203B41FA5}">
                          <a16:colId xmlns:a16="http://schemas.microsoft.com/office/drawing/2014/main" val="1306787101"/>
                        </a:ext>
                      </a:extLst>
                    </a:gridCol>
                    <a:gridCol w="2227796">
                      <a:extLst>
                        <a:ext uri="{9D8B030D-6E8A-4147-A177-3AD203B41FA5}">
                          <a16:colId xmlns:a16="http://schemas.microsoft.com/office/drawing/2014/main" val="2162431894"/>
                        </a:ext>
                      </a:extLst>
                    </a:gridCol>
                  </a:tblGrid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Função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Designação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42059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Constante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22792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Logaritmo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623256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b="0" dirty="0"/>
                            <a:t>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Logaritmo Quadrado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28354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418263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0492428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Quadrática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8245284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Cúbica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514816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Exponencial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223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36D830D-842E-4D60-A54C-40CB7BDC1F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431218"/>
                  </p:ext>
                </p:extLst>
              </p:nvPr>
            </p:nvGraphicFramePr>
            <p:xfrm>
              <a:off x="6600056" y="2569095"/>
              <a:ext cx="4455592" cy="3831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7796">
                      <a:extLst>
                        <a:ext uri="{9D8B030D-6E8A-4147-A177-3AD203B41FA5}">
                          <a16:colId xmlns:a16="http://schemas.microsoft.com/office/drawing/2014/main" val="1306787101"/>
                        </a:ext>
                      </a:extLst>
                    </a:gridCol>
                    <a:gridCol w="2227796">
                      <a:extLst>
                        <a:ext uri="{9D8B030D-6E8A-4147-A177-3AD203B41FA5}">
                          <a16:colId xmlns:a16="http://schemas.microsoft.com/office/drawing/2014/main" val="2162431894"/>
                        </a:ext>
                      </a:extLst>
                    </a:gridCol>
                  </a:tblGrid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Função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Designação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42059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Constante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22792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Logaritmo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623256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301429" r="-101093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Logaritmo Quadrado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28354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418263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0492428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600000" r="-101093" b="-2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Quadrática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8245284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700000" r="-101093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Cúbica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514816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800000" r="-101093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Exponencial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22327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699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27D33-075A-4FE2-8D7F-2A71634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86ECC5-83A7-4849-B7F8-4B2CA10C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1798522"/>
            <a:ext cx="5972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5691-113D-4445-8ED7-4962CEBC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de ajuda</a:t>
            </a:r>
          </a:p>
        </p:txBody>
      </p:sp>
      <p:pic>
        <p:nvPicPr>
          <p:cNvPr id="4" name="Imagem 3">
            <a:hlinkClick r:id="rId2"/>
            <a:extLst>
              <a:ext uri="{FF2B5EF4-FFF2-40B4-BE49-F238E27FC236}">
                <a16:creationId xmlns:a16="http://schemas.microsoft.com/office/drawing/2014/main" id="{8BAAD882-2EBD-44F5-962C-C5AB2129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1988840"/>
            <a:ext cx="7486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 algoritmos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b="1" dirty="0"/>
              <a:t>Análise de algoritmo</a:t>
            </a:r>
          </a:p>
          <a:p>
            <a:pPr lvl="1"/>
            <a:r>
              <a:rPr lang="pt-BR" sz="2000" dirty="0"/>
              <a:t>Tempo de processamento em função dos dados de entrada;</a:t>
            </a:r>
          </a:p>
          <a:p>
            <a:pPr lvl="1"/>
            <a:r>
              <a:rPr lang="pt-BR" sz="2000" dirty="0"/>
              <a:t>Espaço de memória total requerido para os dados;</a:t>
            </a:r>
          </a:p>
          <a:p>
            <a:pPr lvl="1"/>
            <a:r>
              <a:rPr lang="pt-BR" sz="2000" dirty="0"/>
              <a:t>Comprimento total do código;</a:t>
            </a:r>
          </a:p>
          <a:p>
            <a:pPr lvl="1"/>
            <a:r>
              <a:rPr lang="pt-BR" sz="2000" dirty="0"/>
              <a:t>Obtenção correta do resultado pretendido;</a:t>
            </a:r>
          </a:p>
          <a:p>
            <a:pPr lvl="1"/>
            <a:r>
              <a:rPr lang="pt-BR" sz="2000" dirty="0"/>
              <a:t>Robustez (como comporta-se com as entradas inválidas ou não previstas). </a:t>
            </a:r>
          </a:p>
          <a:p>
            <a:pPr rtl="0"/>
            <a:r>
              <a:rPr lang="pt-BR" sz="2400" dirty="0"/>
              <a:t>Análise de algoritmos é medição de complexidade de algoritmo</a:t>
            </a:r>
          </a:p>
          <a:p>
            <a:pPr lvl="1"/>
            <a:r>
              <a:rPr lang="pt-BR" sz="2000" dirty="0"/>
              <a:t>Quantidade de “trabalho” necessária para a sua execução, expressa em função das </a:t>
            </a:r>
            <a:r>
              <a:rPr lang="pt-BR" sz="2000" b="1" dirty="0"/>
              <a:t>operações fundamentais, </a:t>
            </a:r>
            <a:r>
              <a:rPr lang="pt-BR" sz="2000" dirty="0"/>
              <a:t>as quais variam de acordo com o algoritmo, e em função do volume de dados.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95F8D-A9D8-4243-9D23-70E8906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ADA7F-01D3-49FB-9892-DEE151E2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b="1" dirty="0"/>
              <a:t>Porquê o estudo da complexidade?</a:t>
            </a:r>
          </a:p>
          <a:p>
            <a:pPr lvl="1"/>
            <a:r>
              <a:rPr lang="pt-BR" sz="2800" dirty="0"/>
              <a:t>Performance</a:t>
            </a:r>
          </a:p>
          <a:p>
            <a:pPr lvl="2"/>
            <a:r>
              <a:rPr lang="pt-BR" sz="2400" dirty="0"/>
              <a:t>Escolher entre vários algoritmos o mais eficiente para implementar;</a:t>
            </a:r>
          </a:p>
          <a:p>
            <a:pPr lvl="2"/>
            <a:r>
              <a:rPr lang="pt-BR" sz="2400" dirty="0"/>
              <a:t>Desenvolver novos algoritmos para problemas que já têm solução;</a:t>
            </a:r>
          </a:p>
          <a:p>
            <a:pPr lvl="2"/>
            <a:r>
              <a:rPr lang="pt-BR" sz="2400" dirty="0"/>
              <a:t>Desenvolver algoritmos mais eficientes (melhorar os algoritmos), devido ao aumento constante do “tamanho” dos problemas a serem resolvidos.</a:t>
            </a:r>
          </a:p>
          <a:p>
            <a:pPr lvl="1"/>
            <a:r>
              <a:rPr lang="pt-BR" sz="2800" dirty="0"/>
              <a:t>Complexidade computacional – torna possível determinar se a implementação de determinado algoritmo é viável.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382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0107-F0DF-468D-92D7-9703EA19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F9D77-7E4E-4D87-B93C-1219A0B8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Tipos de complexidade</a:t>
            </a:r>
          </a:p>
          <a:p>
            <a:pPr lvl="1"/>
            <a:r>
              <a:rPr lang="pt-BR" sz="2800" dirty="0"/>
              <a:t>Espacial</a:t>
            </a:r>
          </a:p>
          <a:p>
            <a:pPr lvl="2"/>
            <a:r>
              <a:rPr lang="pt-BR" sz="2400" dirty="0"/>
              <a:t>Este tipo de complexidade representa, por exemplo, o espaço de memória usado para executar o algoritmo.</a:t>
            </a:r>
          </a:p>
          <a:p>
            <a:pPr lvl="1"/>
            <a:r>
              <a:rPr lang="pt-BR" sz="2800" dirty="0"/>
              <a:t>Temporal</a:t>
            </a:r>
          </a:p>
          <a:p>
            <a:pPr lvl="2"/>
            <a:r>
              <a:rPr lang="pt-BR" sz="2400" dirty="0"/>
              <a:t>Este tipo de complexidade é o mais usado podendo dividir-se em dois grupos:</a:t>
            </a:r>
          </a:p>
          <a:p>
            <a:pPr lvl="3"/>
            <a:r>
              <a:rPr lang="pt-BR" sz="2000" dirty="0"/>
              <a:t>Tempo (real) necessário à execução do algoritmo. (Como podemos medir?)</a:t>
            </a:r>
          </a:p>
          <a:p>
            <a:pPr lvl="3"/>
            <a:r>
              <a:rPr lang="pt-BR" sz="2000" dirty="0"/>
              <a:t>Número de instruções necessárias à execução.</a:t>
            </a:r>
          </a:p>
        </p:txBody>
      </p:sp>
    </p:spTree>
    <p:extLst>
      <p:ext uri="{BB962C8B-B14F-4D97-AF65-F5344CB8AC3E}">
        <p14:creationId xmlns:p14="http://schemas.microsoft.com/office/powerpoint/2010/main" val="89493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2BB5F-ABBB-4191-AA07-C580ACB5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5D51E-64F8-4B53-8577-1716972E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Medidas de análise</a:t>
            </a:r>
          </a:p>
          <a:p>
            <a:pPr lvl="1"/>
            <a:r>
              <a:rPr lang="pt-BR" sz="2400" dirty="0"/>
              <a:t>Devem ser independentes da tecnologia (hardware/software)</a:t>
            </a:r>
          </a:p>
          <a:p>
            <a:pPr lvl="1"/>
            <a:r>
              <a:rPr lang="pt-BR" sz="2400" dirty="0"/>
              <a:t>Modelos matemáticos simplificados baseados nos fatores relevantes:</a:t>
            </a:r>
          </a:p>
          <a:p>
            <a:pPr lvl="2"/>
            <a:r>
              <a:rPr lang="pt-BR" sz="2000" dirty="0"/>
              <a:t>Tempo de execução</a:t>
            </a:r>
          </a:p>
          <a:p>
            <a:pPr marL="685800" lvl="2" indent="0">
              <a:buNone/>
            </a:pPr>
            <a:r>
              <a:rPr lang="pt-BR" sz="2000" dirty="0"/>
              <a:t>Uma função que relaciona o tempo de execução com o tamanho de entrada:</a:t>
            </a:r>
          </a:p>
          <a:p>
            <a:pPr marL="685800" lvl="2" indent="0">
              <a:buNone/>
            </a:pPr>
            <a:r>
              <a:rPr lang="pt-BR" sz="2000" dirty="0"/>
              <a:t>			T = F(n)</a:t>
            </a:r>
          </a:p>
          <a:p>
            <a:pPr lvl="3"/>
            <a:r>
              <a:rPr lang="pt-BR" sz="1800" dirty="0"/>
              <a:t>Conjunto de operações a serem executadas.</a:t>
            </a:r>
          </a:p>
          <a:p>
            <a:pPr lvl="3"/>
            <a:r>
              <a:rPr lang="pt-BR" sz="1800" dirty="0"/>
              <a:t>Custo associado à execução de cada operação.</a:t>
            </a:r>
          </a:p>
          <a:p>
            <a:pPr lvl="2"/>
            <a:r>
              <a:rPr lang="pt-BR" sz="2000" dirty="0"/>
              <a:t>Ocupação de espaço em memória.</a:t>
            </a:r>
          </a:p>
        </p:txBody>
      </p:sp>
    </p:spTree>
    <p:extLst>
      <p:ext uri="{BB962C8B-B14F-4D97-AF65-F5344CB8AC3E}">
        <p14:creationId xmlns:p14="http://schemas.microsoft.com/office/powerpoint/2010/main" val="8849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8DD4F-3091-4A15-90F3-5F98D235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B9781-E8F4-4090-81FC-54B6213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Exemplo</a:t>
            </a:r>
          </a:p>
          <a:p>
            <a:pPr lvl="1"/>
            <a:r>
              <a:rPr lang="pt-BR" sz="2000" dirty="0"/>
              <a:t>Sejam cinco (5) algoritmos A</a:t>
            </a:r>
            <a:r>
              <a:rPr lang="pt-BR" sz="1600" dirty="0"/>
              <a:t>1</a:t>
            </a:r>
            <a:r>
              <a:rPr lang="pt-BR" sz="2000" dirty="0"/>
              <a:t> a A</a:t>
            </a:r>
            <a:r>
              <a:rPr lang="pt-BR" sz="1400" dirty="0"/>
              <a:t>5</a:t>
            </a:r>
            <a:r>
              <a:rPr lang="pt-BR" sz="2000" dirty="0"/>
              <a:t> para resolver um mesmo problema, de complexidade diferentes. (Supomos que uma operação leva 1 </a:t>
            </a:r>
            <a:r>
              <a:rPr lang="pt-BR" sz="2000" dirty="0" err="1"/>
              <a:t>ms</a:t>
            </a:r>
            <a:r>
              <a:rPr lang="pt-BR" sz="2000" dirty="0"/>
              <a:t> para ser efetuada.)</a:t>
            </a:r>
          </a:p>
          <a:p>
            <a:pPr lvl="1"/>
            <a:r>
              <a:rPr lang="pt-BR" sz="2000" dirty="0" err="1"/>
              <a:t>T</a:t>
            </a:r>
            <a:r>
              <a:rPr lang="pt-BR" sz="1400" dirty="0" err="1"/>
              <a:t>k</a:t>
            </a:r>
            <a:r>
              <a:rPr lang="pt-BR" sz="2000" dirty="0"/>
              <a:t>(n) é a complexidade ou seja o número de operações que o algoritmo efetua para N entradas.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5DA1C2B-4226-4D44-B28B-98C129CEB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034358"/>
                  </p:ext>
                </p:extLst>
              </p:nvPr>
            </p:nvGraphicFramePr>
            <p:xfrm>
              <a:off x="1415480" y="3861048"/>
              <a:ext cx="9361038" cy="24068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val="3697462226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368353594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2041891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539855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54716146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452896323"/>
                        </a:ext>
                      </a:extLst>
                    </a:gridCol>
                  </a:tblGrid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A1</a:t>
                          </a:r>
                        </a:p>
                        <a:p>
                          <a:pPr algn="ctr"/>
                          <a:r>
                            <a:rPr lang="pt-BR" dirty="0"/>
                            <a:t>T1(n) =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A2</a:t>
                          </a:r>
                        </a:p>
                        <a:p>
                          <a:pPr algn="ctr"/>
                          <a:r>
                            <a:rPr lang="pt-BR" dirty="0"/>
                            <a:t>T2(n) = </a:t>
                          </a:r>
                          <a:r>
                            <a:rPr lang="pt-BR" dirty="0" err="1"/>
                            <a:t>nlog</a:t>
                          </a:r>
                          <a:r>
                            <a:rPr lang="pt-BR" dirty="0"/>
                            <a:t>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A3</a:t>
                          </a:r>
                        </a:p>
                        <a:p>
                          <a:pPr algn="ctr"/>
                          <a:r>
                            <a:rPr lang="pt-BR" dirty="0"/>
                            <a:t>T3(n)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T4(n)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T5(n)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endParaRPr lang="pt-B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28311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0,064s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0,256s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1m4s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3815511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0,032s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33s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46 Dias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825358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0,512s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4m22s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 Dia 13 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137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b="0" dirty="0"/>
                            <a:t> Séculos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3775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5DA1C2B-4226-4D44-B28B-98C129CEB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034358"/>
                  </p:ext>
                </p:extLst>
              </p:nvPr>
            </p:nvGraphicFramePr>
            <p:xfrm>
              <a:off x="1415480" y="3861048"/>
              <a:ext cx="9361038" cy="24068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val="3697462226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368353594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2041891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539855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54716146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452896323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A1</a:t>
                          </a:r>
                        </a:p>
                        <a:p>
                          <a:pPr algn="ctr"/>
                          <a:r>
                            <a:rPr lang="pt-BR" dirty="0"/>
                            <a:t>T1(n) =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A2</a:t>
                          </a:r>
                        </a:p>
                        <a:p>
                          <a:pPr algn="ctr"/>
                          <a:r>
                            <a:rPr lang="pt-BR" dirty="0"/>
                            <a:t>T2(n) = </a:t>
                          </a:r>
                          <a:r>
                            <a:rPr lang="pt-BR" dirty="0" err="1"/>
                            <a:t>nlog</a:t>
                          </a:r>
                          <a:r>
                            <a:rPr lang="pt-BR" dirty="0"/>
                            <a:t>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91" t="-4717" r="-201563" b="-2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91" t="-4717" r="-101563" b="-2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91" t="-4717" r="-1563" b="-275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28311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0,064s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0,256s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1m4s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3815511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0,032s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33s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46 Dias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825358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0,512s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4m22s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 Dia 13 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91" t="-313402" r="-1563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775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D2DA69ED-995D-4B31-8D51-7DE3DB62C6D2}"/>
              </a:ext>
            </a:extLst>
          </p:cNvPr>
          <p:cNvSpPr txBox="1"/>
          <p:nvPr/>
        </p:nvSpPr>
        <p:spPr>
          <a:xfrm>
            <a:off x="1271464" y="64008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necessário para o algoritmo em função de n entradas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917DABB-510A-4566-93D9-CA709714B839}"/>
              </a:ext>
            </a:extLst>
          </p:cNvPr>
          <p:cNvSpPr/>
          <p:nvPr/>
        </p:nvSpPr>
        <p:spPr>
          <a:xfrm>
            <a:off x="3215680" y="5661248"/>
            <a:ext cx="1080120" cy="6066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6D48CE-D8F2-4869-AD00-160BCB92056F}"/>
              </a:ext>
            </a:extLst>
          </p:cNvPr>
          <p:cNvCxnSpPr>
            <a:cxnSpLocks/>
          </p:cNvCxnSpPr>
          <p:nvPr/>
        </p:nvCxnSpPr>
        <p:spPr>
          <a:xfrm flipV="1">
            <a:off x="2783632" y="6093296"/>
            <a:ext cx="432048" cy="30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6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C1C3C-457B-4489-B0D5-3D742F62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primitivas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DA16F-5B9B-4E78-A8C8-0E8E9005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Atribuição de valores a variáveis </a:t>
            </a:r>
          </a:p>
          <a:p>
            <a:r>
              <a:rPr lang="pt-BR" sz="2800" dirty="0"/>
              <a:t>Chamada de métodos </a:t>
            </a:r>
          </a:p>
          <a:p>
            <a:r>
              <a:rPr lang="pt-BR" sz="2800" dirty="0"/>
              <a:t>Operações aritméticas</a:t>
            </a:r>
          </a:p>
          <a:p>
            <a:r>
              <a:rPr lang="pt-BR" sz="2800" dirty="0"/>
              <a:t>Comparação de dois números</a:t>
            </a:r>
          </a:p>
          <a:p>
            <a:r>
              <a:rPr lang="pt-BR" sz="2800" dirty="0"/>
              <a:t>Acesso a elementos de um </a:t>
            </a:r>
            <a:r>
              <a:rPr lang="pt-BR" sz="2800" dirty="0" err="1"/>
              <a:t>array</a:t>
            </a:r>
            <a:endParaRPr lang="pt-BR" sz="2800" dirty="0"/>
          </a:p>
          <a:p>
            <a:r>
              <a:rPr lang="pt-BR" sz="2800" dirty="0"/>
              <a:t>Seguir uma referência de objeto (acesso a objeto)</a:t>
            </a:r>
          </a:p>
          <a:p>
            <a:r>
              <a:rPr lang="pt-BR" sz="2800" dirty="0"/>
              <a:t>Retorno de um método</a:t>
            </a:r>
          </a:p>
        </p:txBody>
      </p:sp>
    </p:spTree>
    <p:extLst>
      <p:ext uri="{BB962C8B-B14F-4D97-AF65-F5344CB8AC3E}">
        <p14:creationId xmlns:p14="http://schemas.microsoft.com/office/powerpoint/2010/main" val="39403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DCC32-9084-47A7-AD36-C7A599E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análise!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5B13E-BE70-45D7-B4C0-9F272096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dirty="0"/>
              <a:t>Você acha importante essa análise?</a:t>
            </a:r>
          </a:p>
          <a:p>
            <a:r>
              <a:rPr lang="pt-BR" sz="4400" dirty="0"/>
              <a:t>Por que?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6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E09E-8F06-449A-B40C-4E66E3F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7C464-0FEA-4D86-8E48-E9F285AA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b="1" dirty="0"/>
              <a:t>Notação O </a:t>
            </a:r>
            <a:r>
              <a:rPr lang="pt-BR" sz="2600" dirty="0"/>
              <a:t>(big O)</a:t>
            </a:r>
          </a:p>
          <a:p>
            <a:pPr lvl="1"/>
            <a:r>
              <a:rPr lang="pt-BR" sz="2200" dirty="0"/>
              <a:t>Definição: Considere uma função f(n) não negativa para todos os inteiros n &gt;= 0.</a:t>
            </a:r>
          </a:p>
          <a:p>
            <a:pPr marL="365760" lvl="1" indent="0">
              <a:buNone/>
            </a:pPr>
            <a:r>
              <a:rPr lang="pt-BR" sz="2200" dirty="0"/>
              <a:t>	Dizemos que “f(n) é O(g(n))” e escrevemos f(n) = O(g(n)), se existem um 	inteiro n</a:t>
            </a:r>
            <a:r>
              <a:rPr lang="pt-BR" sz="1500" dirty="0"/>
              <a:t>0</a:t>
            </a:r>
            <a:r>
              <a:rPr lang="pt-BR" sz="2200" dirty="0"/>
              <a:t> e uma constante c &gt; 0, tais que para todo inteiro n &gt;= n</a:t>
            </a:r>
            <a:r>
              <a:rPr lang="pt-BR" sz="1300" dirty="0"/>
              <a:t>0</a:t>
            </a:r>
            <a:r>
              <a:rPr lang="pt-BR" sz="2200" dirty="0"/>
              <a:t>, 		f(n) &lt;= cg(n)</a:t>
            </a:r>
          </a:p>
          <a:p>
            <a:pPr lvl="1"/>
            <a:r>
              <a:rPr lang="pt-BR" sz="2200" dirty="0"/>
              <a:t>Caracteriza o comportamento assintótico de uma função, estabelecendo um limite superior quanto à taxa de crescimento da função em relação ao crescimento de n.</a:t>
            </a:r>
          </a:p>
          <a:p>
            <a:pPr lvl="1"/>
            <a:r>
              <a:rPr lang="pt-BR" sz="2200" dirty="0"/>
              <a:t>Permite ignorar fatores constantes e termos de menor ordem, centrando-se nos componentes que mais afetam o crescimento de uma função.</a:t>
            </a:r>
          </a:p>
          <a:p>
            <a:pPr lvl="1"/>
            <a:endParaRPr lang="pt-BR" dirty="0"/>
          </a:p>
          <a:p>
            <a:pPr marL="365760" lvl="1" indent="0">
              <a:buNone/>
            </a:pPr>
            <a:r>
              <a:rPr lang="pt-BR" dirty="0"/>
              <a:t>     	</a:t>
            </a:r>
          </a:p>
        </p:txBody>
      </p:sp>
    </p:spTree>
    <p:extLst>
      <p:ext uri="{BB962C8B-B14F-4D97-AF65-F5344CB8AC3E}">
        <p14:creationId xmlns:p14="http://schemas.microsoft.com/office/powerpoint/2010/main" val="395832923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683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Candara</vt:lpstr>
      <vt:lpstr>Consolas</vt:lpstr>
      <vt:lpstr>Computador Técnico 16x9</vt:lpstr>
      <vt:lpstr>Analise de algoritmos</vt:lpstr>
      <vt:lpstr>Análise de algoritmos</vt:lpstr>
      <vt:lpstr>Complexidade</vt:lpstr>
      <vt:lpstr>Complexidade </vt:lpstr>
      <vt:lpstr>Analise de algoritmos</vt:lpstr>
      <vt:lpstr>Complexidade</vt:lpstr>
      <vt:lpstr>Operações primitivas</vt:lpstr>
      <vt:lpstr>A análise!</vt:lpstr>
      <vt:lpstr>Notação assintótica</vt:lpstr>
      <vt:lpstr>Notação Assintótica</vt:lpstr>
      <vt:lpstr>Diagrama</vt:lpstr>
      <vt:lpstr>Vídeo de ajuda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2020-02-13T16:08:38Z</dcterms:created>
  <dcterms:modified xsi:type="dcterms:W3CDTF">2020-02-13T17:18:26Z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