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65" r:id="rId6"/>
    <p:sldId id="266" r:id="rId7"/>
    <p:sldId id="267" r:id="rId8"/>
    <p:sldId id="268" r:id="rId9"/>
    <p:sldId id="269" r:id="rId10"/>
    <p:sldId id="270" r:id="rId11"/>
    <p:sldId id="277" r:id="rId12"/>
    <p:sldId id="278" r:id="rId13"/>
    <p:sldId id="279" r:id="rId14"/>
    <p:sldId id="280" r:id="rId15"/>
    <p:sldId id="276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0" d="100"/>
          <a:sy n="80" d="100"/>
        </p:scale>
        <p:origin x="138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4FBF263-DEC6-4A9D-8C97-B85A8CB8C50E}" type="datetime1">
              <a:rPr lang="pt-BR" smtClean="0"/>
              <a:pPr algn="r" rtl="0"/>
              <a:t>21/02/2020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pt-BR" smtClean="0"/>
              <a:pPr algn="r"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8C123CB6-8505-484D-AD49-CCA5FF708E8E}" type="datetime1">
              <a:rPr lang="pt-BR" noProof="0" smtClean="0"/>
              <a:pPr/>
              <a:t>21/02/2020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7" name="Retângulo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32DDEFA-DB5B-4288-BFD4-28EED68507B6}" type="datetime1">
              <a:rPr lang="pt-BR" noProof="0" smtClean="0"/>
              <a:pPr/>
              <a:t>21/02/2020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2BFE731-CCCB-4F3F-8490-9D481963C25C}" type="datetime1">
              <a:rPr lang="pt-BR" noProof="0" smtClean="0"/>
              <a:pPr/>
              <a:t>21/02/2020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509B53E-5F46-420C-9FC5-DAEB88ACCC36}" type="datetime1">
              <a:rPr lang="pt-BR" noProof="0" smtClean="0"/>
              <a:pPr/>
              <a:t>21/02/2020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7E64EAC-5602-4386-82F0-40AD884218D6}" type="datetime1">
              <a:rPr lang="pt-BR" noProof="0" smtClean="0"/>
              <a:pPr/>
              <a:t>21/02/2020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A9F0ECE-4690-40DC-8016-3D7B9FECC6A6}" type="datetime1">
              <a:rPr lang="pt-BR" noProof="0" smtClean="0"/>
              <a:pPr/>
              <a:t>21/02/2020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2E0B61-5964-4D91-A168-D7CB792A2B2D}" type="datetime1">
              <a:rPr lang="pt-BR" noProof="0" smtClean="0"/>
              <a:pPr/>
              <a:t>21/02/2020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4555902-7965-4B4C-B9FC-820C063D4756}" type="datetime1">
              <a:rPr lang="pt-BR" noProof="0" smtClean="0"/>
              <a:pPr/>
              <a:t>21/02/2020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7EB872-3A44-4095-8573-160D8312FA73}" type="datetime1">
              <a:rPr lang="pt-BR" noProof="0" smtClean="0"/>
              <a:pPr/>
              <a:t>21/02/2020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6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50E4E7D-D0A9-4DEE-9266-00B85AF59F3B}" type="datetime1">
              <a:rPr lang="pt-BR" noProof="0" smtClean="0"/>
              <a:pPr/>
              <a:t>21/02/2020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436AF61-35ED-497B-AFBC-44E1662D60CA}" type="datetime1">
              <a:rPr lang="pt-BR" noProof="0" smtClean="0"/>
              <a:pPr/>
              <a:t>21/02/2020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Exercícios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/>
              <a:t>Praticando!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EBF3DD-DB8A-4A29-B00D-FC4A83FA4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 3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CF7881E-182E-4722-87AE-3EEBA400DDD7}"/>
              </a:ext>
            </a:extLst>
          </p:cNvPr>
          <p:cNvSpPr txBox="1"/>
          <p:nvPr/>
        </p:nvSpPr>
        <p:spPr>
          <a:xfrm>
            <a:off x="2844853" y="2060848"/>
            <a:ext cx="650229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u="sng">
                <a:solidFill>
                  <a:schemeClr val="accent3"/>
                </a:solidFill>
              </a:rPr>
              <a:t>Algoritmo</a:t>
            </a:r>
            <a:r>
              <a:rPr lang="pt-BR"/>
              <a:t> </a:t>
            </a:r>
            <a:r>
              <a:rPr lang="pt-BR">
                <a:solidFill>
                  <a:schemeClr val="accent5"/>
                </a:solidFill>
              </a:rPr>
              <a:t>“Desafio 3"</a:t>
            </a:r>
          </a:p>
          <a:p>
            <a:r>
              <a:rPr lang="pt-BR" u="sng">
                <a:solidFill>
                  <a:schemeClr val="accent3"/>
                </a:solidFill>
              </a:rPr>
              <a:t>Var</a:t>
            </a:r>
          </a:p>
          <a:p>
            <a:pPr lvl="1"/>
            <a:r>
              <a:rPr lang="pt-BR"/>
              <a:t>dep, taxa, rend, total: </a:t>
            </a:r>
            <a:r>
              <a:rPr lang="pt-BR" u="sng">
                <a:solidFill>
                  <a:schemeClr val="accent6"/>
                </a:solidFill>
              </a:rPr>
              <a:t>real</a:t>
            </a:r>
          </a:p>
          <a:p>
            <a:endParaRPr lang="pt-BR"/>
          </a:p>
          <a:p>
            <a:r>
              <a:rPr lang="pt-BR" u="sng">
                <a:solidFill>
                  <a:schemeClr val="accent3"/>
                </a:solidFill>
              </a:rPr>
              <a:t>Inicio</a:t>
            </a:r>
          </a:p>
          <a:p>
            <a:pPr lvl="1"/>
            <a:r>
              <a:rPr lang="pt-BR">
                <a:solidFill>
                  <a:srgbClr val="0070C0"/>
                </a:solidFill>
              </a:rPr>
              <a:t>ESCREVA</a:t>
            </a:r>
            <a:r>
              <a:rPr lang="pt-BR"/>
              <a:t> (</a:t>
            </a:r>
            <a:r>
              <a:rPr lang="pt-BR">
                <a:solidFill>
                  <a:schemeClr val="accent5"/>
                </a:solidFill>
              </a:rPr>
              <a:t>"Insira o valor do depósito: "</a:t>
            </a:r>
            <a:r>
              <a:rPr lang="pt-BR"/>
              <a:t>)</a:t>
            </a:r>
          </a:p>
          <a:p>
            <a:pPr lvl="1"/>
            <a:r>
              <a:rPr lang="pt-BR">
                <a:solidFill>
                  <a:srgbClr val="0070C0"/>
                </a:solidFill>
              </a:rPr>
              <a:t>LEIA</a:t>
            </a:r>
            <a:r>
              <a:rPr lang="pt-BR"/>
              <a:t> (dep)</a:t>
            </a:r>
          </a:p>
          <a:p>
            <a:pPr lvl="1"/>
            <a:r>
              <a:rPr lang="pt-BR">
                <a:solidFill>
                  <a:srgbClr val="0070C0"/>
                </a:solidFill>
              </a:rPr>
              <a:t>ESCREVA</a:t>
            </a:r>
            <a:r>
              <a:rPr lang="pt-BR"/>
              <a:t> (</a:t>
            </a:r>
            <a:r>
              <a:rPr lang="pt-BR">
                <a:solidFill>
                  <a:schemeClr val="accent5"/>
                </a:solidFill>
              </a:rPr>
              <a:t>"Insira o valor da taxa: "</a:t>
            </a:r>
            <a:r>
              <a:rPr lang="pt-BR"/>
              <a:t>)</a:t>
            </a:r>
          </a:p>
          <a:p>
            <a:pPr lvl="1"/>
            <a:r>
              <a:rPr lang="pt-BR">
                <a:solidFill>
                  <a:srgbClr val="0070C0"/>
                </a:solidFill>
              </a:rPr>
              <a:t>LEIA</a:t>
            </a:r>
            <a:r>
              <a:rPr lang="pt-BR"/>
              <a:t> (taxa)</a:t>
            </a:r>
          </a:p>
          <a:p>
            <a:pPr lvl="1"/>
            <a:r>
              <a:rPr lang="pt-BR"/>
              <a:t>rend := dep * taxa/100</a:t>
            </a:r>
          </a:p>
          <a:p>
            <a:pPr lvl="1"/>
            <a:r>
              <a:rPr lang="pt-BR"/>
              <a:t>total := dep + rend</a:t>
            </a:r>
          </a:p>
          <a:p>
            <a:pPr lvl="1"/>
            <a:r>
              <a:rPr lang="pt-BR">
                <a:solidFill>
                  <a:srgbClr val="0070C0"/>
                </a:solidFill>
              </a:rPr>
              <a:t>ESCREVA</a:t>
            </a:r>
            <a:r>
              <a:rPr lang="pt-BR"/>
              <a:t> (</a:t>
            </a:r>
            <a:r>
              <a:rPr lang="pt-BR">
                <a:solidFill>
                  <a:schemeClr val="accent5"/>
                </a:solidFill>
              </a:rPr>
              <a:t>"O rendimento final é de:  "</a:t>
            </a:r>
            <a:r>
              <a:rPr lang="pt-BR"/>
              <a:t>, rend)</a:t>
            </a:r>
          </a:p>
          <a:p>
            <a:pPr lvl="1"/>
            <a:r>
              <a:rPr lang="pt-BR">
                <a:solidFill>
                  <a:srgbClr val="0070C0"/>
                </a:solidFill>
              </a:rPr>
              <a:t>ESCREVA</a:t>
            </a:r>
            <a:r>
              <a:rPr lang="pt-BR"/>
              <a:t> (</a:t>
            </a:r>
            <a:r>
              <a:rPr lang="pt-BR">
                <a:solidFill>
                  <a:schemeClr val="accent5"/>
                </a:solidFill>
              </a:rPr>
              <a:t>"O valor total depois do rendimento é de:  "</a:t>
            </a:r>
            <a:r>
              <a:rPr lang="pt-BR"/>
              <a:t>, total)</a:t>
            </a:r>
          </a:p>
          <a:p>
            <a:r>
              <a:rPr lang="pt-BR" u="sng">
                <a:solidFill>
                  <a:schemeClr val="accent3"/>
                </a:solidFill>
              </a:rPr>
              <a:t>Fimalgoritmo</a:t>
            </a:r>
            <a:endParaRPr lang="pt-BR" u="sng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706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E837B3-65E7-484B-9A52-38120FC3A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 4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307B24D-9327-4FF6-ADB5-E5C8D12869ED}"/>
              </a:ext>
            </a:extLst>
          </p:cNvPr>
          <p:cNvSpPr txBox="1"/>
          <p:nvPr/>
        </p:nvSpPr>
        <p:spPr>
          <a:xfrm>
            <a:off x="2844853" y="2060848"/>
            <a:ext cx="498585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u="sng" dirty="0">
                <a:solidFill>
                  <a:schemeClr val="accent3"/>
                </a:solidFill>
              </a:rPr>
              <a:t>Algoritmo</a:t>
            </a:r>
            <a:r>
              <a:rPr lang="pt-BR" dirty="0"/>
              <a:t> </a:t>
            </a:r>
            <a:r>
              <a:rPr lang="pt-BR" dirty="0">
                <a:solidFill>
                  <a:schemeClr val="accent5"/>
                </a:solidFill>
              </a:rPr>
              <a:t>“Desafio 4"</a:t>
            </a:r>
          </a:p>
          <a:p>
            <a:r>
              <a:rPr lang="pt-BR" u="sng" dirty="0">
                <a:solidFill>
                  <a:schemeClr val="accent3"/>
                </a:solidFill>
              </a:rPr>
              <a:t>Var</a:t>
            </a:r>
          </a:p>
          <a:p>
            <a:pPr lvl="1"/>
            <a:r>
              <a:rPr lang="pt-BR" dirty="0"/>
              <a:t>Base, altura, </a:t>
            </a:r>
            <a:r>
              <a:rPr lang="pt-BR" dirty="0" err="1"/>
              <a:t>area</a:t>
            </a:r>
            <a:r>
              <a:rPr lang="pt-BR" dirty="0"/>
              <a:t>: </a:t>
            </a:r>
            <a:r>
              <a:rPr lang="pt-BR" u="sng" dirty="0">
                <a:solidFill>
                  <a:schemeClr val="accent6"/>
                </a:solidFill>
              </a:rPr>
              <a:t>real</a:t>
            </a:r>
          </a:p>
          <a:p>
            <a:endParaRPr lang="pt-BR" dirty="0"/>
          </a:p>
          <a:p>
            <a:r>
              <a:rPr lang="pt-BR" u="sng" dirty="0">
                <a:solidFill>
                  <a:schemeClr val="accent3"/>
                </a:solidFill>
              </a:rPr>
              <a:t>Inicio</a:t>
            </a:r>
          </a:p>
          <a:p>
            <a:pPr lvl="1"/>
            <a:r>
              <a:rPr lang="pt-BR" dirty="0">
                <a:solidFill>
                  <a:srgbClr val="0070C0"/>
                </a:solidFill>
              </a:rPr>
              <a:t>ESCREVA</a:t>
            </a:r>
            <a:r>
              <a:rPr lang="pt-BR" dirty="0"/>
              <a:t> (</a:t>
            </a:r>
            <a:r>
              <a:rPr lang="pt-BR" dirty="0">
                <a:solidFill>
                  <a:schemeClr val="accent5"/>
                </a:solidFill>
              </a:rPr>
              <a:t>"Insira o valor da altura: "</a:t>
            </a:r>
            <a:r>
              <a:rPr lang="pt-BR" dirty="0"/>
              <a:t>)</a:t>
            </a:r>
          </a:p>
          <a:p>
            <a:pPr lvl="1"/>
            <a:r>
              <a:rPr lang="pt-BR" dirty="0">
                <a:solidFill>
                  <a:srgbClr val="0070C0"/>
                </a:solidFill>
              </a:rPr>
              <a:t>LEIA</a:t>
            </a:r>
            <a:r>
              <a:rPr lang="pt-BR" dirty="0"/>
              <a:t> (altura)</a:t>
            </a:r>
          </a:p>
          <a:p>
            <a:pPr lvl="1"/>
            <a:r>
              <a:rPr lang="pt-BR" dirty="0">
                <a:solidFill>
                  <a:srgbClr val="0070C0"/>
                </a:solidFill>
              </a:rPr>
              <a:t>ESCREVA</a:t>
            </a:r>
            <a:r>
              <a:rPr lang="pt-BR" dirty="0"/>
              <a:t> (</a:t>
            </a:r>
            <a:r>
              <a:rPr lang="pt-BR" dirty="0">
                <a:solidFill>
                  <a:schemeClr val="accent5"/>
                </a:solidFill>
              </a:rPr>
              <a:t>"Insira o valor da base: "</a:t>
            </a:r>
            <a:r>
              <a:rPr lang="pt-BR" dirty="0"/>
              <a:t>)</a:t>
            </a:r>
          </a:p>
          <a:p>
            <a:pPr lvl="1"/>
            <a:r>
              <a:rPr lang="pt-BR" dirty="0">
                <a:solidFill>
                  <a:srgbClr val="0070C0"/>
                </a:solidFill>
              </a:rPr>
              <a:t>LEIA</a:t>
            </a:r>
            <a:r>
              <a:rPr lang="pt-BR" dirty="0"/>
              <a:t> (base)</a:t>
            </a:r>
          </a:p>
          <a:p>
            <a:pPr lvl="1"/>
            <a:r>
              <a:rPr lang="pt-BR" dirty="0" err="1"/>
              <a:t>area</a:t>
            </a:r>
            <a:r>
              <a:rPr lang="pt-BR" dirty="0"/>
              <a:t> := (base * altura) / 2</a:t>
            </a:r>
          </a:p>
          <a:p>
            <a:pPr lvl="1"/>
            <a:r>
              <a:rPr lang="pt-BR" dirty="0">
                <a:solidFill>
                  <a:srgbClr val="0070C0"/>
                </a:solidFill>
              </a:rPr>
              <a:t>ESCREVA</a:t>
            </a:r>
            <a:r>
              <a:rPr lang="pt-BR" dirty="0"/>
              <a:t> (</a:t>
            </a:r>
            <a:r>
              <a:rPr lang="pt-BR" dirty="0">
                <a:solidFill>
                  <a:schemeClr val="accent5"/>
                </a:solidFill>
              </a:rPr>
              <a:t>“A área do triangulo é de:  "</a:t>
            </a:r>
            <a:r>
              <a:rPr lang="pt-BR" dirty="0"/>
              <a:t>, </a:t>
            </a:r>
            <a:r>
              <a:rPr lang="pt-BR" dirty="0" err="1"/>
              <a:t>area</a:t>
            </a:r>
            <a:r>
              <a:rPr lang="pt-BR" dirty="0"/>
              <a:t>)</a:t>
            </a:r>
          </a:p>
          <a:p>
            <a:r>
              <a:rPr lang="pt-BR" u="sng" dirty="0" err="1">
                <a:solidFill>
                  <a:schemeClr val="accent3"/>
                </a:solidFill>
              </a:rPr>
              <a:t>Fimalgoritmo</a:t>
            </a:r>
            <a:endParaRPr lang="pt-BR" u="sng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66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43D6BF-0B1A-4372-BCE9-DA5AB73E6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857500"/>
            <a:ext cx="9144000" cy="1143000"/>
          </a:xfrm>
        </p:spPr>
        <p:txBody>
          <a:bodyPr/>
          <a:lstStyle/>
          <a:p>
            <a:r>
              <a:rPr lang="pt-BR" dirty="0"/>
              <a:t>https://repl.it/languages/python3</a:t>
            </a:r>
          </a:p>
        </p:txBody>
      </p:sp>
    </p:spTree>
    <p:extLst>
      <p:ext uri="{BB962C8B-B14F-4D97-AF65-F5344CB8AC3E}">
        <p14:creationId xmlns:p14="http://schemas.microsoft.com/office/powerpoint/2010/main" val="1267736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D6FF7D-6986-43BF-8F64-8314BAFFA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1 Python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38DC04-A72B-4EA3-952A-9D27F14B3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n1 = </a:t>
            </a:r>
            <a:r>
              <a:rPr lang="pt-BR" dirty="0" err="1"/>
              <a:t>int</a:t>
            </a:r>
            <a:r>
              <a:rPr lang="pt-BR" dirty="0"/>
              <a:t>(input("Insira o numero1:"))</a:t>
            </a:r>
          </a:p>
          <a:p>
            <a:r>
              <a:rPr lang="pt-BR" dirty="0"/>
              <a:t>n2 = </a:t>
            </a:r>
            <a:r>
              <a:rPr lang="pt-BR" dirty="0" err="1"/>
              <a:t>int</a:t>
            </a:r>
            <a:r>
              <a:rPr lang="pt-BR" dirty="0"/>
              <a:t>(input("Insira o numero2:"))</a:t>
            </a:r>
          </a:p>
          <a:p>
            <a:r>
              <a:rPr lang="pt-BR" dirty="0"/>
              <a:t>n3 = </a:t>
            </a:r>
            <a:r>
              <a:rPr lang="pt-BR" dirty="0" err="1"/>
              <a:t>int</a:t>
            </a:r>
            <a:r>
              <a:rPr lang="pt-BR" dirty="0"/>
              <a:t>(input("Insira o numero3:"))</a:t>
            </a:r>
          </a:p>
          <a:p>
            <a:r>
              <a:rPr lang="pt-BR" dirty="0"/>
              <a:t>n4 = </a:t>
            </a:r>
            <a:r>
              <a:rPr lang="pt-BR" dirty="0" err="1"/>
              <a:t>int</a:t>
            </a:r>
            <a:r>
              <a:rPr lang="pt-BR" dirty="0"/>
              <a:t>(input("Insira o numero4:"))</a:t>
            </a:r>
          </a:p>
          <a:p>
            <a:r>
              <a:rPr lang="pt-BR" dirty="0"/>
              <a:t>soma = n1+n2+n3+n4</a:t>
            </a:r>
          </a:p>
          <a:p>
            <a:r>
              <a:rPr lang="pt-BR" dirty="0"/>
              <a:t>print("a soma final é: ", soma)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51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E7C43B-F1CC-4784-B7FA-9522CC1D0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2 Python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2ACCF8-44AC-42A6-87E1-C1F59E4D3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n1 = </a:t>
            </a:r>
            <a:r>
              <a:rPr lang="pt-BR" dirty="0" err="1"/>
              <a:t>int</a:t>
            </a:r>
            <a:r>
              <a:rPr lang="pt-BR" dirty="0"/>
              <a:t>(input("Insira a primeira nota: "))</a:t>
            </a:r>
          </a:p>
          <a:p>
            <a:r>
              <a:rPr lang="pt-BR" dirty="0"/>
              <a:t>n2 = </a:t>
            </a:r>
            <a:r>
              <a:rPr lang="pt-BR" dirty="0" err="1"/>
              <a:t>int</a:t>
            </a:r>
            <a:r>
              <a:rPr lang="pt-BR" dirty="0"/>
              <a:t>(input("Insira a segunda nota: "))</a:t>
            </a:r>
          </a:p>
          <a:p>
            <a:r>
              <a:rPr lang="pt-BR" dirty="0"/>
              <a:t>n3 = </a:t>
            </a:r>
            <a:r>
              <a:rPr lang="pt-BR" dirty="0" err="1"/>
              <a:t>int</a:t>
            </a:r>
            <a:r>
              <a:rPr lang="pt-BR" dirty="0"/>
              <a:t>(input("Insira a terceira nota: "))</a:t>
            </a:r>
          </a:p>
          <a:p>
            <a:r>
              <a:rPr lang="pt-BR" dirty="0"/>
              <a:t>media = (n1+n2+n3)/3</a:t>
            </a:r>
          </a:p>
          <a:p>
            <a:r>
              <a:rPr lang="pt-BR" dirty="0"/>
              <a:t>print("A media final é: ", media)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7603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E7C43B-F1CC-4784-B7FA-9522CC1D0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3 Python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2ACCF8-44AC-42A6-87E1-C1F59E4D3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n1 = </a:t>
            </a:r>
            <a:r>
              <a:rPr lang="pt-BR" dirty="0" err="1"/>
              <a:t>int</a:t>
            </a:r>
            <a:r>
              <a:rPr lang="pt-BR" dirty="0"/>
              <a:t>(input("Insira a primeira nota: "))</a:t>
            </a:r>
          </a:p>
          <a:p>
            <a:r>
              <a:rPr lang="pt-BR" dirty="0"/>
              <a:t>peso1 = </a:t>
            </a:r>
            <a:r>
              <a:rPr lang="pt-BR" dirty="0" err="1"/>
              <a:t>float</a:t>
            </a:r>
            <a:r>
              <a:rPr lang="pt-BR" dirty="0"/>
              <a:t>(input("Insira o peso 1: "))</a:t>
            </a:r>
          </a:p>
          <a:p>
            <a:r>
              <a:rPr lang="pt-BR" dirty="0"/>
              <a:t>n2 = </a:t>
            </a:r>
            <a:r>
              <a:rPr lang="pt-BR" dirty="0" err="1"/>
              <a:t>int</a:t>
            </a:r>
            <a:r>
              <a:rPr lang="pt-BR" dirty="0"/>
              <a:t>(input("Insira a segunda nota: "))</a:t>
            </a:r>
          </a:p>
          <a:p>
            <a:r>
              <a:rPr lang="pt-BR" dirty="0"/>
              <a:t>peso2 = </a:t>
            </a:r>
            <a:r>
              <a:rPr lang="pt-BR" dirty="0" err="1"/>
              <a:t>float</a:t>
            </a:r>
            <a:r>
              <a:rPr lang="pt-BR" dirty="0"/>
              <a:t>(input("Insira o peso 2: "))</a:t>
            </a:r>
          </a:p>
          <a:p>
            <a:r>
              <a:rPr lang="pt-BR" dirty="0"/>
              <a:t>n3 = </a:t>
            </a:r>
            <a:r>
              <a:rPr lang="pt-BR" dirty="0" err="1"/>
              <a:t>int</a:t>
            </a:r>
            <a:r>
              <a:rPr lang="pt-BR" dirty="0"/>
              <a:t>(input("Insira a terceira nota: "))</a:t>
            </a:r>
          </a:p>
          <a:p>
            <a:r>
              <a:rPr lang="pt-BR" dirty="0"/>
              <a:t>peso3 = </a:t>
            </a:r>
            <a:r>
              <a:rPr lang="pt-BR" dirty="0" err="1"/>
              <a:t>float</a:t>
            </a:r>
            <a:r>
              <a:rPr lang="pt-BR" dirty="0"/>
              <a:t>(input("Insira o peso 3: "))</a:t>
            </a:r>
          </a:p>
          <a:p>
            <a:r>
              <a:rPr lang="pt-BR" dirty="0"/>
              <a:t>media = (n1 * peso1 + n2 * peso2 + n3 * peso3)/(peso1 + peso2 + peso3)</a:t>
            </a:r>
          </a:p>
          <a:p>
            <a:br>
              <a:rPr lang="pt-BR" dirty="0"/>
            </a:br>
            <a:r>
              <a:rPr lang="pt-BR" dirty="0"/>
              <a:t>print("A media final é: ", media)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6312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E7C43B-F1CC-4784-B7FA-9522CC1D0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4 Python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2ACCF8-44AC-42A6-87E1-C1F59E4D3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sal = </a:t>
            </a:r>
            <a:r>
              <a:rPr lang="pt-BR" dirty="0" err="1"/>
              <a:t>float</a:t>
            </a:r>
            <a:r>
              <a:rPr lang="pt-BR" dirty="0"/>
              <a:t>(input("Insira o salário antigo: "))</a:t>
            </a:r>
          </a:p>
          <a:p>
            <a:r>
              <a:rPr lang="pt-BR" dirty="0" err="1"/>
              <a:t>novosal</a:t>
            </a:r>
            <a:r>
              <a:rPr lang="pt-BR" dirty="0"/>
              <a:t> = sal + sal * 25/100</a:t>
            </a:r>
          </a:p>
          <a:p>
            <a:r>
              <a:rPr lang="pt-BR" dirty="0"/>
              <a:t>print("O novo salário é de: ", </a:t>
            </a:r>
            <a:r>
              <a:rPr lang="pt-BR" dirty="0" err="1"/>
              <a:t>novosal</a:t>
            </a:r>
            <a:r>
              <a:rPr lang="pt-BR" dirty="0"/>
              <a:t>)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1827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E7C43B-F1CC-4784-B7FA-9522CC1D0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5 Python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2ACCF8-44AC-42A6-87E1-C1F59E4D3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sal = </a:t>
            </a:r>
            <a:r>
              <a:rPr lang="pt-BR" dirty="0" err="1"/>
              <a:t>float</a:t>
            </a:r>
            <a:r>
              <a:rPr lang="pt-BR" dirty="0"/>
              <a:t>(input("Insira o salário antigo: "))</a:t>
            </a:r>
          </a:p>
          <a:p>
            <a:r>
              <a:rPr lang="pt-BR" dirty="0" err="1"/>
              <a:t>perc</a:t>
            </a:r>
            <a:r>
              <a:rPr lang="pt-BR" dirty="0"/>
              <a:t> = </a:t>
            </a:r>
            <a:r>
              <a:rPr lang="pt-BR" dirty="0" err="1"/>
              <a:t>float</a:t>
            </a:r>
            <a:r>
              <a:rPr lang="pt-BR" dirty="0"/>
              <a:t>(input("Insira o percentual: "))</a:t>
            </a:r>
          </a:p>
          <a:p>
            <a:r>
              <a:rPr lang="pt-BR" dirty="0"/>
              <a:t>aumento = sal * </a:t>
            </a:r>
            <a:r>
              <a:rPr lang="pt-BR" dirty="0" err="1"/>
              <a:t>perc</a:t>
            </a:r>
            <a:r>
              <a:rPr lang="pt-BR" dirty="0"/>
              <a:t>/100</a:t>
            </a:r>
          </a:p>
          <a:p>
            <a:r>
              <a:rPr lang="pt-BR" dirty="0"/>
              <a:t>print("O aumento é de: ", aumento)</a:t>
            </a:r>
          </a:p>
          <a:p>
            <a:r>
              <a:rPr lang="pt-BR" dirty="0" err="1"/>
              <a:t>novosal</a:t>
            </a:r>
            <a:r>
              <a:rPr lang="pt-BR" dirty="0"/>
              <a:t> = sal + aumento</a:t>
            </a:r>
          </a:p>
          <a:p>
            <a:r>
              <a:rPr lang="pt-BR" dirty="0"/>
              <a:t>print("O novo salário é de: ", </a:t>
            </a:r>
            <a:r>
              <a:rPr lang="pt-BR" dirty="0" err="1"/>
              <a:t>novosal</a:t>
            </a:r>
            <a:r>
              <a:rPr lang="pt-BR" dirty="0"/>
              <a:t>)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6250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Exercício 1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808112"/>
          </a:xfrm>
        </p:spPr>
        <p:txBody>
          <a:bodyPr rtlCol="0"/>
          <a:lstStyle/>
          <a:p>
            <a:pPr rtl="0"/>
            <a:r>
              <a:rPr lang="pt-BR" dirty="0"/>
              <a:t>Faça um programa que receba quatro números inteiros, calcule e mostre a soma desses números.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056A0CC-B1EA-4A0A-B55E-285D8B02402C}"/>
              </a:ext>
            </a:extLst>
          </p:cNvPr>
          <p:cNvSpPr txBox="1"/>
          <p:nvPr/>
        </p:nvSpPr>
        <p:spPr>
          <a:xfrm>
            <a:off x="5807968" y="2350079"/>
            <a:ext cx="471956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u="sng" dirty="0">
                <a:solidFill>
                  <a:schemeClr val="accent3"/>
                </a:solidFill>
              </a:rPr>
              <a:t>Algoritmo</a:t>
            </a:r>
            <a:r>
              <a:rPr lang="pt-BR" dirty="0"/>
              <a:t> </a:t>
            </a:r>
            <a:r>
              <a:rPr lang="pt-BR" dirty="0">
                <a:solidFill>
                  <a:schemeClr val="accent5"/>
                </a:solidFill>
              </a:rPr>
              <a:t>"</a:t>
            </a:r>
            <a:r>
              <a:rPr lang="pt-BR" dirty="0" err="1">
                <a:solidFill>
                  <a:schemeClr val="accent5"/>
                </a:solidFill>
              </a:rPr>
              <a:t>Exercicio</a:t>
            </a:r>
            <a:r>
              <a:rPr lang="pt-BR" dirty="0">
                <a:solidFill>
                  <a:schemeClr val="accent5"/>
                </a:solidFill>
              </a:rPr>
              <a:t> 1"</a:t>
            </a:r>
          </a:p>
          <a:p>
            <a:r>
              <a:rPr lang="pt-BR" u="sng" dirty="0">
                <a:solidFill>
                  <a:schemeClr val="accent3"/>
                </a:solidFill>
              </a:rPr>
              <a:t>Var</a:t>
            </a:r>
          </a:p>
          <a:p>
            <a:r>
              <a:rPr lang="pt-BR" dirty="0"/>
              <a:t>	</a:t>
            </a:r>
            <a:r>
              <a:rPr lang="pt-BR" dirty="0">
                <a:solidFill>
                  <a:schemeClr val="accent1"/>
                </a:solidFill>
              </a:rPr>
              <a:t>// Seção de Declarações das variáveis </a:t>
            </a:r>
          </a:p>
          <a:p>
            <a:r>
              <a:rPr lang="pt-BR" dirty="0"/>
              <a:t> 	n1, n2, n3, n4, soma: </a:t>
            </a:r>
            <a:r>
              <a:rPr lang="pt-BR" u="sng" dirty="0">
                <a:solidFill>
                  <a:schemeClr val="accent6"/>
                </a:solidFill>
              </a:rPr>
              <a:t>inteiro</a:t>
            </a:r>
          </a:p>
          <a:p>
            <a:endParaRPr lang="pt-BR" dirty="0"/>
          </a:p>
          <a:p>
            <a:r>
              <a:rPr lang="pt-BR" u="sng" dirty="0">
                <a:solidFill>
                  <a:schemeClr val="accent3"/>
                </a:solidFill>
              </a:rPr>
              <a:t>Inicio</a:t>
            </a:r>
          </a:p>
          <a:p>
            <a:r>
              <a:rPr lang="pt-BR" dirty="0"/>
              <a:t>	</a:t>
            </a:r>
            <a:r>
              <a:rPr lang="pt-BR" dirty="0">
                <a:solidFill>
                  <a:srgbClr val="0070C0"/>
                </a:solidFill>
              </a:rPr>
              <a:t>ESCREVA</a:t>
            </a:r>
            <a:r>
              <a:rPr lang="pt-BR" dirty="0"/>
              <a:t> </a:t>
            </a:r>
            <a:r>
              <a:rPr lang="pt-BR" dirty="0">
                <a:solidFill>
                  <a:schemeClr val="accent5"/>
                </a:solidFill>
              </a:rPr>
              <a:t>("Insira os </a:t>
            </a:r>
            <a:r>
              <a:rPr lang="pt-BR" dirty="0" err="1">
                <a:solidFill>
                  <a:schemeClr val="accent5"/>
                </a:solidFill>
              </a:rPr>
              <a:t>numeros</a:t>
            </a:r>
            <a:r>
              <a:rPr lang="pt-BR" dirty="0">
                <a:solidFill>
                  <a:schemeClr val="accent5"/>
                </a:solidFill>
              </a:rPr>
              <a:t>: "</a:t>
            </a:r>
            <a:r>
              <a:rPr lang="pt-BR" dirty="0"/>
              <a:t>)</a:t>
            </a:r>
          </a:p>
          <a:p>
            <a:r>
              <a:rPr lang="pt-BR" dirty="0"/>
              <a:t>	</a:t>
            </a:r>
            <a:r>
              <a:rPr lang="pt-BR" dirty="0">
                <a:solidFill>
                  <a:srgbClr val="0070C0"/>
                </a:solidFill>
              </a:rPr>
              <a:t>LEIA</a:t>
            </a:r>
            <a:r>
              <a:rPr lang="pt-BR" dirty="0"/>
              <a:t> (n1, n2, n3, n4)</a:t>
            </a:r>
          </a:p>
          <a:p>
            <a:r>
              <a:rPr lang="pt-BR" dirty="0"/>
              <a:t>	soma := n1 + n2 + n3 + n4</a:t>
            </a:r>
          </a:p>
          <a:p>
            <a:r>
              <a:rPr lang="pt-BR" dirty="0"/>
              <a:t>	</a:t>
            </a:r>
            <a:r>
              <a:rPr lang="pt-BR" dirty="0">
                <a:solidFill>
                  <a:srgbClr val="0070C0"/>
                </a:solidFill>
              </a:rPr>
              <a:t>ESCREVA</a:t>
            </a:r>
            <a:r>
              <a:rPr lang="pt-BR" dirty="0"/>
              <a:t> </a:t>
            </a:r>
            <a:r>
              <a:rPr lang="pt-BR" dirty="0">
                <a:solidFill>
                  <a:schemeClr val="accent5"/>
                </a:solidFill>
              </a:rPr>
              <a:t>("A soma é: " </a:t>
            </a:r>
            <a:r>
              <a:rPr lang="pt-BR" dirty="0"/>
              <a:t>, soma)</a:t>
            </a:r>
          </a:p>
          <a:p>
            <a:endParaRPr lang="pt-BR" dirty="0"/>
          </a:p>
          <a:p>
            <a:r>
              <a:rPr lang="pt-BR" u="sng" dirty="0" err="1">
                <a:solidFill>
                  <a:schemeClr val="accent3"/>
                </a:solidFill>
              </a:rPr>
              <a:t>Fimalgoritmo</a:t>
            </a:r>
            <a:endParaRPr lang="pt-BR" u="sng" dirty="0">
              <a:solidFill>
                <a:schemeClr val="accent3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108DE65-50C9-4CC5-9894-94F8192A02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0" y="2228597"/>
            <a:ext cx="2905105" cy="450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9CF5A0-A613-4E91-8254-5B0B19D1E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2DBA11-CF97-4888-918D-0FE970DF3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Faça um programa que receba três notas, calcule e mostre a média aritmética entre elas.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83E4BC1-68F2-422F-AAE5-6259668607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480" y="2314508"/>
            <a:ext cx="3219470" cy="443711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5A2C403-DEB1-4B62-A754-3FF60730BFB2}"/>
              </a:ext>
            </a:extLst>
          </p:cNvPr>
          <p:cNvSpPr txBox="1"/>
          <p:nvPr/>
        </p:nvSpPr>
        <p:spPr>
          <a:xfrm>
            <a:off x="5807968" y="2350079"/>
            <a:ext cx="555395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u="sng" dirty="0">
                <a:solidFill>
                  <a:schemeClr val="accent3"/>
                </a:solidFill>
              </a:rPr>
              <a:t>Algoritmo</a:t>
            </a:r>
            <a:r>
              <a:rPr lang="pt-BR" dirty="0"/>
              <a:t> </a:t>
            </a:r>
            <a:r>
              <a:rPr lang="pt-BR" dirty="0">
                <a:solidFill>
                  <a:schemeClr val="accent5"/>
                </a:solidFill>
              </a:rPr>
              <a:t>"</a:t>
            </a:r>
            <a:r>
              <a:rPr lang="pt-BR" dirty="0" err="1">
                <a:solidFill>
                  <a:schemeClr val="accent5"/>
                </a:solidFill>
              </a:rPr>
              <a:t>Exercicio</a:t>
            </a:r>
            <a:r>
              <a:rPr lang="pt-BR" dirty="0">
                <a:solidFill>
                  <a:schemeClr val="accent5"/>
                </a:solidFill>
              </a:rPr>
              <a:t> 2"</a:t>
            </a:r>
          </a:p>
          <a:p>
            <a:r>
              <a:rPr lang="pt-BR" u="sng" dirty="0">
                <a:solidFill>
                  <a:schemeClr val="accent3"/>
                </a:solidFill>
              </a:rPr>
              <a:t>Var</a:t>
            </a:r>
          </a:p>
          <a:p>
            <a:r>
              <a:rPr lang="pt-BR" dirty="0"/>
              <a:t>	</a:t>
            </a:r>
            <a:r>
              <a:rPr lang="pt-BR" dirty="0">
                <a:solidFill>
                  <a:schemeClr val="accent1"/>
                </a:solidFill>
              </a:rPr>
              <a:t>// Seção de Declarações das variáveis </a:t>
            </a:r>
          </a:p>
          <a:p>
            <a:r>
              <a:rPr lang="pt-BR" dirty="0"/>
              <a:t>	nota1, nota2, nota3, media: </a:t>
            </a:r>
            <a:r>
              <a:rPr lang="pt-BR" u="sng" dirty="0">
                <a:solidFill>
                  <a:schemeClr val="accent6"/>
                </a:solidFill>
              </a:rPr>
              <a:t>real</a:t>
            </a:r>
          </a:p>
          <a:p>
            <a:endParaRPr lang="pt-BR" dirty="0"/>
          </a:p>
          <a:p>
            <a:r>
              <a:rPr lang="pt-BR" u="sng" dirty="0">
                <a:solidFill>
                  <a:schemeClr val="accent3"/>
                </a:solidFill>
              </a:rPr>
              <a:t>Inicio</a:t>
            </a:r>
          </a:p>
          <a:p>
            <a:r>
              <a:rPr lang="pt-BR" dirty="0"/>
              <a:t>	</a:t>
            </a:r>
            <a:r>
              <a:rPr lang="pt-BR" dirty="0">
                <a:solidFill>
                  <a:srgbClr val="0070C0"/>
                </a:solidFill>
              </a:rPr>
              <a:t>ESCREVA</a:t>
            </a:r>
            <a:r>
              <a:rPr lang="pt-BR" dirty="0"/>
              <a:t> (</a:t>
            </a:r>
            <a:r>
              <a:rPr lang="pt-BR" dirty="0">
                <a:solidFill>
                  <a:schemeClr val="accent5"/>
                </a:solidFill>
              </a:rPr>
              <a:t>"Insira a nota1: " </a:t>
            </a:r>
            <a:r>
              <a:rPr lang="pt-BR" dirty="0"/>
              <a:t>)</a:t>
            </a:r>
            <a:endParaRPr lang="pt-BR" dirty="0">
              <a:solidFill>
                <a:schemeClr val="accent5"/>
              </a:solidFill>
            </a:endParaRPr>
          </a:p>
          <a:p>
            <a:r>
              <a:rPr lang="pt-BR" dirty="0"/>
              <a:t>	</a:t>
            </a:r>
            <a:r>
              <a:rPr lang="pt-BR" dirty="0">
                <a:solidFill>
                  <a:srgbClr val="0070C0"/>
                </a:solidFill>
              </a:rPr>
              <a:t>LEIA</a:t>
            </a:r>
            <a:r>
              <a:rPr lang="pt-BR" dirty="0"/>
              <a:t> (nota1)</a:t>
            </a:r>
          </a:p>
          <a:p>
            <a:r>
              <a:rPr lang="pt-BR" dirty="0"/>
              <a:t>	</a:t>
            </a:r>
            <a:r>
              <a:rPr lang="pt-BR" dirty="0">
                <a:solidFill>
                  <a:srgbClr val="0070C0"/>
                </a:solidFill>
              </a:rPr>
              <a:t>ESCREVA</a:t>
            </a:r>
            <a:r>
              <a:rPr lang="pt-BR" dirty="0"/>
              <a:t> (</a:t>
            </a:r>
            <a:r>
              <a:rPr lang="pt-BR" dirty="0">
                <a:solidFill>
                  <a:schemeClr val="accent5"/>
                </a:solidFill>
              </a:rPr>
              <a:t>"Insira a nota2: "</a:t>
            </a:r>
            <a:r>
              <a:rPr lang="pt-BR" dirty="0"/>
              <a:t>)</a:t>
            </a:r>
            <a:endParaRPr lang="pt-BR" dirty="0">
              <a:solidFill>
                <a:schemeClr val="accent5"/>
              </a:solidFill>
            </a:endParaRPr>
          </a:p>
          <a:p>
            <a:r>
              <a:rPr lang="pt-BR" dirty="0"/>
              <a:t>	</a:t>
            </a:r>
            <a:r>
              <a:rPr lang="pt-BR" dirty="0">
                <a:solidFill>
                  <a:srgbClr val="0070C0"/>
                </a:solidFill>
              </a:rPr>
              <a:t>LEIA</a:t>
            </a:r>
            <a:r>
              <a:rPr lang="pt-BR" dirty="0"/>
              <a:t> (nota2)</a:t>
            </a:r>
          </a:p>
          <a:p>
            <a:r>
              <a:rPr lang="pt-BR" dirty="0"/>
              <a:t>	</a:t>
            </a:r>
            <a:r>
              <a:rPr lang="pt-BR" dirty="0">
                <a:solidFill>
                  <a:srgbClr val="0070C0"/>
                </a:solidFill>
              </a:rPr>
              <a:t>ESCREVA</a:t>
            </a:r>
            <a:r>
              <a:rPr lang="pt-BR" dirty="0"/>
              <a:t> (</a:t>
            </a:r>
            <a:r>
              <a:rPr lang="pt-BR" dirty="0">
                <a:solidFill>
                  <a:schemeClr val="accent5"/>
                </a:solidFill>
              </a:rPr>
              <a:t>"Insira a nota3: "</a:t>
            </a:r>
            <a:r>
              <a:rPr lang="pt-BR" dirty="0"/>
              <a:t>)</a:t>
            </a:r>
            <a:endParaRPr lang="pt-BR" dirty="0">
              <a:solidFill>
                <a:schemeClr val="accent5"/>
              </a:solidFill>
            </a:endParaRPr>
          </a:p>
          <a:p>
            <a:r>
              <a:rPr lang="pt-BR" dirty="0"/>
              <a:t>	</a:t>
            </a:r>
            <a:r>
              <a:rPr lang="pt-BR" dirty="0">
                <a:solidFill>
                  <a:srgbClr val="0070C0"/>
                </a:solidFill>
              </a:rPr>
              <a:t>LEIA</a:t>
            </a:r>
            <a:r>
              <a:rPr lang="pt-BR" dirty="0"/>
              <a:t> (nota3)</a:t>
            </a:r>
          </a:p>
          <a:p>
            <a:r>
              <a:rPr lang="pt-BR" dirty="0"/>
              <a:t>	media := (nota1 + nota2 + nota3) / 3</a:t>
            </a:r>
          </a:p>
          <a:p>
            <a:r>
              <a:rPr lang="pt-BR" dirty="0"/>
              <a:t>	</a:t>
            </a:r>
            <a:r>
              <a:rPr lang="pt-BR" dirty="0">
                <a:solidFill>
                  <a:srgbClr val="0070C0"/>
                </a:solidFill>
              </a:rPr>
              <a:t>ESCREVA</a:t>
            </a:r>
            <a:r>
              <a:rPr lang="pt-BR" dirty="0"/>
              <a:t> (</a:t>
            </a:r>
            <a:r>
              <a:rPr lang="pt-BR" dirty="0">
                <a:solidFill>
                  <a:schemeClr val="accent5"/>
                </a:solidFill>
              </a:rPr>
              <a:t>"A media das notas é de: "</a:t>
            </a:r>
            <a:r>
              <a:rPr lang="pt-BR" dirty="0"/>
              <a:t>,</a:t>
            </a:r>
            <a:r>
              <a:rPr lang="pt-BR" dirty="0">
                <a:solidFill>
                  <a:schemeClr val="accent5"/>
                </a:solidFill>
              </a:rPr>
              <a:t> </a:t>
            </a:r>
            <a:r>
              <a:rPr lang="pt-BR" dirty="0"/>
              <a:t>media)</a:t>
            </a:r>
          </a:p>
          <a:p>
            <a:endParaRPr lang="pt-BR" dirty="0"/>
          </a:p>
          <a:p>
            <a:r>
              <a:rPr lang="pt-BR" u="sng" dirty="0" err="1">
                <a:solidFill>
                  <a:schemeClr val="accent3"/>
                </a:solidFill>
              </a:rPr>
              <a:t>Fimalgoritmo</a:t>
            </a:r>
            <a:endParaRPr lang="pt-BR" u="sng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894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FD9252-23B2-4F29-B521-E7CB134B6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3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6BFC8B-7078-44C9-9803-161FF8752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Faça um programa que receba três notas e seus respectivos pesos, calcule a média ponderada dessas notas.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AEB49C9-1C6B-421F-8EAE-AC7AB92FB1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753" y="2132856"/>
            <a:ext cx="2961071" cy="486916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35F0960-505F-4FED-AA40-B72F04C8F1EB}"/>
              </a:ext>
            </a:extLst>
          </p:cNvPr>
          <p:cNvSpPr txBox="1"/>
          <p:nvPr/>
        </p:nvSpPr>
        <p:spPr>
          <a:xfrm>
            <a:off x="5375920" y="2132856"/>
            <a:ext cx="860684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u="sng" dirty="0">
                <a:solidFill>
                  <a:schemeClr val="accent3"/>
                </a:solidFill>
              </a:rPr>
              <a:t>Algoritmo</a:t>
            </a:r>
            <a:r>
              <a:rPr lang="pt-BR" sz="1400" dirty="0"/>
              <a:t> </a:t>
            </a:r>
            <a:r>
              <a:rPr lang="pt-BR" sz="1400" dirty="0">
                <a:solidFill>
                  <a:schemeClr val="accent5"/>
                </a:solidFill>
              </a:rPr>
              <a:t>"</a:t>
            </a:r>
            <a:r>
              <a:rPr lang="pt-BR" sz="1400" dirty="0" err="1">
                <a:solidFill>
                  <a:schemeClr val="accent5"/>
                </a:solidFill>
              </a:rPr>
              <a:t>Exercicio</a:t>
            </a:r>
            <a:r>
              <a:rPr lang="pt-BR" sz="1400" dirty="0">
                <a:solidFill>
                  <a:schemeClr val="accent5"/>
                </a:solidFill>
              </a:rPr>
              <a:t> 3"</a:t>
            </a:r>
          </a:p>
          <a:p>
            <a:r>
              <a:rPr lang="pt-BR" sz="1400" u="sng" dirty="0">
                <a:solidFill>
                  <a:schemeClr val="accent3"/>
                </a:solidFill>
              </a:rPr>
              <a:t>Var</a:t>
            </a:r>
          </a:p>
          <a:p>
            <a:r>
              <a:rPr lang="pt-BR" sz="1400" dirty="0"/>
              <a:t>	nota1, nota2, nota3, peso1, peso2, peso3, media: </a:t>
            </a:r>
            <a:r>
              <a:rPr lang="pt-BR" sz="1400" u="sng" dirty="0">
                <a:solidFill>
                  <a:schemeClr val="accent6"/>
                </a:solidFill>
              </a:rPr>
              <a:t>real</a:t>
            </a:r>
          </a:p>
          <a:p>
            <a:endParaRPr lang="pt-BR" sz="1400" dirty="0"/>
          </a:p>
          <a:p>
            <a:r>
              <a:rPr lang="pt-BR" sz="1400" u="sng" dirty="0">
                <a:solidFill>
                  <a:schemeClr val="accent3"/>
                </a:solidFill>
              </a:rPr>
              <a:t>Inicio</a:t>
            </a:r>
          </a:p>
          <a:p>
            <a:endParaRPr lang="pt-BR" sz="1400" dirty="0"/>
          </a:p>
          <a:p>
            <a:pPr lvl="1"/>
            <a:r>
              <a:rPr lang="pt-BR" sz="1400" dirty="0">
                <a:solidFill>
                  <a:srgbClr val="0070C0"/>
                </a:solidFill>
              </a:rPr>
              <a:t>ESCREVA</a:t>
            </a:r>
            <a:r>
              <a:rPr lang="pt-BR" sz="1400" dirty="0"/>
              <a:t> (</a:t>
            </a:r>
            <a:r>
              <a:rPr lang="pt-BR" sz="1400" dirty="0">
                <a:solidFill>
                  <a:schemeClr val="accent5"/>
                </a:solidFill>
              </a:rPr>
              <a:t>"Insira a nota1: "</a:t>
            </a:r>
            <a:r>
              <a:rPr lang="pt-BR" sz="1400" dirty="0"/>
              <a:t>)</a:t>
            </a:r>
          </a:p>
          <a:p>
            <a:pPr lvl="1"/>
            <a:r>
              <a:rPr lang="pt-BR" sz="1400" dirty="0">
                <a:solidFill>
                  <a:srgbClr val="0070C0"/>
                </a:solidFill>
              </a:rPr>
              <a:t>LEIA</a:t>
            </a:r>
            <a:r>
              <a:rPr lang="pt-BR" sz="1400" dirty="0"/>
              <a:t> (nota1)</a:t>
            </a:r>
          </a:p>
          <a:p>
            <a:pPr lvl="1"/>
            <a:r>
              <a:rPr lang="pt-BR" sz="1400" dirty="0">
                <a:solidFill>
                  <a:srgbClr val="0070C0"/>
                </a:solidFill>
              </a:rPr>
              <a:t>ESCREVA</a:t>
            </a:r>
            <a:r>
              <a:rPr lang="pt-BR" sz="1400" dirty="0"/>
              <a:t> (</a:t>
            </a:r>
            <a:r>
              <a:rPr lang="pt-BR" sz="1400" dirty="0">
                <a:solidFill>
                  <a:schemeClr val="accent5"/>
                </a:solidFill>
              </a:rPr>
              <a:t>"Insira o peso1: "</a:t>
            </a:r>
            <a:r>
              <a:rPr lang="pt-BR" sz="1400" dirty="0"/>
              <a:t>)</a:t>
            </a:r>
          </a:p>
          <a:p>
            <a:pPr lvl="1"/>
            <a:r>
              <a:rPr lang="pt-BR" sz="1400" dirty="0">
                <a:solidFill>
                  <a:srgbClr val="0070C0"/>
                </a:solidFill>
              </a:rPr>
              <a:t>LEIA</a:t>
            </a:r>
            <a:r>
              <a:rPr lang="pt-BR" sz="1400" dirty="0"/>
              <a:t> (peso1)</a:t>
            </a:r>
          </a:p>
          <a:p>
            <a:pPr lvl="1"/>
            <a:r>
              <a:rPr lang="pt-BR" sz="1400" dirty="0">
                <a:solidFill>
                  <a:srgbClr val="0070C0"/>
                </a:solidFill>
              </a:rPr>
              <a:t>ESCREVA</a:t>
            </a:r>
            <a:r>
              <a:rPr lang="pt-BR" sz="1400" dirty="0"/>
              <a:t> (</a:t>
            </a:r>
            <a:r>
              <a:rPr lang="pt-BR" sz="1400" dirty="0">
                <a:solidFill>
                  <a:schemeClr val="accent5"/>
                </a:solidFill>
              </a:rPr>
              <a:t>"Insira a nota2: "</a:t>
            </a:r>
            <a:r>
              <a:rPr lang="pt-BR" sz="1400" dirty="0"/>
              <a:t>)</a:t>
            </a:r>
          </a:p>
          <a:p>
            <a:pPr lvl="1"/>
            <a:r>
              <a:rPr lang="pt-BR" sz="1400" dirty="0">
                <a:solidFill>
                  <a:srgbClr val="0070C0"/>
                </a:solidFill>
              </a:rPr>
              <a:t>LEIA</a:t>
            </a:r>
            <a:r>
              <a:rPr lang="pt-BR" sz="1400" dirty="0"/>
              <a:t> (nota2)</a:t>
            </a:r>
          </a:p>
          <a:p>
            <a:pPr lvl="1"/>
            <a:r>
              <a:rPr lang="pt-BR" sz="1400" dirty="0">
                <a:solidFill>
                  <a:srgbClr val="0070C0"/>
                </a:solidFill>
              </a:rPr>
              <a:t>ESCREVA</a:t>
            </a:r>
            <a:r>
              <a:rPr lang="pt-BR" sz="1400" dirty="0"/>
              <a:t> (</a:t>
            </a:r>
            <a:r>
              <a:rPr lang="pt-BR" sz="1400" dirty="0">
                <a:solidFill>
                  <a:schemeClr val="accent5"/>
                </a:solidFill>
              </a:rPr>
              <a:t>"Insira o peso2: "</a:t>
            </a:r>
            <a:r>
              <a:rPr lang="pt-BR" sz="1400" dirty="0"/>
              <a:t>)</a:t>
            </a:r>
          </a:p>
          <a:p>
            <a:pPr lvl="1"/>
            <a:r>
              <a:rPr lang="pt-BR" sz="1400" dirty="0">
                <a:solidFill>
                  <a:srgbClr val="0070C0"/>
                </a:solidFill>
              </a:rPr>
              <a:t>LEIA</a:t>
            </a:r>
            <a:r>
              <a:rPr lang="pt-BR" sz="1400" dirty="0"/>
              <a:t> (peso2)</a:t>
            </a:r>
          </a:p>
          <a:p>
            <a:pPr lvl="1"/>
            <a:r>
              <a:rPr lang="pt-BR" sz="1400" dirty="0">
                <a:solidFill>
                  <a:srgbClr val="0070C0"/>
                </a:solidFill>
              </a:rPr>
              <a:t>ESCREVA</a:t>
            </a:r>
            <a:r>
              <a:rPr lang="pt-BR" sz="1400" dirty="0"/>
              <a:t> (</a:t>
            </a:r>
            <a:r>
              <a:rPr lang="pt-BR" sz="1400" dirty="0">
                <a:solidFill>
                  <a:schemeClr val="accent5"/>
                </a:solidFill>
              </a:rPr>
              <a:t>"Insira a nota3: "</a:t>
            </a:r>
            <a:r>
              <a:rPr lang="pt-BR" sz="1400" dirty="0"/>
              <a:t>)</a:t>
            </a:r>
          </a:p>
          <a:p>
            <a:pPr lvl="1"/>
            <a:r>
              <a:rPr lang="pt-BR" sz="1400" dirty="0">
                <a:solidFill>
                  <a:srgbClr val="0070C0"/>
                </a:solidFill>
              </a:rPr>
              <a:t>LEIA</a:t>
            </a:r>
            <a:r>
              <a:rPr lang="pt-BR" sz="1400" dirty="0"/>
              <a:t> (nota3)</a:t>
            </a:r>
          </a:p>
          <a:p>
            <a:pPr lvl="1"/>
            <a:r>
              <a:rPr lang="pt-BR" sz="1400" dirty="0">
                <a:solidFill>
                  <a:srgbClr val="0070C0"/>
                </a:solidFill>
              </a:rPr>
              <a:t>ESCREVA</a:t>
            </a:r>
            <a:r>
              <a:rPr lang="pt-BR" sz="1400" dirty="0"/>
              <a:t> (</a:t>
            </a:r>
            <a:r>
              <a:rPr lang="pt-BR" sz="1400" dirty="0">
                <a:solidFill>
                  <a:schemeClr val="accent5"/>
                </a:solidFill>
              </a:rPr>
              <a:t>"Insira a peso3: "</a:t>
            </a:r>
            <a:r>
              <a:rPr lang="pt-BR" sz="1400" dirty="0"/>
              <a:t>)</a:t>
            </a:r>
          </a:p>
          <a:p>
            <a:pPr lvl="1"/>
            <a:r>
              <a:rPr lang="pt-BR" sz="1400" dirty="0">
                <a:solidFill>
                  <a:srgbClr val="0070C0"/>
                </a:solidFill>
              </a:rPr>
              <a:t>LEIA</a:t>
            </a:r>
            <a:r>
              <a:rPr lang="pt-BR" sz="1400" dirty="0"/>
              <a:t> (peso3)</a:t>
            </a:r>
          </a:p>
          <a:p>
            <a:pPr lvl="1"/>
            <a:r>
              <a:rPr lang="pt-BR" sz="1400" dirty="0"/>
              <a:t>media := (nota1 * peso1 + nota2 *peso2 + nota3 * peso3) / (peso1 + peso2 + peso3);</a:t>
            </a:r>
          </a:p>
          <a:p>
            <a:pPr lvl="1"/>
            <a:r>
              <a:rPr lang="pt-BR" sz="1400" dirty="0">
                <a:solidFill>
                  <a:srgbClr val="0070C0"/>
                </a:solidFill>
              </a:rPr>
              <a:t>ESCREVA</a:t>
            </a:r>
            <a:r>
              <a:rPr lang="pt-BR" sz="1400" dirty="0"/>
              <a:t> (</a:t>
            </a:r>
            <a:r>
              <a:rPr lang="pt-BR" sz="1400" dirty="0">
                <a:solidFill>
                  <a:schemeClr val="accent5"/>
                </a:solidFill>
              </a:rPr>
              <a:t>"A media é de: "</a:t>
            </a:r>
            <a:r>
              <a:rPr lang="pt-BR" sz="1400" dirty="0"/>
              <a:t>, media)</a:t>
            </a:r>
          </a:p>
          <a:p>
            <a:endParaRPr lang="pt-BR" sz="1400" dirty="0"/>
          </a:p>
          <a:p>
            <a:r>
              <a:rPr lang="pt-BR" sz="1400" u="sng" dirty="0" err="1">
                <a:solidFill>
                  <a:schemeClr val="accent3"/>
                </a:solidFill>
              </a:rPr>
              <a:t>Fimalgoritmo</a:t>
            </a:r>
            <a:endParaRPr lang="pt-BR" sz="1400" u="sng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38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CF367F-0197-4463-9A8A-DA17E8BD2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4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13C118-0CC7-48A4-BB6C-F1B2DA126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Faça um programa que receba o salário de um funcionário, calcule e mostre o novo salário, sabendo-se que este sofreu um aumento de 25%.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819AD22-208E-4EF7-9986-EC146E5D8D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496" y="2132856"/>
            <a:ext cx="2663423" cy="465313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6A488D5-488C-4676-9B3B-FD3B1E951EEC}"/>
              </a:ext>
            </a:extLst>
          </p:cNvPr>
          <p:cNvSpPr txBox="1"/>
          <p:nvPr/>
        </p:nvSpPr>
        <p:spPr>
          <a:xfrm>
            <a:off x="6456040" y="2564904"/>
            <a:ext cx="478066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u="sng" dirty="0">
                <a:solidFill>
                  <a:schemeClr val="accent3"/>
                </a:solidFill>
              </a:rPr>
              <a:t>Algoritmo</a:t>
            </a:r>
            <a:r>
              <a:rPr lang="pt-BR" dirty="0"/>
              <a:t> </a:t>
            </a:r>
            <a:r>
              <a:rPr lang="pt-BR" dirty="0">
                <a:solidFill>
                  <a:schemeClr val="accent5"/>
                </a:solidFill>
              </a:rPr>
              <a:t>"</a:t>
            </a:r>
            <a:r>
              <a:rPr lang="pt-BR" dirty="0" err="1">
                <a:solidFill>
                  <a:schemeClr val="accent5"/>
                </a:solidFill>
              </a:rPr>
              <a:t>Exercicio</a:t>
            </a:r>
            <a:r>
              <a:rPr lang="pt-BR" dirty="0">
                <a:solidFill>
                  <a:schemeClr val="accent5"/>
                </a:solidFill>
              </a:rPr>
              <a:t> 4"</a:t>
            </a:r>
          </a:p>
          <a:p>
            <a:r>
              <a:rPr lang="pt-BR" u="sng" dirty="0">
                <a:solidFill>
                  <a:schemeClr val="accent3"/>
                </a:solidFill>
              </a:rPr>
              <a:t>Var</a:t>
            </a:r>
          </a:p>
          <a:p>
            <a:pPr lvl="1"/>
            <a:r>
              <a:rPr lang="pt-BR" dirty="0"/>
              <a:t>sal, </a:t>
            </a:r>
            <a:r>
              <a:rPr lang="pt-BR" dirty="0" err="1"/>
              <a:t>novosal</a:t>
            </a:r>
            <a:r>
              <a:rPr lang="pt-BR" dirty="0"/>
              <a:t>: </a:t>
            </a:r>
            <a:r>
              <a:rPr lang="pt-BR" u="sng" dirty="0">
                <a:solidFill>
                  <a:schemeClr val="accent6"/>
                </a:solidFill>
              </a:rPr>
              <a:t>real</a:t>
            </a:r>
          </a:p>
          <a:p>
            <a:endParaRPr lang="pt-BR" dirty="0"/>
          </a:p>
          <a:p>
            <a:r>
              <a:rPr lang="pt-BR" u="sng" dirty="0">
                <a:solidFill>
                  <a:schemeClr val="accent3"/>
                </a:solidFill>
              </a:rPr>
              <a:t>Inicio</a:t>
            </a:r>
          </a:p>
          <a:p>
            <a:endParaRPr lang="pt-BR" dirty="0"/>
          </a:p>
          <a:p>
            <a:pPr lvl="1"/>
            <a:r>
              <a:rPr lang="pt-BR" dirty="0">
                <a:solidFill>
                  <a:srgbClr val="0070C0"/>
                </a:solidFill>
              </a:rPr>
              <a:t>ESCREVA</a:t>
            </a:r>
            <a:r>
              <a:rPr lang="pt-BR" dirty="0"/>
              <a:t> (</a:t>
            </a:r>
            <a:r>
              <a:rPr lang="pt-BR" dirty="0">
                <a:solidFill>
                  <a:schemeClr val="accent5"/>
                </a:solidFill>
              </a:rPr>
              <a:t>"Insira salario antigo: "</a:t>
            </a:r>
            <a:r>
              <a:rPr lang="pt-BR" dirty="0"/>
              <a:t>)</a:t>
            </a:r>
          </a:p>
          <a:p>
            <a:pPr lvl="1"/>
            <a:r>
              <a:rPr lang="pt-BR" dirty="0">
                <a:solidFill>
                  <a:srgbClr val="0070C0"/>
                </a:solidFill>
              </a:rPr>
              <a:t>LEIA</a:t>
            </a:r>
            <a:r>
              <a:rPr lang="pt-BR" dirty="0"/>
              <a:t> (sal)</a:t>
            </a:r>
          </a:p>
          <a:p>
            <a:pPr lvl="1"/>
            <a:r>
              <a:rPr lang="pt-BR" dirty="0" err="1"/>
              <a:t>novosal</a:t>
            </a:r>
            <a:r>
              <a:rPr lang="pt-BR" dirty="0"/>
              <a:t> := sal + sal * 25/100</a:t>
            </a:r>
          </a:p>
          <a:p>
            <a:pPr lvl="1"/>
            <a:r>
              <a:rPr lang="pt-BR" dirty="0">
                <a:solidFill>
                  <a:srgbClr val="0070C0"/>
                </a:solidFill>
              </a:rPr>
              <a:t>ESCREVA</a:t>
            </a:r>
            <a:r>
              <a:rPr lang="pt-BR" dirty="0"/>
              <a:t> (</a:t>
            </a:r>
            <a:r>
              <a:rPr lang="pt-BR" dirty="0">
                <a:solidFill>
                  <a:schemeClr val="accent5"/>
                </a:solidFill>
              </a:rPr>
              <a:t>"O novo salario é de: "</a:t>
            </a:r>
            <a:r>
              <a:rPr lang="pt-BR" dirty="0"/>
              <a:t>, </a:t>
            </a:r>
            <a:r>
              <a:rPr lang="pt-BR" dirty="0" err="1"/>
              <a:t>novosal</a:t>
            </a:r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u="sng" dirty="0" err="1">
                <a:solidFill>
                  <a:schemeClr val="accent3"/>
                </a:solidFill>
              </a:rPr>
              <a:t>Fimalgoritmo</a:t>
            </a:r>
            <a:endParaRPr lang="pt-BR" u="sng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291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86A2BE-BA33-4198-A36C-14EEEB0B0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5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143F3C-A4E9-40F7-8B6F-039433103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Faça um programa que receba o salário de um funcionário e o percentual de aumento, calcule e mostre o valor do aumento e o novo salário.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CFA185E-40A6-47A3-99AB-8CA68B2D59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178366"/>
            <a:ext cx="3641726" cy="465313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30987EC-0FDF-4BF7-8818-7662DCA2002D}"/>
              </a:ext>
            </a:extLst>
          </p:cNvPr>
          <p:cNvSpPr txBox="1"/>
          <p:nvPr/>
        </p:nvSpPr>
        <p:spPr>
          <a:xfrm>
            <a:off x="6456040" y="2636912"/>
            <a:ext cx="478066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u="sng" dirty="0">
                <a:solidFill>
                  <a:schemeClr val="accent3"/>
                </a:solidFill>
              </a:rPr>
              <a:t>Algoritmo</a:t>
            </a:r>
            <a:r>
              <a:rPr lang="pt-BR" dirty="0"/>
              <a:t> </a:t>
            </a:r>
            <a:r>
              <a:rPr lang="pt-BR" dirty="0">
                <a:solidFill>
                  <a:schemeClr val="accent5"/>
                </a:solidFill>
              </a:rPr>
              <a:t>"</a:t>
            </a:r>
            <a:r>
              <a:rPr lang="pt-BR" dirty="0" err="1">
                <a:solidFill>
                  <a:schemeClr val="accent5"/>
                </a:solidFill>
              </a:rPr>
              <a:t>Exercicio</a:t>
            </a:r>
            <a:r>
              <a:rPr lang="pt-BR" dirty="0">
                <a:solidFill>
                  <a:schemeClr val="accent5"/>
                </a:solidFill>
              </a:rPr>
              <a:t> 5"</a:t>
            </a:r>
          </a:p>
          <a:p>
            <a:r>
              <a:rPr lang="pt-BR" u="sng" dirty="0">
                <a:solidFill>
                  <a:schemeClr val="accent3"/>
                </a:solidFill>
              </a:rPr>
              <a:t>Var</a:t>
            </a:r>
          </a:p>
          <a:p>
            <a:pPr lvl="1"/>
            <a:r>
              <a:rPr lang="pt-BR" dirty="0"/>
              <a:t>sal, </a:t>
            </a:r>
            <a:r>
              <a:rPr lang="pt-BR" dirty="0" err="1"/>
              <a:t>perc</a:t>
            </a:r>
            <a:r>
              <a:rPr lang="pt-BR" dirty="0"/>
              <a:t>, aumento, </a:t>
            </a:r>
            <a:r>
              <a:rPr lang="pt-BR" dirty="0" err="1"/>
              <a:t>novosal</a:t>
            </a:r>
            <a:r>
              <a:rPr lang="pt-BR" dirty="0"/>
              <a:t>: </a:t>
            </a:r>
            <a:r>
              <a:rPr lang="pt-BR" u="sng" dirty="0">
                <a:solidFill>
                  <a:schemeClr val="accent6"/>
                </a:solidFill>
              </a:rPr>
              <a:t>real</a:t>
            </a:r>
          </a:p>
          <a:p>
            <a:endParaRPr lang="pt-BR" dirty="0"/>
          </a:p>
          <a:p>
            <a:r>
              <a:rPr lang="pt-BR" u="sng" dirty="0">
                <a:solidFill>
                  <a:schemeClr val="accent3"/>
                </a:solidFill>
              </a:rPr>
              <a:t>Inicio</a:t>
            </a:r>
          </a:p>
          <a:p>
            <a:pPr lvl="1"/>
            <a:r>
              <a:rPr lang="pt-BR" dirty="0">
                <a:solidFill>
                  <a:srgbClr val="0070C0"/>
                </a:solidFill>
              </a:rPr>
              <a:t>ESCREVA</a:t>
            </a:r>
            <a:r>
              <a:rPr lang="pt-BR" dirty="0"/>
              <a:t> (</a:t>
            </a:r>
            <a:r>
              <a:rPr lang="pt-BR" dirty="0">
                <a:solidFill>
                  <a:schemeClr val="accent5"/>
                </a:solidFill>
              </a:rPr>
              <a:t>"Insira o salario: "</a:t>
            </a:r>
            <a:r>
              <a:rPr lang="pt-BR" dirty="0"/>
              <a:t>)</a:t>
            </a:r>
          </a:p>
          <a:p>
            <a:pPr lvl="1"/>
            <a:r>
              <a:rPr lang="pt-BR" dirty="0">
                <a:solidFill>
                  <a:srgbClr val="0070C0"/>
                </a:solidFill>
              </a:rPr>
              <a:t>LEIA</a:t>
            </a:r>
            <a:r>
              <a:rPr lang="pt-BR" dirty="0"/>
              <a:t> (sal)</a:t>
            </a:r>
          </a:p>
          <a:p>
            <a:pPr lvl="1"/>
            <a:r>
              <a:rPr lang="pt-BR" dirty="0">
                <a:solidFill>
                  <a:srgbClr val="0070C0"/>
                </a:solidFill>
              </a:rPr>
              <a:t>ESCREVA</a:t>
            </a:r>
            <a:r>
              <a:rPr lang="pt-BR" dirty="0"/>
              <a:t> (</a:t>
            </a:r>
            <a:r>
              <a:rPr lang="pt-BR" dirty="0">
                <a:solidFill>
                  <a:schemeClr val="accent5"/>
                </a:solidFill>
              </a:rPr>
              <a:t>"Insira o percentual: "</a:t>
            </a:r>
            <a:r>
              <a:rPr lang="pt-BR" dirty="0"/>
              <a:t>)</a:t>
            </a:r>
          </a:p>
          <a:p>
            <a:pPr lvl="1"/>
            <a:r>
              <a:rPr lang="pt-BR" dirty="0">
                <a:solidFill>
                  <a:srgbClr val="0070C0"/>
                </a:solidFill>
              </a:rPr>
              <a:t>LEIA</a:t>
            </a:r>
            <a:r>
              <a:rPr lang="pt-BR" dirty="0"/>
              <a:t> (</a:t>
            </a:r>
            <a:r>
              <a:rPr lang="pt-BR" dirty="0" err="1"/>
              <a:t>perc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aumento := sal * </a:t>
            </a:r>
            <a:r>
              <a:rPr lang="pt-BR" dirty="0" err="1"/>
              <a:t>perc</a:t>
            </a:r>
            <a:r>
              <a:rPr lang="pt-BR" dirty="0"/>
              <a:t>/100</a:t>
            </a:r>
          </a:p>
          <a:p>
            <a:pPr lvl="1"/>
            <a:r>
              <a:rPr lang="pt-BR" dirty="0">
                <a:solidFill>
                  <a:srgbClr val="0070C0"/>
                </a:solidFill>
              </a:rPr>
              <a:t>ESCREVA</a:t>
            </a:r>
            <a:r>
              <a:rPr lang="pt-BR" dirty="0"/>
              <a:t> (</a:t>
            </a:r>
            <a:r>
              <a:rPr lang="pt-BR" dirty="0">
                <a:solidFill>
                  <a:schemeClr val="accent5"/>
                </a:solidFill>
              </a:rPr>
              <a:t>"O aumento é de: "</a:t>
            </a:r>
            <a:r>
              <a:rPr lang="pt-BR" dirty="0"/>
              <a:t>, aumento)</a:t>
            </a:r>
          </a:p>
          <a:p>
            <a:pPr lvl="1"/>
            <a:r>
              <a:rPr lang="pt-BR" dirty="0" err="1"/>
              <a:t>novosal</a:t>
            </a:r>
            <a:r>
              <a:rPr lang="pt-BR" dirty="0"/>
              <a:t> := sal + aumento</a:t>
            </a:r>
          </a:p>
          <a:p>
            <a:pPr lvl="1"/>
            <a:r>
              <a:rPr lang="pt-BR" dirty="0">
                <a:solidFill>
                  <a:srgbClr val="0070C0"/>
                </a:solidFill>
              </a:rPr>
              <a:t>ESCREVA</a:t>
            </a:r>
            <a:r>
              <a:rPr lang="pt-BR" dirty="0"/>
              <a:t> (</a:t>
            </a:r>
            <a:r>
              <a:rPr lang="pt-BR" dirty="0">
                <a:solidFill>
                  <a:schemeClr val="accent5"/>
                </a:solidFill>
              </a:rPr>
              <a:t>"O novo salario é de: "</a:t>
            </a:r>
            <a:r>
              <a:rPr lang="pt-BR" dirty="0"/>
              <a:t>, </a:t>
            </a:r>
            <a:r>
              <a:rPr lang="pt-BR" dirty="0" err="1"/>
              <a:t>novosal</a:t>
            </a:r>
            <a:r>
              <a:rPr lang="pt-BR" dirty="0"/>
              <a:t>)</a:t>
            </a:r>
          </a:p>
          <a:p>
            <a:r>
              <a:rPr lang="pt-BR" u="sng" dirty="0" err="1">
                <a:solidFill>
                  <a:schemeClr val="accent3"/>
                </a:solidFill>
              </a:rPr>
              <a:t>Fimalgoritmo</a:t>
            </a:r>
            <a:endParaRPr lang="pt-BR" u="sng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85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9F466E-A08B-45D5-BF78-F95C3FEF7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Desafios ;)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3C0B47-CB85-4053-BA5C-86AC73EE9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Faça um programa que receba o salário base de um funcionário, calcule e mostre o salário a receber, sabendo-se que o funcionário tem gratificação de 5% sobre o salario base e paga imposto de 7% sobre este salário.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Faça um programa que receba o salário base de um funcionário, calcule e mostre o seu salário a receber, sabendo-se que o funcionário tem gratificação de R$ 50 e paga imposto de 10% sobre o salário base.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Faça um programa que receba o valor de um depósito e o valor de taxa de juros, calcule e mostre o valor do rendimento e o valor total do rendimento. 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Faça um programa que calcule e mostre a área de um triângulo. Sabe-se que a área = (base </a:t>
            </a:r>
            <a:r>
              <a:rPr lang="pt-BR"/>
              <a:t>* altura) / 2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5876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385E01-56D9-4723-BCF1-FB0D90C75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 1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D274786-1007-4A81-8396-4472F91317B9}"/>
              </a:ext>
            </a:extLst>
          </p:cNvPr>
          <p:cNvSpPr txBox="1"/>
          <p:nvPr/>
        </p:nvSpPr>
        <p:spPr>
          <a:xfrm>
            <a:off x="3611890" y="2348880"/>
            <a:ext cx="496822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u="sng" dirty="0">
                <a:solidFill>
                  <a:schemeClr val="accent3"/>
                </a:solidFill>
              </a:rPr>
              <a:t>Algoritmo</a:t>
            </a:r>
            <a:r>
              <a:rPr lang="pt-BR" dirty="0"/>
              <a:t> </a:t>
            </a:r>
            <a:r>
              <a:rPr lang="pt-BR" dirty="0">
                <a:solidFill>
                  <a:schemeClr val="accent5"/>
                </a:solidFill>
              </a:rPr>
              <a:t>“Desafio 1"</a:t>
            </a:r>
          </a:p>
          <a:p>
            <a:r>
              <a:rPr lang="pt-BR" u="sng" dirty="0">
                <a:solidFill>
                  <a:schemeClr val="accent3"/>
                </a:solidFill>
              </a:rPr>
              <a:t>Var</a:t>
            </a:r>
          </a:p>
          <a:p>
            <a:pPr lvl="1"/>
            <a:r>
              <a:rPr lang="pt-BR" dirty="0"/>
              <a:t>sal, </a:t>
            </a:r>
            <a:r>
              <a:rPr lang="pt-BR" dirty="0" err="1"/>
              <a:t>salreceber</a:t>
            </a:r>
            <a:r>
              <a:rPr lang="pt-BR" dirty="0"/>
              <a:t>, </a:t>
            </a:r>
            <a:r>
              <a:rPr lang="pt-BR" dirty="0" err="1"/>
              <a:t>grat</a:t>
            </a:r>
            <a:r>
              <a:rPr lang="pt-BR" dirty="0"/>
              <a:t>, </a:t>
            </a:r>
            <a:r>
              <a:rPr lang="pt-BR" dirty="0" err="1"/>
              <a:t>imp</a:t>
            </a:r>
            <a:r>
              <a:rPr lang="pt-BR" dirty="0"/>
              <a:t>: </a:t>
            </a:r>
            <a:r>
              <a:rPr lang="pt-BR" u="sng" dirty="0">
                <a:solidFill>
                  <a:schemeClr val="accent6"/>
                </a:solidFill>
              </a:rPr>
              <a:t>real</a:t>
            </a:r>
          </a:p>
          <a:p>
            <a:endParaRPr lang="pt-BR" dirty="0"/>
          </a:p>
          <a:p>
            <a:r>
              <a:rPr lang="pt-BR" u="sng" dirty="0">
                <a:solidFill>
                  <a:schemeClr val="accent3"/>
                </a:solidFill>
              </a:rPr>
              <a:t>Inicio</a:t>
            </a:r>
          </a:p>
          <a:p>
            <a:pPr lvl="1"/>
            <a:r>
              <a:rPr lang="pt-BR" dirty="0">
                <a:solidFill>
                  <a:srgbClr val="0070C0"/>
                </a:solidFill>
              </a:rPr>
              <a:t>ESCREVA</a:t>
            </a:r>
            <a:r>
              <a:rPr lang="pt-BR" dirty="0"/>
              <a:t> (</a:t>
            </a:r>
            <a:r>
              <a:rPr lang="pt-BR" dirty="0">
                <a:solidFill>
                  <a:schemeClr val="accent5"/>
                </a:solidFill>
              </a:rPr>
              <a:t>"Insira o salário: "</a:t>
            </a:r>
            <a:r>
              <a:rPr lang="pt-BR" dirty="0"/>
              <a:t>)</a:t>
            </a:r>
          </a:p>
          <a:p>
            <a:pPr lvl="1"/>
            <a:r>
              <a:rPr lang="pt-BR" dirty="0">
                <a:solidFill>
                  <a:srgbClr val="0070C0"/>
                </a:solidFill>
              </a:rPr>
              <a:t>LEIA</a:t>
            </a:r>
            <a:r>
              <a:rPr lang="pt-BR" dirty="0"/>
              <a:t> (sal)</a:t>
            </a:r>
          </a:p>
          <a:p>
            <a:pPr lvl="1"/>
            <a:r>
              <a:rPr lang="pt-BR" dirty="0" err="1"/>
              <a:t>grat</a:t>
            </a:r>
            <a:r>
              <a:rPr lang="pt-BR" dirty="0"/>
              <a:t> := sal * 5/100</a:t>
            </a:r>
          </a:p>
          <a:p>
            <a:pPr lvl="1"/>
            <a:r>
              <a:rPr lang="pt-BR" dirty="0" err="1"/>
              <a:t>imp</a:t>
            </a:r>
            <a:r>
              <a:rPr lang="pt-BR" dirty="0"/>
              <a:t> := sal * 7/100</a:t>
            </a:r>
          </a:p>
          <a:p>
            <a:pPr lvl="1"/>
            <a:r>
              <a:rPr lang="pt-BR" dirty="0" err="1"/>
              <a:t>salreceber</a:t>
            </a:r>
            <a:r>
              <a:rPr lang="pt-BR" dirty="0"/>
              <a:t> := sal + </a:t>
            </a:r>
            <a:r>
              <a:rPr lang="pt-BR" dirty="0" err="1"/>
              <a:t>grat</a:t>
            </a:r>
            <a:r>
              <a:rPr lang="pt-BR" dirty="0"/>
              <a:t> - </a:t>
            </a:r>
            <a:r>
              <a:rPr lang="pt-BR" dirty="0" err="1"/>
              <a:t>imp</a:t>
            </a:r>
            <a:endParaRPr lang="pt-BR" dirty="0"/>
          </a:p>
          <a:p>
            <a:pPr lvl="1"/>
            <a:r>
              <a:rPr lang="pt-BR" dirty="0">
                <a:solidFill>
                  <a:srgbClr val="0070C0"/>
                </a:solidFill>
              </a:rPr>
              <a:t>ESCREVA</a:t>
            </a:r>
            <a:r>
              <a:rPr lang="pt-BR" dirty="0"/>
              <a:t> (</a:t>
            </a:r>
            <a:r>
              <a:rPr lang="pt-BR" dirty="0">
                <a:solidFill>
                  <a:schemeClr val="accent5"/>
                </a:solidFill>
              </a:rPr>
              <a:t>"O salario final é de: "</a:t>
            </a:r>
            <a:r>
              <a:rPr lang="pt-BR" dirty="0"/>
              <a:t>, </a:t>
            </a:r>
            <a:r>
              <a:rPr lang="pt-BR" dirty="0" err="1"/>
              <a:t>salreceber</a:t>
            </a:r>
            <a:r>
              <a:rPr lang="pt-BR" dirty="0"/>
              <a:t>)</a:t>
            </a:r>
          </a:p>
          <a:p>
            <a:r>
              <a:rPr lang="pt-BR" u="sng" dirty="0" err="1">
                <a:solidFill>
                  <a:schemeClr val="accent3"/>
                </a:solidFill>
              </a:rPr>
              <a:t>Fimalgoritmo</a:t>
            </a:r>
            <a:endParaRPr lang="pt-BR" u="sng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266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A50B70-9C6F-4BC1-BB6F-8FD60663C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 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1C006B7-EFC9-473F-8ABA-5DF0ABC8E095}"/>
              </a:ext>
            </a:extLst>
          </p:cNvPr>
          <p:cNvSpPr txBox="1"/>
          <p:nvPr/>
        </p:nvSpPr>
        <p:spPr>
          <a:xfrm>
            <a:off x="3611890" y="2276872"/>
            <a:ext cx="496822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u="sng" dirty="0">
                <a:solidFill>
                  <a:schemeClr val="accent3"/>
                </a:solidFill>
              </a:rPr>
              <a:t>Algoritmo</a:t>
            </a:r>
            <a:r>
              <a:rPr lang="pt-BR" dirty="0"/>
              <a:t> </a:t>
            </a:r>
            <a:r>
              <a:rPr lang="pt-BR" dirty="0">
                <a:solidFill>
                  <a:schemeClr val="accent5"/>
                </a:solidFill>
              </a:rPr>
              <a:t>“Desafio 2"</a:t>
            </a:r>
          </a:p>
          <a:p>
            <a:r>
              <a:rPr lang="pt-BR" u="sng" dirty="0">
                <a:solidFill>
                  <a:schemeClr val="accent3"/>
                </a:solidFill>
              </a:rPr>
              <a:t>Var</a:t>
            </a:r>
          </a:p>
          <a:p>
            <a:pPr lvl="1"/>
            <a:r>
              <a:rPr lang="pt-BR" dirty="0"/>
              <a:t>sal, </a:t>
            </a:r>
            <a:r>
              <a:rPr lang="pt-BR" dirty="0" err="1"/>
              <a:t>salreceber</a:t>
            </a:r>
            <a:r>
              <a:rPr lang="pt-BR" dirty="0"/>
              <a:t>, </a:t>
            </a:r>
            <a:r>
              <a:rPr lang="pt-BR" dirty="0" err="1"/>
              <a:t>imp</a:t>
            </a:r>
            <a:r>
              <a:rPr lang="pt-BR" dirty="0"/>
              <a:t>: </a:t>
            </a:r>
            <a:r>
              <a:rPr lang="pt-BR" u="sng" dirty="0">
                <a:solidFill>
                  <a:schemeClr val="accent6"/>
                </a:solidFill>
              </a:rPr>
              <a:t>real</a:t>
            </a:r>
          </a:p>
          <a:p>
            <a:endParaRPr lang="pt-BR" dirty="0"/>
          </a:p>
          <a:p>
            <a:r>
              <a:rPr lang="pt-BR" u="sng" dirty="0">
                <a:solidFill>
                  <a:schemeClr val="accent3"/>
                </a:solidFill>
              </a:rPr>
              <a:t>Inicio</a:t>
            </a:r>
          </a:p>
          <a:p>
            <a:pPr lvl="1"/>
            <a:r>
              <a:rPr lang="pt-BR" dirty="0">
                <a:solidFill>
                  <a:srgbClr val="0070C0"/>
                </a:solidFill>
              </a:rPr>
              <a:t>ESCREVA</a:t>
            </a:r>
            <a:r>
              <a:rPr lang="pt-BR" dirty="0"/>
              <a:t> (</a:t>
            </a:r>
            <a:r>
              <a:rPr lang="pt-BR" dirty="0">
                <a:solidFill>
                  <a:schemeClr val="accent5"/>
                </a:solidFill>
              </a:rPr>
              <a:t>"Insira o salário: "</a:t>
            </a:r>
            <a:r>
              <a:rPr lang="pt-BR" dirty="0"/>
              <a:t>)</a:t>
            </a:r>
          </a:p>
          <a:p>
            <a:pPr lvl="1"/>
            <a:r>
              <a:rPr lang="pt-BR" dirty="0">
                <a:solidFill>
                  <a:srgbClr val="0070C0"/>
                </a:solidFill>
              </a:rPr>
              <a:t>LEIA</a:t>
            </a:r>
            <a:r>
              <a:rPr lang="pt-BR" dirty="0"/>
              <a:t> (sal)</a:t>
            </a:r>
          </a:p>
          <a:p>
            <a:pPr lvl="1"/>
            <a:r>
              <a:rPr lang="pt-BR" dirty="0" err="1"/>
              <a:t>imp</a:t>
            </a:r>
            <a:r>
              <a:rPr lang="pt-BR" dirty="0"/>
              <a:t> := sal * 10/100</a:t>
            </a:r>
          </a:p>
          <a:p>
            <a:pPr lvl="1"/>
            <a:r>
              <a:rPr lang="pt-BR" dirty="0" err="1"/>
              <a:t>salreceber</a:t>
            </a:r>
            <a:r>
              <a:rPr lang="pt-BR" dirty="0"/>
              <a:t> := sal + 50 - </a:t>
            </a:r>
            <a:r>
              <a:rPr lang="pt-BR" dirty="0" err="1"/>
              <a:t>imp</a:t>
            </a:r>
            <a:endParaRPr lang="pt-BR" dirty="0"/>
          </a:p>
          <a:p>
            <a:pPr lvl="1"/>
            <a:r>
              <a:rPr lang="pt-BR" dirty="0">
                <a:solidFill>
                  <a:srgbClr val="0070C0"/>
                </a:solidFill>
              </a:rPr>
              <a:t>ESCREVA</a:t>
            </a:r>
            <a:r>
              <a:rPr lang="pt-BR" dirty="0"/>
              <a:t> (</a:t>
            </a:r>
            <a:r>
              <a:rPr lang="pt-BR" dirty="0">
                <a:solidFill>
                  <a:schemeClr val="accent5"/>
                </a:solidFill>
              </a:rPr>
              <a:t>"O salario final é de: "</a:t>
            </a:r>
            <a:r>
              <a:rPr lang="pt-BR" dirty="0"/>
              <a:t>, </a:t>
            </a:r>
            <a:r>
              <a:rPr lang="pt-BR" dirty="0" err="1"/>
              <a:t>salreceber</a:t>
            </a:r>
            <a:r>
              <a:rPr lang="pt-BR" dirty="0"/>
              <a:t>)</a:t>
            </a:r>
          </a:p>
          <a:p>
            <a:r>
              <a:rPr lang="pt-BR" u="sng" dirty="0" err="1">
                <a:solidFill>
                  <a:schemeClr val="accent3"/>
                </a:solidFill>
              </a:rPr>
              <a:t>Fimalgoritmo</a:t>
            </a:r>
            <a:endParaRPr lang="pt-BR" u="sng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03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Computador Técnico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107896_TF02901026" id="{9F968763-F91C-42C9-AE49-6BD67CA2E1C8}" vid="{02176A96-6553-412C-8E8F-22987C19B997}"/>
    </a:ext>
  </a:extLst>
</a:theme>
</file>

<file path=ppt/theme/theme2.xml><?xml version="1.0" encoding="utf-8"?>
<a:theme xmlns:a="http://schemas.openxmlformats.org/drawingml/2006/main" name="Tema do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profissional com design tecnológico de placa de circuito (widescreen)</Template>
  <TotalTime>0</TotalTime>
  <Words>1244</Words>
  <Application>Microsoft Office PowerPoint</Application>
  <PresentationFormat>Widescreen</PresentationFormat>
  <Paragraphs>180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Candara</vt:lpstr>
      <vt:lpstr>Consolas</vt:lpstr>
      <vt:lpstr>Computador Técnico 16x9</vt:lpstr>
      <vt:lpstr>Exercícios </vt:lpstr>
      <vt:lpstr>Exercício 1</vt:lpstr>
      <vt:lpstr>Exercício 2</vt:lpstr>
      <vt:lpstr>Exercício 3</vt:lpstr>
      <vt:lpstr>Exercício 4</vt:lpstr>
      <vt:lpstr>Exercício 5</vt:lpstr>
      <vt:lpstr>Desafios ;)</vt:lpstr>
      <vt:lpstr>Desafio 1</vt:lpstr>
      <vt:lpstr>Desafio 2</vt:lpstr>
      <vt:lpstr>Desafio 3</vt:lpstr>
      <vt:lpstr>Desafio 4</vt:lpstr>
      <vt:lpstr>https://repl.it/languages/python3</vt:lpstr>
      <vt:lpstr>Exercício 1 Python</vt:lpstr>
      <vt:lpstr>Exercício 2 Python</vt:lpstr>
      <vt:lpstr>Exercício 3 Python</vt:lpstr>
      <vt:lpstr>Exercício 4 Python</vt:lpstr>
      <vt:lpstr>Exercício 5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2020-02-14T12:44:45Z</dcterms:created>
  <dcterms:modified xsi:type="dcterms:W3CDTF">2020-02-21T17:26:48Z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