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  <p:sldId id="264" r:id="rId12"/>
    <p:sldId id="261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>
      <p:cViewPr varScale="1">
        <p:scale>
          <a:sx n="120" d="100"/>
          <a:sy n="120" d="100"/>
        </p:scale>
        <p:origin x="1482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4FBF263-DEC6-4A9D-8C97-B85A8CB8C50E}" type="datetime1">
              <a:rPr lang="pt-BR" smtClean="0"/>
              <a:pPr algn="r" rtl="0"/>
              <a:t>12/09/2020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pt-BR" smtClean="0"/>
              <a:pPr algn="r"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8C123CB6-8505-484D-AD49-CCA5FF708E8E}" type="datetime1">
              <a:rPr lang="pt-BR" noProof="0" smtClean="0"/>
              <a:pPr/>
              <a:t>12/09/2020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7" name="Retângulo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2DDEFA-DB5B-4288-BFD4-28EED68507B6}" type="datetime1">
              <a:rPr lang="pt-BR" noProof="0" smtClean="0"/>
              <a:pPr/>
              <a:t>12/09/2020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2BFE731-CCCB-4F3F-8490-9D481963C25C}" type="datetime1">
              <a:rPr lang="pt-BR" noProof="0" smtClean="0"/>
              <a:pPr/>
              <a:t>12/09/2020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509B53E-5F46-420C-9FC5-DAEB88ACCC36}" type="datetime1">
              <a:rPr lang="pt-BR" noProof="0" smtClean="0"/>
              <a:pPr/>
              <a:t>12/09/2020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7E64EAC-5602-4386-82F0-40AD884218D6}" type="datetime1">
              <a:rPr lang="pt-BR" noProof="0" smtClean="0"/>
              <a:pPr/>
              <a:t>12/09/2020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A9F0ECE-4690-40DC-8016-3D7B9FECC6A6}" type="datetime1">
              <a:rPr lang="pt-BR" noProof="0" smtClean="0"/>
              <a:pPr/>
              <a:t>12/09/2020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2E0B61-5964-4D91-A168-D7CB792A2B2D}" type="datetime1">
              <a:rPr lang="pt-BR" noProof="0" smtClean="0"/>
              <a:pPr/>
              <a:t>12/09/2020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4555902-7965-4B4C-B9FC-820C063D4756}" type="datetime1">
              <a:rPr lang="pt-BR" noProof="0" smtClean="0"/>
              <a:pPr/>
              <a:t>12/09/2020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7EB872-3A44-4095-8573-160D8312FA73}" type="datetime1">
              <a:rPr lang="pt-BR" noProof="0" smtClean="0"/>
              <a:pPr/>
              <a:t>12/09/2020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6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0E4E7D-D0A9-4DEE-9266-00B85AF59F3B}" type="datetime1">
              <a:rPr lang="pt-BR" noProof="0" smtClean="0"/>
              <a:pPr/>
              <a:t>12/09/2020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436AF61-35ED-497B-AFBC-44E1662D60CA}" type="datetime1">
              <a:rPr lang="pt-BR" noProof="0" smtClean="0"/>
              <a:pPr/>
              <a:t>12/09/2020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Estrutura condicional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 err="1"/>
              <a:t>Principios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888EBC-7E77-4DAF-8CD0-7B83AFD5A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94C08E-E585-41A4-BA5F-E0A0D0B95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nota final de um estudante é calculada a partir de três notas atribuídas, respectivamente, a um trabalho de laboratório, a uma avaliação semestral e a um exame final. A média das três notas mencionadas obedece aos pesos a seguir: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Faça um programa que receba as três notas, calcule e mostre a média ponderada e o conceito que segue a tabela: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84103D45-E23E-434D-BC70-1C345172C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105020"/>
              </p:ext>
            </p:extLst>
          </p:nvPr>
        </p:nvGraphicFramePr>
        <p:xfrm>
          <a:off x="2032000" y="322072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59707252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21813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PESO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118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Trabalho de </a:t>
                      </a:r>
                      <a:r>
                        <a:rPr lang="pt-BR" dirty="0" err="1"/>
                        <a:t>lab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1395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Avaliação semestral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8653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Exame final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2284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4913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888EBC-7E77-4DAF-8CD0-7B83AFD5A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2A3B0CCD-16AA-43A7-8061-278881EE6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979713"/>
              </p:ext>
            </p:extLst>
          </p:nvPr>
        </p:nvGraphicFramePr>
        <p:xfrm>
          <a:off x="2032000" y="2559824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10996170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90583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Média ponderada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Conceito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0811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8.0 -&gt; 10.0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069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7,0 -&gt; 7,99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0856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6,0 -&gt; 6,99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461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5,0 - &gt; 5,99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6424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0,0 -&gt; 4,99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6080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3181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C0130-7C85-4811-9BF7-822E54B7F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Pseudocódigo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19BC384-E616-4560-A03E-B041D3DA86C0}"/>
              </a:ext>
            </a:extLst>
          </p:cNvPr>
          <p:cNvSpPr txBox="1"/>
          <p:nvPr/>
        </p:nvSpPr>
        <p:spPr>
          <a:xfrm>
            <a:off x="1524000" y="1720840"/>
            <a:ext cx="5497018" cy="103412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>
                <a:solidFill>
                  <a:schemeClr val="accent3"/>
                </a:solidFill>
              </a:rPr>
              <a:t>Algoritmo</a:t>
            </a:r>
            <a:r>
              <a:rPr lang="pt-BR" dirty="0"/>
              <a:t> </a:t>
            </a:r>
            <a:r>
              <a:rPr lang="pt-BR" dirty="0">
                <a:solidFill>
                  <a:schemeClr val="accent5"/>
                </a:solidFill>
              </a:rPr>
              <a:t>"Exemplo condição"</a:t>
            </a:r>
          </a:p>
          <a:p>
            <a:r>
              <a:rPr lang="pt-BR" u="sng" dirty="0">
                <a:solidFill>
                  <a:schemeClr val="accent3"/>
                </a:solidFill>
              </a:rPr>
              <a:t>Var</a:t>
            </a:r>
          </a:p>
          <a:p>
            <a:r>
              <a:rPr lang="pt-BR" dirty="0">
                <a:solidFill>
                  <a:schemeClr val="accent1"/>
                </a:solidFill>
              </a:rPr>
              <a:t>// Seção de Declarações das variáveis </a:t>
            </a:r>
          </a:p>
          <a:p>
            <a:r>
              <a:rPr lang="pt-BR" dirty="0" err="1"/>
              <a:t>nota_trab</a:t>
            </a:r>
            <a:r>
              <a:rPr lang="pt-BR" dirty="0"/>
              <a:t>, </a:t>
            </a:r>
            <a:r>
              <a:rPr lang="pt-BR" dirty="0" err="1"/>
              <a:t>aval_sem</a:t>
            </a:r>
            <a:r>
              <a:rPr lang="pt-BR" dirty="0"/>
              <a:t>, exame, media: </a:t>
            </a:r>
            <a:r>
              <a:rPr lang="pt-BR" u="sng" dirty="0">
                <a:solidFill>
                  <a:schemeClr val="accent6"/>
                </a:solidFill>
              </a:rPr>
              <a:t>real</a:t>
            </a:r>
          </a:p>
          <a:p>
            <a:endParaRPr lang="pt-BR" dirty="0"/>
          </a:p>
          <a:p>
            <a:r>
              <a:rPr lang="pt-BR" u="sng" dirty="0">
                <a:solidFill>
                  <a:schemeClr val="accent3"/>
                </a:solidFill>
              </a:rPr>
              <a:t>Inicio</a:t>
            </a:r>
          </a:p>
          <a:p>
            <a:r>
              <a:rPr lang="pt-BR" dirty="0">
                <a:solidFill>
                  <a:srgbClr val="0070C0"/>
                </a:solidFill>
              </a:rPr>
              <a:t>ESCREVA</a:t>
            </a:r>
            <a:r>
              <a:rPr lang="pt-BR" dirty="0"/>
              <a:t>(</a:t>
            </a:r>
            <a:r>
              <a:rPr lang="pt-BR" dirty="0">
                <a:solidFill>
                  <a:schemeClr val="accent5"/>
                </a:solidFill>
              </a:rPr>
              <a:t>"Digite a nota do trabalho de laboratório: "</a:t>
            </a:r>
            <a:r>
              <a:rPr lang="pt-BR" dirty="0"/>
              <a:t>)</a:t>
            </a:r>
            <a:endParaRPr lang="pt-BR" dirty="0">
              <a:solidFill>
                <a:schemeClr val="accent5"/>
              </a:solidFill>
            </a:endParaRPr>
          </a:p>
          <a:p>
            <a:r>
              <a:rPr lang="pt-BR" dirty="0">
                <a:solidFill>
                  <a:srgbClr val="0070C0"/>
                </a:solidFill>
              </a:rPr>
              <a:t>LEIA</a:t>
            </a:r>
            <a:r>
              <a:rPr lang="pt-BR" dirty="0"/>
              <a:t>(</a:t>
            </a:r>
            <a:r>
              <a:rPr lang="pt-BR" dirty="0" err="1"/>
              <a:t>nota_trab</a:t>
            </a:r>
            <a:r>
              <a:rPr lang="pt-BR" dirty="0"/>
              <a:t>)</a:t>
            </a:r>
          </a:p>
          <a:p>
            <a:r>
              <a:rPr lang="pt-BR" dirty="0">
                <a:solidFill>
                  <a:srgbClr val="0070C0"/>
                </a:solidFill>
              </a:rPr>
              <a:t>ESCREVA</a:t>
            </a:r>
            <a:r>
              <a:rPr lang="pt-BR" dirty="0"/>
              <a:t>(</a:t>
            </a:r>
            <a:r>
              <a:rPr lang="pt-BR" dirty="0">
                <a:solidFill>
                  <a:schemeClr val="accent5"/>
                </a:solidFill>
              </a:rPr>
              <a:t>"Digite a nota da avaliação semestral: "</a:t>
            </a:r>
            <a:r>
              <a:rPr lang="pt-BR" dirty="0"/>
              <a:t>)</a:t>
            </a:r>
          </a:p>
          <a:p>
            <a:r>
              <a:rPr lang="pt-BR" dirty="0">
                <a:solidFill>
                  <a:srgbClr val="0070C0"/>
                </a:solidFill>
              </a:rPr>
              <a:t>LEIA</a:t>
            </a:r>
            <a:r>
              <a:rPr lang="pt-BR" dirty="0"/>
              <a:t>(</a:t>
            </a:r>
            <a:r>
              <a:rPr lang="pt-BR" dirty="0" err="1"/>
              <a:t>aval_sem</a:t>
            </a:r>
            <a:r>
              <a:rPr lang="pt-BR" dirty="0"/>
              <a:t>)</a:t>
            </a:r>
          </a:p>
          <a:p>
            <a:r>
              <a:rPr lang="pt-BR" dirty="0">
                <a:solidFill>
                  <a:srgbClr val="0070C0"/>
                </a:solidFill>
              </a:rPr>
              <a:t>ESCREVA</a:t>
            </a:r>
            <a:r>
              <a:rPr lang="pt-BR" dirty="0"/>
              <a:t>(</a:t>
            </a:r>
            <a:r>
              <a:rPr lang="pt-BR" dirty="0">
                <a:solidFill>
                  <a:schemeClr val="accent5"/>
                </a:solidFill>
              </a:rPr>
              <a:t>"Digite a nota do exame final: "</a:t>
            </a:r>
            <a:r>
              <a:rPr lang="pt-BR" dirty="0"/>
              <a:t>)</a:t>
            </a:r>
            <a:endParaRPr lang="pt-BR" dirty="0">
              <a:solidFill>
                <a:schemeClr val="accent5"/>
              </a:solidFill>
            </a:endParaRPr>
          </a:p>
          <a:p>
            <a:r>
              <a:rPr lang="pt-BR" dirty="0">
                <a:solidFill>
                  <a:srgbClr val="0070C0"/>
                </a:solidFill>
              </a:rPr>
              <a:t>LEIA</a:t>
            </a:r>
            <a:r>
              <a:rPr lang="pt-BR" dirty="0"/>
              <a:t>(exame)</a:t>
            </a:r>
          </a:p>
          <a:p>
            <a:endParaRPr lang="pt-BR" dirty="0"/>
          </a:p>
          <a:p>
            <a:r>
              <a:rPr lang="pt-BR" dirty="0"/>
              <a:t>media := (</a:t>
            </a:r>
            <a:r>
              <a:rPr lang="pt-BR" dirty="0" err="1"/>
              <a:t>nota_trab</a:t>
            </a:r>
            <a:r>
              <a:rPr lang="pt-BR" dirty="0"/>
              <a:t> * 2 + </a:t>
            </a:r>
            <a:r>
              <a:rPr lang="pt-BR" dirty="0" err="1"/>
              <a:t>aval_sem</a:t>
            </a:r>
            <a:r>
              <a:rPr lang="pt-BR" dirty="0"/>
              <a:t> * 3 + exame * 5)/ 10</a:t>
            </a:r>
          </a:p>
          <a:p>
            <a:r>
              <a:rPr lang="pt-BR" dirty="0">
                <a:solidFill>
                  <a:srgbClr val="0070C0"/>
                </a:solidFill>
              </a:rPr>
              <a:t>ESCREVAL</a:t>
            </a:r>
            <a:r>
              <a:rPr lang="pt-BR" dirty="0"/>
              <a:t>(</a:t>
            </a:r>
            <a:r>
              <a:rPr lang="pt-BR" dirty="0">
                <a:solidFill>
                  <a:schemeClr val="accent5"/>
                </a:solidFill>
              </a:rPr>
              <a:t>"A média do aluno é de: "</a:t>
            </a:r>
            <a:r>
              <a:rPr lang="pt-BR" dirty="0"/>
              <a:t>, media)</a:t>
            </a:r>
          </a:p>
          <a:p>
            <a:endParaRPr lang="pt-BR" dirty="0"/>
          </a:p>
          <a:p>
            <a:r>
              <a:rPr lang="pt-BR" dirty="0">
                <a:solidFill>
                  <a:srgbClr val="0070C0"/>
                </a:solidFill>
              </a:rPr>
              <a:t>SE</a:t>
            </a:r>
            <a:r>
              <a:rPr lang="pt-BR" dirty="0"/>
              <a:t> media &lt; 5 </a:t>
            </a:r>
            <a:r>
              <a:rPr lang="pt-BR" dirty="0">
                <a:solidFill>
                  <a:srgbClr val="0070C0"/>
                </a:solidFill>
              </a:rPr>
              <a:t>ENTAO</a:t>
            </a:r>
          </a:p>
          <a:p>
            <a:r>
              <a:rPr lang="pt-BR" dirty="0"/>
              <a:t>   </a:t>
            </a:r>
            <a:r>
              <a:rPr lang="pt-BR" dirty="0">
                <a:solidFill>
                  <a:srgbClr val="0070C0"/>
                </a:solidFill>
              </a:rPr>
              <a:t>ESCREVAL</a:t>
            </a:r>
            <a:r>
              <a:rPr lang="pt-BR" dirty="0"/>
              <a:t>(</a:t>
            </a:r>
            <a:r>
              <a:rPr lang="pt-BR" dirty="0">
                <a:solidFill>
                  <a:schemeClr val="accent5"/>
                </a:solidFill>
              </a:rPr>
              <a:t>"Obteve conceito E"</a:t>
            </a:r>
            <a:r>
              <a:rPr lang="pt-BR" dirty="0"/>
              <a:t>)</a:t>
            </a:r>
          </a:p>
          <a:p>
            <a:r>
              <a:rPr lang="pt-BR" dirty="0">
                <a:solidFill>
                  <a:srgbClr val="0070C0"/>
                </a:solidFill>
              </a:rPr>
              <a:t>SENAO</a:t>
            </a:r>
          </a:p>
          <a:p>
            <a:r>
              <a:rPr lang="pt-BR" dirty="0"/>
              <a:t>   </a:t>
            </a:r>
            <a:r>
              <a:rPr lang="pt-BR" dirty="0">
                <a:solidFill>
                  <a:srgbClr val="0070C0"/>
                </a:solidFill>
              </a:rPr>
              <a:t>SE</a:t>
            </a:r>
            <a:r>
              <a:rPr lang="pt-BR" dirty="0"/>
              <a:t> media &lt; 6 </a:t>
            </a:r>
            <a:r>
              <a:rPr lang="pt-BR" dirty="0">
                <a:solidFill>
                  <a:srgbClr val="0070C0"/>
                </a:solidFill>
              </a:rPr>
              <a:t>ENTAO</a:t>
            </a:r>
          </a:p>
          <a:p>
            <a:r>
              <a:rPr lang="pt-BR" dirty="0"/>
              <a:t>      </a:t>
            </a:r>
            <a:r>
              <a:rPr lang="pt-BR" dirty="0">
                <a:solidFill>
                  <a:srgbClr val="0070C0"/>
                </a:solidFill>
              </a:rPr>
              <a:t>ESCREVAL</a:t>
            </a:r>
            <a:r>
              <a:rPr lang="pt-BR" dirty="0"/>
              <a:t>(</a:t>
            </a:r>
            <a:r>
              <a:rPr lang="pt-BR" dirty="0">
                <a:solidFill>
                  <a:schemeClr val="accent5"/>
                </a:solidFill>
              </a:rPr>
              <a:t>"Obteve conceito D"</a:t>
            </a:r>
            <a:r>
              <a:rPr lang="pt-BR" dirty="0"/>
              <a:t>)</a:t>
            </a:r>
          </a:p>
          <a:p>
            <a:r>
              <a:rPr lang="pt-BR" dirty="0"/>
              <a:t>   </a:t>
            </a:r>
            <a:r>
              <a:rPr lang="pt-BR" dirty="0">
                <a:solidFill>
                  <a:srgbClr val="0070C0"/>
                </a:solidFill>
              </a:rPr>
              <a:t>SENAO</a:t>
            </a:r>
          </a:p>
          <a:p>
            <a:r>
              <a:rPr lang="pt-BR" dirty="0"/>
              <a:t>        </a:t>
            </a:r>
            <a:r>
              <a:rPr lang="pt-BR" dirty="0">
                <a:solidFill>
                  <a:srgbClr val="0070C0"/>
                </a:solidFill>
              </a:rPr>
              <a:t>SE</a:t>
            </a:r>
            <a:r>
              <a:rPr lang="pt-BR" dirty="0"/>
              <a:t> media &lt; 7 </a:t>
            </a:r>
            <a:r>
              <a:rPr lang="pt-BR" dirty="0">
                <a:solidFill>
                  <a:srgbClr val="0070C0"/>
                </a:solidFill>
              </a:rPr>
              <a:t>ENTAO</a:t>
            </a:r>
          </a:p>
          <a:p>
            <a:r>
              <a:rPr lang="pt-BR" dirty="0"/>
              <a:t>           </a:t>
            </a:r>
            <a:r>
              <a:rPr lang="pt-BR" dirty="0">
                <a:solidFill>
                  <a:srgbClr val="0070C0"/>
                </a:solidFill>
              </a:rPr>
              <a:t>ESCREVAL</a:t>
            </a:r>
            <a:r>
              <a:rPr lang="pt-BR" dirty="0"/>
              <a:t>(</a:t>
            </a:r>
            <a:r>
              <a:rPr lang="pt-BR" dirty="0">
                <a:solidFill>
                  <a:schemeClr val="accent5"/>
                </a:solidFill>
              </a:rPr>
              <a:t>"Obteve conceito C"</a:t>
            </a:r>
            <a:r>
              <a:rPr lang="pt-BR" dirty="0"/>
              <a:t>)</a:t>
            </a:r>
            <a:endParaRPr lang="pt-BR" dirty="0">
              <a:solidFill>
                <a:schemeClr val="accent5"/>
              </a:solidFill>
            </a:endParaRPr>
          </a:p>
          <a:p>
            <a:r>
              <a:rPr lang="pt-BR" dirty="0"/>
              <a:t>        </a:t>
            </a:r>
            <a:r>
              <a:rPr lang="pt-BR" dirty="0">
                <a:solidFill>
                  <a:srgbClr val="0070C0"/>
                </a:solidFill>
              </a:rPr>
              <a:t>SENAO</a:t>
            </a:r>
          </a:p>
          <a:p>
            <a:r>
              <a:rPr lang="pt-BR" dirty="0"/>
              <a:t>             </a:t>
            </a:r>
            <a:r>
              <a:rPr lang="pt-BR" dirty="0">
                <a:solidFill>
                  <a:srgbClr val="0070C0"/>
                </a:solidFill>
              </a:rPr>
              <a:t>SE</a:t>
            </a:r>
            <a:r>
              <a:rPr lang="pt-BR" dirty="0"/>
              <a:t> media &lt; 8 </a:t>
            </a:r>
            <a:r>
              <a:rPr lang="pt-BR" dirty="0">
                <a:solidFill>
                  <a:srgbClr val="0070C0"/>
                </a:solidFill>
              </a:rPr>
              <a:t>ENTAO</a:t>
            </a:r>
          </a:p>
          <a:p>
            <a:r>
              <a:rPr lang="pt-BR" dirty="0"/>
              <a:t>                </a:t>
            </a:r>
            <a:r>
              <a:rPr lang="pt-BR" dirty="0">
                <a:solidFill>
                  <a:srgbClr val="0070C0"/>
                </a:solidFill>
              </a:rPr>
              <a:t>ESCREVAL</a:t>
            </a:r>
            <a:r>
              <a:rPr lang="pt-BR" dirty="0"/>
              <a:t>(</a:t>
            </a:r>
            <a:r>
              <a:rPr lang="pt-BR" dirty="0">
                <a:solidFill>
                  <a:schemeClr val="accent5"/>
                </a:solidFill>
              </a:rPr>
              <a:t>"Obteve conceito B"</a:t>
            </a:r>
            <a:r>
              <a:rPr lang="pt-BR" dirty="0"/>
              <a:t>)</a:t>
            </a:r>
            <a:endParaRPr lang="pt-BR" dirty="0">
              <a:solidFill>
                <a:schemeClr val="accent5"/>
              </a:solidFill>
            </a:endParaRPr>
          </a:p>
          <a:p>
            <a:r>
              <a:rPr lang="pt-BR" dirty="0"/>
              <a:t>             </a:t>
            </a:r>
            <a:r>
              <a:rPr lang="pt-BR" dirty="0">
                <a:solidFill>
                  <a:srgbClr val="0070C0"/>
                </a:solidFill>
              </a:rPr>
              <a:t>SENAO</a:t>
            </a:r>
          </a:p>
          <a:p>
            <a:r>
              <a:rPr lang="pt-BR" dirty="0"/>
              <a:t>                  </a:t>
            </a:r>
            <a:r>
              <a:rPr lang="pt-BR" dirty="0">
                <a:solidFill>
                  <a:srgbClr val="0070C0"/>
                </a:solidFill>
              </a:rPr>
              <a:t>SE</a:t>
            </a:r>
            <a:r>
              <a:rPr lang="pt-BR" dirty="0"/>
              <a:t> media &lt;= 10 </a:t>
            </a:r>
            <a:r>
              <a:rPr lang="pt-BR" dirty="0">
                <a:solidFill>
                  <a:srgbClr val="0070C0"/>
                </a:solidFill>
              </a:rPr>
              <a:t>ENTAO</a:t>
            </a:r>
          </a:p>
          <a:p>
            <a:r>
              <a:rPr lang="pt-BR" dirty="0"/>
              <a:t>                     </a:t>
            </a:r>
            <a:r>
              <a:rPr lang="pt-BR" dirty="0">
                <a:solidFill>
                  <a:srgbClr val="0070C0"/>
                </a:solidFill>
              </a:rPr>
              <a:t>ESCREVAL</a:t>
            </a:r>
            <a:r>
              <a:rPr lang="pt-BR" dirty="0"/>
              <a:t>(</a:t>
            </a:r>
            <a:r>
              <a:rPr lang="pt-BR" dirty="0">
                <a:solidFill>
                  <a:schemeClr val="accent5"/>
                </a:solidFill>
              </a:rPr>
              <a:t>"Obteve conceito A"</a:t>
            </a:r>
            <a:r>
              <a:rPr lang="pt-BR" dirty="0"/>
              <a:t>)</a:t>
            </a:r>
            <a:endParaRPr lang="pt-BR" dirty="0">
              <a:solidFill>
                <a:schemeClr val="accent5"/>
              </a:solidFill>
            </a:endParaRPr>
          </a:p>
          <a:p>
            <a:r>
              <a:rPr lang="pt-BR" dirty="0"/>
              <a:t>                  </a:t>
            </a:r>
            <a:r>
              <a:rPr lang="pt-BR" dirty="0">
                <a:solidFill>
                  <a:srgbClr val="0070C0"/>
                </a:solidFill>
              </a:rPr>
              <a:t>FIMSE</a:t>
            </a:r>
          </a:p>
          <a:p>
            <a:r>
              <a:rPr lang="pt-BR" dirty="0"/>
              <a:t>             </a:t>
            </a:r>
            <a:r>
              <a:rPr lang="pt-BR" dirty="0">
                <a:solidFill>
                  <a:srgbClr val="0070C0"/>
                </a:solidFill>
              </a:rPr>
              <a:t>FIMSE</a:t>
            </a:r>
          </a:p>
          <a:p>
            <a:r>
              <a:rPr lang="pt-BR" dirty="0"/>
              <a:t>        </a:t>
            </a:r>
            <a:r>
              <a:rPr lang="pt-BR" dirty="0">
                <a:solidFill>
                  <a:srgbClr val="0070C0"/>
                </a:solidFill>
              </a:rPr>
              <a:t>FIMSE</a:t>
            </a:r>
          </a:p>
          <a:p>
            <a:r>
              <a:rPr lang="pt-BR" dirty="0"/>
              <a:t>   </a:t>
            </a:r>
            <a:r>
              <a:rPr lang="pt-BR" dirty="0">
                <a:solidFill>
                  <a:srgbClr val="0070C0"/>
                </a:solidFill>
              </a:rPr>
              <a:t>FIMSE</a:t>
            </a:r>
          </a:p>
          <a:p>
            <a:r>
              <a:rPr lang="pt-BR" dirty="0">
                <a:solidFill>
                  <a:srgbClr val="0070C0"/>
                </a:solidFill>
              </a:rPr>
              <a:t>FIMSE</a:t>
            </a:r>
          </a:p>
          <a:p>
            <a:endParaRPr lang="pt-BR" dirty="0"/>
          </a:p>
          <a:p>
            <a:r>
              <a:rPr lang="pt-BR" u="sng" dirty="0" err="1">
                <a:solidFill>
                  <a:schemeClr val="accent3"/>
                </a:solidFill>
              </a:rPr>
              <a:t>Fimalgoritmo</a:t>
            </a:r>
            <a:endParaRPr lang="pt-BR" u="sng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53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C0130-7C85-4811-9BF7-822E54B7F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Pseudocódigo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19BC384-E616-4560-A03E-B041D3DA86C0}"/>
              </a:ext>
            </a:extLst>
          </p:cNvPr>
          <p:cNvSpPr txBox="1"/>
          <p:nvPr/>
        </p:nvSpPr>
        <p:spPr>
          <a:xfrm>
            <a:off x="4943872" y="620688"/>
            <a:ext cx="4408771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SE</a:t>
            </a:r>
            <a:r>
              <a:rPr lang="pt-BR" dirty="0"/>
              <a:t> media &lt; 5 </a:t>
            </a:r>
            <a:r>
              <a:rPr lang="pt-BR" dirty="0">
                <a:solidFill>
                  <a:srgbClr val="0070C0"/>
                </a:solidFill>
              </a:rPr>
              <a:t>ENTAO</a:t>
            </a:r>
          </a:p>
          <a:p>
            <a:r>
              <a:rPr lang="pt-BR" dirty="0"/>
              <a:t>   </a:t>
            </a:r>
            <a:r>
              <a:rPr lang="pt-BR" dirty="0">
                <a:solidFill>
                  <a:srgbClr val="0070C0"/>
                </a:solidFill>
              </a:rPr>
              <a:t>ESCREVAL</a:t>
            </a:r>
            <a:r>
              <a:rPr lang="pt-BR" dirty="0"/>
              <a:t>(</a:t>
            </a:r>
            <a:r>
              <a:rPr lang="pt-BR" dirty="0">
                <a:solidFill>
                  <a:schemeClr val="accent5"/>
                </a:solidFill>
              </a:rPr>
              <a:t>"Obteve conceito E"</a:t>
            </a:r>
            <a:r>
              <a:rPr lang="pt-BR" dirty="0"/>
              <a:t>)</a:t>
            </a:r>
          </a:p>
          <a:p>
            <a:r>
              <a:rPr lang="pt-BR" dirty="0">
                <a:solidFill>
                  <a:srgbClr val="0070C0"/>
                </a:solidFill>
              </a:rPr>
              <a:t>SENAO</a:t>
            </a:r>
          </a:p>
          <a:p>
            <a:r>
              <a:rPr lang="pt-BR" dirty="0"/>
              <a:t>   </a:t>
            </a:r>
            <a:r>
              <a:rPr lang="pt-BR" dirty="0">
                <a:solidFill>
                  <a:srgbClr val="0070C0"/>
                </a:solidFill>
              </a:rPr>
              <a:t>SE</a:t>
            </a:r>
            <a:r>
              <a:rPr lang="pt-BR" dirty="0"/>
              <a:t> media &lt; 6 </a:t>
            </a:r>
            <a:r>
              <a:rPr lang="pt-BR" dirty="0">
                <a:solidFill>
                  <a:srgbClr val="0070C0"/>
                </a:solidFill>
              </a:rPr>
              <a:t>ENTAO</a:t>
            </a:r>
          </a:p>
          <a:p>
            <a:r>
              <a:rPr lang="pt-BR" dirty="0"/>
              <a:t>      </a:t>
            </a:r>
            <a:r>
              <a:rPr lang="pt-BR" dirty="0">
                <a:solidFill>
                  <a:srgbClr val="0070C0"/>
                </a:solidFill>
              </a:rPr>
              <a:t>ESCREVAL</a:t>
            </a:r>
            <a:r>
              <a:rPr lang="pt-BR" dirty="0"/>
              <a:t>(</a:t>
            </a:r>
            <a:r>
              <a:rPr lang="pt-BR" dirty="0">
                <a:solidFill>
                  <a:schemeClr val="accent5"/>
                </a:solidFill>
              </a:rPr>
              <a:t>"Obteve conceito D"</a:t>
            </a:r>
            <a:r>
              <a:rPr lang="pt-BR" dirty="0"/>
              <a:t>)</a:t>
            </a:r>
          </a:p>
          <a:p>
            <a:r>
              <a:rPr lang="pt-BR" dirty="0"/>
              <a:t>   </a:t>
            </a:r>
            <a:r>
              <a:rPr lang="pt-BR" dirty="0">
                <a:solidFill>
                  <a:srgbClr val="0070C0"/>
                </a:solidFill>
              </a:rPr>
              <a:t>SENAO</a:t>
            </a:r>
          </a:p>
          <a:p>
            <a:r>
              <a:rPr lang="pt-BR" dirty="0"/>
              <a:t>        </a:t>
            </a:r>
            <a:r>
              <a:rPr lang="pt-BR" dirty="0">
                <a:solidFill>
                  <a:srgbClr val="0070C0"/>
                </a:solidFill>
              </a:rPr>
              <a:t>SE</a:t>
            </a:r>
            <a:r>
              <a:rPr lang="pt-BR" dirty="0"/>
              <a:t> media &lt; 7 </a:t>
            </a:r>
            <a:r>
              <a:rPr lang="pt-BR" dirty="0">
                <a:solidFill>
                  <a:srgbClr val="0070C0"/>
                </a:solidFill>
              </a:rPr>
              <a:t>ENTAO</a:t>
            </a:r>
          </a:p>
          <a:p>
            <a:r>
              <a:rPr lang="pt-BR" dirty="0"/>
              <a:t>           </a:t>
            </a:r>
            <a:r>
              <a:rPr lang="pt-BR" dirty="0">
                <a:solidFill>
                  <a:srgbClr val="0070C0"/>
                </a:solidFill>
              </a:rPr>
              <a:t>ESCREVAL</a:t>
            </a:r>
            <a:r>
              <a:rPr lang="pt-BR" dirty="0"/>
              <a:t>(</a:t>
            </a:r>
            <a:r>
              <a:rPr lang="pt-BR" dirty="0">
                <a:solidFill>
                  <a:schemeClr val="accent5"/>
                </a:solidFill>
              </a:rPr>
              <a:t>"Obteve conceito C"</a:t>
            </a:r>
            <a:r>
              <a:rPr lang="pt-BR" dirty="0"/>
              <a:t>)</a:t>
            </a:r>
            <a:endParaRPr lang="pt-BR" dirty="0">
              <a:solidFill>
                <a:schemeClr val="accent5"/>
              </a:solidFill>
            </a:endParaRPr>
          </a:p>
          <a:p>
            <a:r>
              <a:rPr lang="pt-BR" dirty="0"/>
              <a:t>        </a:t>
            </a:r>
            <a:r>
              <a:rPr lang="pt-BR" dirty="0">
                <a:solidFill>
                  <a:srgbClr val="0070C0"/>
                </a:solidFill>
              </a:rPr>
              <a:t>SENAO</a:t>
            </a:r>
          </a:p>
          <a:p>
            <a:r>
              <a:rPr lang="pt-BR" dirty="0"/>
              <a:t>             </a:t>
            </a:r>
            <a:r>
              <a:rPr lang="pt-BR" dirty="0">
                <a:solidFill>
                  <a:srgbClr val="0070C0"/>
                </a:solidFill>
              </a:rPr>
              <a:t>SE</a:t>
            </a:r>
            <a:r>
              <a:rPr lang="pt-BR" dirty="0"/>
              <a:t> media &lt; 8 </a:t>
            </a:r>
            <a:r>
              <a:rPr lang="pt-BR" dirty="0">
                <a:solidFill>
                  <a:srgbClr val="0070C0"/>
                </a:solidFill>
              </a:rPr>
              <a:t>ENTAO</a:t>
            </a:r>
          </a:p>
          <a:p>
            <a:r>
              <a:rPr lang="pt-BR" dirty="0"/>
              <a:t>                </a:t>
            </a:r>
            <a:r>
              <a:rPr lang="pt-BR" dirty="0">
                <a:solidFill>
                  <a:srgbClr val="0070C0"/>
                </a:solidFill>
              </a:rPr>
              <a:t>ESCREVAL</a:t>
            </a:r>
            <a:r>
              <a:rPr lang="pt-BR" dirty="0"/>
              <a:t>(</a:t>
            </a:r>
            <a:r>
              <a:rPr lang="pt-BR" dirty="0">
                <a:solidFill>
                  <a:schemeClr val="accent5"/>
                </a:solidFill>
              </a:rPr>
              <a:t>"Obteve conceito B"</a:t>
            </a:r>
            <a:r>
              <a:rPr lang="pt-BR" dirty="0"/>
              <a:t>)</a:t>
            </a:r>
            <a:endParaRPr lang="pt-BR" dirty="0">
              <a:solidFill>
                <a:schemeClr val="accent5"/>
              </a:solidFill>
            </a:endParaRPr>
          </a:p>
          <a:p>
            <a:r>
              <a:rPr lang="pt-BR" dirty="0"/>
              <a:t>             </a:t>
            </a:r>
            <a:r>
              <a:rPr lang="pt-BR" dirty="0">
                <a:solidFill>
                  <a:srgbClr val="0070C0"/>
                </a:solidFill>
              </a:rPr>
              <a:t>SENAO</a:t>
            </a:r>
          </a:p>
          <a:p>
            <a:r>
              <a:rPr lang="pt-BR" dirty="0"/>
              <a:t>                  </a:t>
            </a:r>
            <a:r>
              <a:rPr lang="pt-BR" dirty="0">
                <a:solidFill>
                  <a:srgbClr val="0070C0"/>
                </a:solidFill>
              </a:rPr>
              <a:t>SE</a:t>
            </a:r>
            <a:r>
              <a:rPr lang="pt-BR" dirty="0"/>
              <a:t> media &lt;= 10 </a:t>
            </a:r>
            <a:r>
              <a:rPr lang="pt-BR" dirty="0">
                <a:solidFill>
                  <a:srgbClr val="0070C0"/>
                </a:solidFill>
              </a:rPr>
              <a:t>ENTAO</a:t>
            </a:r>
          </a:p>
          <a:p>
            <a:r>
              <a:rPr lang="pt-BR" dirty="0"/>
              <a:t>                     </a:t>
            </a:r>
            <a:r>
              <a:rPr lang="pt-BR" dirty="0">
                <a:solidFill>
                  <a:srgbClr val="0070C0"/>
                </a:solidFill>
              </a:rPr>
              <a:t>ESCREVAL</a:t>
            </a:r>
            <a:r>
              <a:rPr lang="pt-BR" dirty="0"/>
              <a:t>(</a:t>
            </a:r>
            <a:r>
              <a:rPr lang="pt-BR" dirty="0">
                <a:solidFill>
                  <a:schemeClr val="accent5"/>
                </a:solidFill>
              </a:rPr>
              <a:t>"Obteve conceito A"</a:t>
            </a:r>
            <a:r>
              <a:rPr lang="pt-BR" dirty="0"/>
              <a:t>)</a:t>
            </a:r>
            <a:endParaRPr lang="pt-BR" dirty="0">
              <a:solidFill>
                <a:schemeClr val="accent5"/>
              </a:solidFill>
            </a:endParaRPr>
          </a:p>
          <a:p>
            <a:r>
              <a:rPr lang="pt-BR" dirty="0"/>
              <a:t>                  </a:t>
            </a:r>
            <a:r>
              <a:rPr lang="pt-BR" dirty="0">
                <a:solidFill>
                  <a:srgbClr val="0070C0"/>
                </a:solidFill>
              </a:rPr>
              <a:t>FIMSE</a:t>
            </a:r>
          </a:p>
          <a:p>
            <a:r>
              <a:rPr lang="pt-BR" dirty="0"/>
              <a:t>             </a:t>
            </a:r>
            <a:r>
              <a:rPr lang="pt-BR" dirty="0">
                <a:solidFill>
                  <a:srgbClr val="0070C0"/>
                </a:solidFill>
              </a:rPr>
              <a:t>FIMSE</a:t>
            </a:r>
          </a:p>
          <a:p>
            <a:r>
              <a:rPr lang="pt-BR" dirty="0"/>
              <a:t>        </a:t>
            </a:r>
            <a:r>
              <a:rPr lang="pt-BR" dirty="0">
                <a:solidFill>
                  <a:srgbClr val="0070C0"/>
                </a:solidFill>
              </a:rPr>
              <a:t>FIMSE</a:t>
            </a:r>
          </a:p>
          <a:p>
            <a:r>
              <a:rPr lang="pt-BR" dirty="0"/>
              <a:t>   </a:t>
            </a:r>
            <a:r>
              <a:rPr lang="pt-BR" dirty="0">
                <a:solidFill>
                  <a:srgbClr val="0070C0"/>
                </a:solidFill>
              </a:rPr>
              <a:t>FIMSE</a:t>
            </a:r>
          </a:p>
          <a:p>
            <a:r>
              <a:rPr lang="pt-BR" dirty="0">
                <a:solidFill>
                  <a:srgbClr val="0070C0"/>
                </a:solidFill>
              </a:rPr>
              <a:t>FIMSE</a:t>
            </a:r>
          </a:p>
          <a:p>
            <a:endParaRPr lang="pt-BR" dirty="0"/>
          </a:p>
          <a:p>
            <a:r>
              <a:rPr lang="pt-BR" u="sng" dirty="0" err="1">
                <a:solidFill>
                  <a:schemeClr val="accent3"/>
                </a:solidFill>
              </a:rPr>
              <a:t>Fimalgoritmo</a:t>
            </a:r>
            <a:endParaRPr lang="pt-BR" u="sng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73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E8826-8A37-4F7B-96CF-B8A3C1091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utilizar?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21D730-51C8-4107-AD7E-F3F091B2D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A Estrutura Condicional possibilita a escolha de um grupo de ações e estruturas a serem executadas quando determinadas </a:t>
            </a:r>
            <a:r>
              <a:rPr lang="pt-BR" sz="3600" b="1" dirty="0"/>
              <a:t>condições</a:t>
            </a:r>
            <a:r>
              <a:rPr lang="pt-BR" sz="3600" dirty="0"/>
              <a:t> são ou não satisfeitas.</a:t>
            </a:r>
          </a:p>
        </p:txBody>
      </p:sp>
    </p:spTree>
    <p:extLst>
      <p:ext uri="{BB962C8B-B14F-4D97-AF65-F5344CB8AC3E}">
        <p14:creationId xmlns:p14="http://schemas.microsoft.com/office/powerpoint/2010/main" val="2701965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3E51BE-DEDB-4B57-B4AA-4AF5E15C6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Fluxograma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28B7464-9650-48C7-A42A-D0107D7C3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562" y="900336"/>
            <a:ext cx="5204876" cy="594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591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3A448B-7F6A-4118-823C-C559EE20F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Pseudocódigo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B791B2-CCDE-4998-8018-CE9741796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/>
              <a:t>Algoritmo </a:t>
            </a:r>
            <a:r>
              <a:rPr lang="pt-BR" dirty="0">
                <a:solidFill>
                  <a:srgbClr val="003399"/>
                </a:solidFill>
              </a:rPr>
              <a:t>&lt;nome&gt;</a:t>
            </a:r>
          </a:p>
          <a:p>
            <a:pPr lvl="1">
              <a:buNone/>
            </a:pPr>
            <a:r>
              <a:rPr lang="pt-BR" dirty="0">
                <a:solidFill>
                  <a:schemeClr val="tx1"/>
                </a:solidFill>
              </a:rPr>
              <a:t>Var </a:t>
            </a:r>
            <a:r>
              <a:rPr lang="pt-BR" dirty="0">
                <a:solidFill>
                  <a:srgbClr val="003399"/>
                </a:solidFill>
              </a:rPr>
              <a:t>&lt;variável1&gt;</a:t>
            </a:r>
            <a:r>
              <a:rPr lang="pt-BR" dirty="0">
                <a:solidFill>
                  <a:schemeClr val="tx1"/>
                </a:solidFill>
              </a:rPr>
              <a:t>, </a:t>
            </a:r>
            <a:r>
              <a:rPr lang="pt-BR" dirty="0">
                <a:solidFill>
                  <a:srgbClr val="003399"/>
                </a:solidFill>
              </a:rPr>
              <a:t>&lt;variável2&gt;</a:t>
            </a:r>
            <a:r>
              <a:rPr lang="pt-BR" dirty="0">
                <a:solidFill>
                  <a:schemeClr val="tx1"/>
                </a:solidFill>
              </a:rPr>
              <a:t>: </a:t>
            </a:r>
            <a:r>
              <a:rPr lang="pt-BR" dirty="0">
                <a:solidFill>
                  <a:srgbClr val="003399"/>
                </a:solidFill>
              </a:rPr>
              <a:t>&lt;tipo&gt;</a:t>
            </a:r>
            <a:r>
              <a:rPr lang="pt-BR" dirty="0">
                <a:solidFill>
                  <a:schemeClr val="tx1"/>
                </a:solidFill>
              </a:rPr>
              <a:t>;</a:t>
            </a:r>
          </a:p>
          <a:p>
            <a:pPr>
              <a:buNone/>
            </a:pPr>
            <a:r>
              <a:rPr lang="pt-BR" dirty="0"/>
              <a:t>Início</a:t>
            </a:r>
          </a:p>
          <a:p>
            <a:pPr lvl="1">
              <a:buNone/>
            </a:pPr>
            <a:r>
              <a:rPr lang="pt-BR" dirty="0">
                <a:solidFill>
                  <a:schemeClr val="tx1"/>
                </a:solidFill>
              </a:rPr>
              <a:t>SE</a:t>
            </a:r>
            <a:r>
              <a:rPr lang="pt-BR" dirty="0">
                <a:solidFill>
                  <a:srgbClr val="003399"/>
                </a:solidFill>
              </a:rPr>
              <a:t> (&lt;Condição&gt;) </a:t>
            </a:r>
            <a:r>
              <a:rPr lang="pt-BR" dirty="0">
                <a:solidFill>
                  <a:schemeClr val="tx1"/>
                </a:solidFill>
              </a:rPr>
              <a:t>ENTÃO</a:t>
            </a:r>
          </a:p>
          <a:p>
            <a:pPr lvl="1">
              <a:buNone/>
            </a:pPr>
            <a:r>
              <a:rPr lang="pt-BR" dirty="0">
                <a:solidFill>
                  <a:srgbClr val="003399"/>
                </a:solidFill>
              </a:rPr>
              <a:t>	&lt;Comando1&gt;</a:t>
            </a:r>
            <a:r>
              <a:rPr lang="pt-BR" dirty="0">
                <a:solidFill>
                  <a:schemeClr val="tx1"/>
                </a:solidFill>
              </a:rPr>
              <a:t>;</a:t>
            </a:r>
          </a:p>
          <a:p>
            <a:pPr lvl="1">
              <a:buNone/>
            </a:pPr>
            <a:r>
              <a:rPr lang="pt-BR" dirty="0">
                <a:solidFill>
                  <a:schemeClr val="tx1"/>
                </a:solidFill>
              </a:rPr>
              <a:t>SENÃO</a:t>
            </a:r>
          </a:p>
          <a:p>
            <a:pPr lvl="1">
              <a:buNone/>
            </a:pPr>
            <a:r>
              <a:rPr lang="pt-BR" dirty="0">
                <a:solidFill>
                  <a:srgbClr val="003399"/>
                </a:solidFill>
              </a:rPr>
              <a:t>	&lt;Comando 2&gt;</a:t>
            </a:r>
            <a:r>
              <a:rPr lang="pt-BR" dirty="0">
                <a:solidFill>
                  <a:schemeClr val="tx1"/>
                </a:solidFill>
              </a:rPr>
              <a:t>;</a:t>
            </a:r>
          </a:p>
          <a:p>
            <a:pPr lvl="1">
              <a:buNone/>
            </a:pPr>
            <a:r>
              <a:rPr lang="pt-BR" dirty="0" err="1">
                <a:solidFill>
                  <a:schemeClr val="tx1"/>
                </a:solidFill>
              </a:rPr>
              <a:t>FimSe</a:t>
            </a:r>
            <a:endParaRPr lang="pt-BR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pt-BR" dirty="0"/>
              <a:t>Fim.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2090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32B9F9-AF61-439B-BFC8-3360011A3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Pseudocódigo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9CA69B-ECE5-4109-A336-148BFE7D1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pt-BR" sz="2400" dirty="0"/>
              <a:t>Algoritmo </a:t>
            </a:r>
            <a:r>
              <a:rPr lang="pt-BR" sz="2400" dirty="0">
                <a:solidFill>
                  <a:srgbClr val="003399"/>
                </a:solidFill>
              </a:rPr>
              <a:t>&lt;nome&gt;</a:t>
            </a:r>
          </a:p>
          <a:p>
            <a:pPr lvl="1">
              <a:buNone/>
            </a:pPr>
            <a:r>
              <a:rPr lang="pt-BR" sz="2000" dirty="0">
                <a:solidFill>
                  <a:schemeClr val="tx1"/>
                </a:solidFill>
              </a:rPr>
              <a:t>Declare </a:t>
            </a:r>
            <a:r>
              <a:rPr lang="pt-BR" sz="2000" dirty="0">
                <a:solidFill>
                  <a:srgbClr val="003399"/>
                </a:solidFill>
              </a:rPr>
              <a:t>&lt;variável1&gt;</a:t>
            </a:r>
            <a:r>
              <a:rPr lang="pt-BR" sz="2000" dirty="0">
                <a:solidFill>
                  <a:schemeClr val="tx1"/>
                </a:solidFill>
              </a:rPr>
              <a:t>, </a:t>
            </a:r>
            <a:r>
              <a:rPr lang="pt-BR" sz="2000" dirty="0">
                <a:solidFill>
                  <a:srgbClr val="003399"/>
                </a:solidFill>
              </a:rPr>
              <a:t>&lt;variável2&gt;</a:t>
            </a:r>
            <a:r>
              <a:rPr lang="pt-BR" sz="2000" dirty="0">
                <a:solidFill>
                  <a:schemeClr val="tx1"/>
                </a:solidFill>
              </a:rPr>
              <a:t>: </a:t>
            </a:r>
            <a:r>
              <a:rPr lang="pt-BR" sz="2000" dirty="0">
                <a:solidFill>
                  <a:srgbClr val="003399"/>
                </a:solidFill>
              </a:rPr>
              <a:t>&lt;tipo&gt;</a:t>
            </a:r>
            <a:r>
              <a:rPr lang="pt-BR" sz="2000" dirty="0">
                <a:solidFill>
                  <a:schemeClr val="tx1"/>
                </a:solidFill>
              </a:rPr>
              <a:t>;</a:t>
            </a:r>
          </a:p>
          <a:p>
            <a:pPr>
              <a:buNone/>
            </a:pPr>
            <a:r>
              <a:rPr lang="pt-BR" sz="2400" dirty="0"/>
              <a:t>Início</a:t>
            </a:r>
          </a:p>
          <a:p>
            <a:pPr lvl="1">
              <a:buNone/>
            </a:pPr>
            <a:r>
              <a:rPr lang="pt-BR" sz="2000" dirty="0">
                <a:solidFill>
                  <a:schemeClr val="tx1"/>
                </a:solidFill>
              </a:rPr>
              <a:t>SE</a:t>
            </a:r>
            <a:r>
              <a:rPr lang="pt-BR" sz="2000" dirty="0">
                <a:solidFill>
                  <a:srgbClr val="003399"/>
                </a:solidFill>
              </a:rPr>
              <a:t> (&lt;Condição&gt;) </a:t>
            </a:r>
            <a:r>
              <a:rPr lang="pt-BR" sz="2000" dirty="0">
                <a:solidFill>
                  <a:schemeClr val="tx1"/>
                </a:solidFill>
              </a:rPr>
              <a:t>ENTÃO</a:t>
            </a:r>
          </a:p>
          <a:p>
            <a:pPr lvl="1">
              <a:buNone/>
            </a:pPr>
            <a:r>
              <a:rPr lang="pt-BR" sz="2000" dirty="0">
                <a:solidFill>
                  <a:srgbClr val="003399"/>
                </a:solidFill>
              </a:rPr>
              <a:t>	</a:t>
            </a:r>
            <a:r>
              <a:rPr lang="pt-BR" sz="2000" dirty="0">
                <a:solidFill>
                  <a:schemeClr val="tx1"/>
                </a:solidFill>
              </a:rPr>
              <a:t>SE</a:t>
            </a:r>
            <a:r>
              <a:rPr lang="pt-BR" sz="2000" dirty="0">
                <a:solidFill>
                  <a:srgbClr val="003399"/>
                </a:solidFill>
              </a:rPr>
              <a:t> (&lt;Condição&gt;) </a:t>
            </a:r>
            <a:r>
              <a:rPr lang="pt-BR" sz="2000" dirty="0">
                <a:solidFill>
                  <a:schemeClr val="tx1"/>
                </a:solidFill>
              </a:rPr>
              <a:t>ENTÃO</a:t>
            </a:r>
          </a:p>
          <a:p>
            <a:pPr lvl="1">
              <a:buNone/>
            </a:pPr>
            <a:r>
              <a:rPr lang="pt-BR" sz="2000" dirty="0">
                <a:solidFill>
                  <a:srgbClr val="003399"/>
                </a:solidFill>
              </a:rPr>
              <a:t>		&lt;Comando1&gt;</a:t>
            </a:r>
            <a:r>
              <a:rPr lang="pt-BR" sz="2000" dirty="0">
                <a:solidFill>
                  <a:schemeClr val="tx1"/>
                </a:solidFill>
              </a:rPr>
              <a:t>;</a:t>
            </a:r>
          </a:p>
          <a:p>
            <a:pPr lvl="1">
              <a:buNone/>
            </a:pPr>
            <a:r>
              <a:rPr lang="pt-BR" sz="2000" dirty="0">
                <a:solidFill>
                  <a:srgbClr val="003399"/>
                </a:solidFill>
              </a:rPr>
              <a:t>	</a:t>
            </a:r>
            <a:r>
              <a:rPr lang="pt-BR" sz="2000" dirty="0" err="1">
                <a:solidFill>
                  <a:schemeClr val="tx1"/>
                </a:solidFill>
              </a:rPr>
              <a:t>FimSe</a:t>
            </a:r>
            <a:endParaRPr lang="pt-BR" sz="2000" dirty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pt-BR" sz="2000" dirty="0">
                <a:solidFill>
                  <a:schemeClr val="tx1"/>
                </a:solidFill>
              </a:rPr>
              <a:t>SENÃO</a:t>
            </a:r>
          </a:p>
          <a:p>
            <a:pPr lvl="1">
              <a:buNone/>
            </a:pPr>
            <a:r>
              <a:rPr lang="pt-BR" sz="2000" dirty="0">
                <a:solidFill>
                  <a:srgbClr val="003399"/>
                </a:solidFill>
              </a:rPr>
              <a:t>	&lt;Comando 3&gt;</a:t>
            </a:r>
            <a:r>
              <a:rPr lang="pt-BR" sz="2000" dirty="0">
                <a:solidFill>
                  <a:schemeClr val="tx1"/>
                </a:solidFill>
              </a:rPr>
              <a:t>;</a:t>
            </a:r>
          </a:p>
          <a:p>
            <a:pPr lvl="1">
              <a:buNone/>
            </a:pPr>
            <a:r>
              <a:rPr lang="pt-BR" sz="2000" dirty="0">
                <a:solidFill>
                  <a:srgbClr val="003399"/>
                </a:solidFill>
              </a:rPr>
              <a:t>	</a:t>
            </a:r>
            <a:r>
              <a:rPr lang="pt-BR" sz="2000" dirty="0">
                <a:solidFill>
                  <a:schemeClr val="tx1"/>
                </a:solidFill>
              </a:rPr>
              <a:t>SE</a:t>
            </a:r>
            <a:r>
              <a:rPr lang="pt-BR" sz="2000" dirty="0">
                <a:solidFill>
                  <a:srgbClr val="003399"/>
                </a:solidFill>
              </a:rPr>
              <a:t> (&lt;Condição&gt;) </a:t>
            </a:r>
            <a:r>
              <a:rPr lang="pt-BR" sz="2000" dirty="0">
                <a:solidFill>
                  <a:schemeClr val="tx1"/>
                </a:solidFill>
              </a:rPr>
              <a:t>ENTÃO</a:t>
            </a:r>
          </a:p>
          <a:p>
            <a:pPr lvl="1">
              <a:buNone/>
            </a:pPr>
            <a:r>
              <a:rPr lang="pt-BR" sz="2000" dirty="0">
                <a:solidFill>
                  <a:srgbClr val="003399"/>
                </a:solidFill>
              </a:rPr>
              <a:t>		&lt;Comando1&gt;</a:t>
            </a:r>
            <a:r>
              <a:rPr lang="pt-BR" sz="2000" dirty="0">
                <a:solidFill>
                  <a:schemeClr val="tx1"/>
                </a:solidFill>
              </a:rPr>
              <a:t>;</a:t>
            </a:r>
          </a:p>
          <a:p>
            <a:pPr lvl="1">
              <a:buNone/>
            </a:pPr>
            <a:r>
              <a:rPr lang="pt-BR" sz="2000" dirty="0">
                <a:solidFill>
                  <a:srgbClr val="003399"/>
                </a:solidFill>
              </a:rPr>
              <a:t>	</a:t>
            </a:r>
            <a:r>
              <a:rPr lang="pt-BR" sz="2000" dirty="0" err="1">
                <a:solidFill>
                  <a:schemeClr val="tx1"/>
                </a:solidFill>
              </a:rPr>
              <a:t>FimSe</a:t>
            </a:r>
            <a:endParaRPr lang="pt-BR" sz="2000" dirty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pt-BR" sz="2000" dirty="0" err="1">
                <a:solidFill>
                  <a:schemeClr val="tx1"/>
                </a:solidFill>
              </a:rPr>
              <a:t>FimSe</a:t>
            </a:r>
            <a:endParaRPr lang="pt-BR" sz="20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pt-BR" sz="2400" dirty="0"/>
              <a:t>Fim.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BC521A28-9D27-4526-B211-95DB68EA7EA6}"/>
              </a:ext>
            </a:extLst>
          </p:cNvPr>
          <p:cNvSpPr/>
          <p:nvPr/>
        </p:nvSpPr>
        <p:spPr>
          <a:xfrm>
            <a:off x="2063552" y="2996952"/>
            <a:ext cx="2232248" cy="9361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7BF005DB-6D8B-4A84-8D60-8B5BA797B750}"/>
              </a:ext>
            </a:extLst>
          </p:cNvPr>
          <p:cNvSpPr/>
          <p:nvPr/>
        </p:nvSpPr>
        <p:spPr>
          <a:xfrm>
            <a:off x="2041104" y="4509120"/>
            <a:ext cx="2232248" cy="7361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0955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D780E-57BC-415F-AECF-A0241F1A2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Verdade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1081E87F-542E-4293-A2ED-4D70DC7DAE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6512694"/>
              </p:ext>
            </p:extLst>
          </p:nvPr>
        </p:nvGraphicFramePr>
        <p:xfrm>
          <a:off x="2830287" y="2316480"/>
          <a:ext cx="653142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5">
                  <a:extLst>
                    <a:ext uri="{9D8B030D-6E8A-4147-A177-3AD203B41FA5}">
                      <a16:colId xmlns:a16="http://schemas.microsoft.com/office/drawing/2014/main" val="912174637"/>
                    </a:ext>
                  </a:extLst>
                </a:gridCol>
                <a:gridCol w="1306285">
                  <a:extLst>
                    <a:ext uri="{9D8B030D-6E8A-4147-A177-3AD203B41FA5}">
                      <a16:colId xmlns:a16="http://schemas.microsoft.com/office/drawing/2014/main" val="3812282839"/>
                    </a:ext>
                  </a:extLst>
                </a:gridCol>
                <a:gridCol w="1306285">
                  <a:extLst>
                    <a:ext uri="{9D8B030D-6E8A-4147-A177-3AD203B41FA5}">
                      <a16:colId xmlns:a16="http://schemas.microsoft.com/office/drawing/2014/main" val="2142550050"/>
                    </a:ext>
                  </a:extLst>
                </a:gridCol>
                <a:gridCol w="1306285">
                  <a:extLst>
                    <a:ext uri="{9D8B030D-6E8A-4147-A177-3AD203B41FA5}">
                      <a16:colId xmlns:a16="http://schemas.microsoft.com/office/drawing/2014/main" val="2089428470"/>
                    </a:ext>
                  </a:extLst>
                </a:gridCol>
                <a:gridCol w="1306285">
                  <a:extLst>
                    <a:ext uri="{9D8B030D-6E8A-4147-A177-3AD203B41FA5}">
                      <a16:colId xmlns:a16="http://schemas.microsoft.com/office/drawing/2014/main" val="1387756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~Q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 V 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 ^ q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5634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accent5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accent5"/>
                          </a:solidFill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accent5"/>
                          </a:solidFill>
                        </a:rPr>
                        <a:t>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165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accent5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accent5"/>
                          </a:solidFill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accent5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9281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accent5"/>
                          </a:solidFill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accent5"/>
                          </a:solidFill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accent5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966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accent5"/>
                          </a:solidFill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accent5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accent5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7619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Não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OU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383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004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3A448B-7F6A-4118-823C-C559EE20F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Pseudocódigo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B791B2-CCDE-4998-8018-CE9741796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BR" dirty="0"/>
              <a:t>Algoritmo </a:t>
            </a:r>
            <a:r>
              <a:rPr lang="pt-BR" dirty="0">
                <a:solidFill>
                  <a:srgbClr val="003399"/>
                </a:solidFill>
              </a:rPr>
              <a:t>&lt;nome&gt;</a:t>
            </a:r>
          </a:p>
          <a:p>
            <a:pPr lvl="1">
              <a:buNone/>
            </a:pPr>
            <a:r>
              <a:rPr lang="pt-BR" dirty="0">
                <a:solidFill>
                  <a:schemeClr val="tx1"/>
                </a:solidFill>
              </a:rPr>
              <a:t>Declare </a:t>
            </a:r>
            <a:r>
              <a:rPr lang="pt-BR" dirty="0">
                <a:solidFill>
                  <a:srgbClr val="003399"/>
                </a:solidFill>
              </a:rPr>
              <a:t>&lt;variável1&gt;</a:t>
            </a:r>
            <a:r>
              <a:rPr lang="pt-BR" dirty="0">
                <a:solidFill>
                  <a:schemeClr val="tx1"/>
                </a:solidFill>
              </a:rPr>
              <a:t>, </a:t>
            </a:r>
            <a:r>
              <a:rPr lang="pt-BR" dirty="0">
                <a:solidFill>
                  <a:srgbClr val="003399"/>
                </a:solidFill>
              </a:rPr>
              <a:t>&lt;variável2&gt;</a:t>
            </a:r>
            <a:r>
              <a:rPr lang="pt-BR" dirty="0">
                <a:solidFill>
                  <a:schemeClr val="tx1"/>
                </a:solidFill>
              </a:rPr>
              <a:t>: </a:t>
            </a:r>
            <a:r>
              <a:rPr lang="pt-BR" dirty="0">
                <a:solidFill>
                  <a:srgbClr val="003399"/>
                </a:solidFill>
              </a:rPr>
              <a:t>&lt;tipo&gt;</a:t>
            </a:r>
            <a:r>
              <a:rPr lang="pt-BR" dirty="0">
                <a:solidFill>
                  <a:schemeClr val="tx1"/>
                </a:solidFill>
              </a:rPr>
              <a:t>;</a:t>
            </a:r>
          </a:p>
          <a:p>
            <a:pPr>
              <a:buNone/>
            </a:pPr>
            <a:r>
              <a:rPr lang="pt-BR" dirty="0"/>
              <a:t>Início</a:t>
            </a:r>
          </a:p>
          <a:p>
            <a:pPr lvl="1">
              <a:buNone/>
            </a:pPr>
            <a:r>
              <a:rPr lang="pt-BR" dirty="0">
                <a:solidFill>
                  <a:schemeClr val="tx1"/>
                </a:solidFill>
              </a:rPr>
              <a:t>SE</a:t>
            </a:r>
            <a:r>
              <a:rPr lang="pt-BR" dirty="0">
                <a:solidFill>
                  <a:srgbClr val="003399"/>
                </a:solidFill>
              </a:rPr>
              <a:t> (&lt;Condição&gt;) </a:t>
            </a:r>
            <a:r>
              <a:rPr lang="pt-BR" dirty="0"/>
              <a:t>E (</a:t>
            </a:r>
            <a:r>
              <a:rPr lang="pt-BR" dirty="0">
                <a:solidFill>
                  <a:srgbClr val="003399"/>
                </a:solidFill>
              </a:rPr>
              <a:t>&lt;Condição&gt;) </a:t>
            </a:r>
            <a:r>
              <a:rPr lang="pt-BR" dirty="0">
                <a:solidFill>
                  <a:schemeClr val="tx1"/>
                </a:solidFill>
              </a:rPr>
              <a:t>ENTÃO</a:t>
            </a:r>
          </a:p>
          <a:p>
            <a:pPr lvl="1">
              <a:buNone/>
            </a:pPr>
            <a:r>
              <a:rPr lang="pt-BR" dirty="0">
                <a:solidFill>
                  <a:srgbClr val="003399"/>
                </a:solidFill>
              </a:rPr>
              <a:t>	&lt;Comando1&gt;</a:t>
            </a:r>
            <a:r>
              <a:rPr lang="pt-BR" dirty="0">
                <a:solidFill>
                  <a:schemeClr val="tx1"/>
                </a:solidFill>
              </a:rPr>
              <a:t>;</a:t>
            </a:r>
          </a:p>
          <a:p>
            <a:pPr lvl="1">
              <a:buNone/>
            </a:pPr>
            <a:r>
              <a:rPr lang="pt-BR" dirty="0">
                <a:solidFill>
                  <a:srgbClr val="003399"/>
                </a:solidFill>
              </a:rPr>
              <a:t>	&lt;Comando 2&gt;</a:t>
            </a:r>
            <a:r>
              <a:rPr lang="pt-BR" dirty="0">
                <a:solidFill>
                  <a:schemeClr val="tx1"/>
                </a:solidFill>
              </a:rPr>
              <a:t>;</a:t>
            </a:r>
          </a:p>
          <a:p>
            <a:pPr lvl="1">
              <a:buNone/>
            </a:pPr>
            <a:r>
              <a:rPr lang="pt-BR" dirty="0">
                <a:solidFill>
                  <a:schemeClr val="tx1"/>
                </a:solidFill>
              </a:rPr>
              <a:t>SENÃO</a:t>
            </a:r>
          </a:p>
          <a:p>
            <a:pPr lvl="1">
              <a:buNone/>
            </a:pPr>
            <a:r>
              <a:rPr lang="pt-BR" dirty="0">
                <a:solidFill>
                  <a:srgbClr val="003399"/>
                </a:solidFill>
              </a:rPr>
              <a:t>	&lt;Comando 3&gt;</a:t>
            </a:r>
            <a:r>
              <a:rPr lang="pt-BR" dirty="0">
                <a:solidFill>
                  <a:schemeClr val="tx1"/>
                </a:solidFill>
              </a:rPr>
              <a:t>;</a:t>
            </a:r>
          </a:p>
          <a:p>
            <a:pPr lvl="1">
              <a:buNone/>
            </a:pPr>
            <a:r>
              <a:rPr lang="pt-BR" dirty="0">
                <a:solidFill>
                  <a:srgbClr val="003399"/>
                </a:solidFill>
              </a:rPr>
              <a:t>	&lt;Comando 4&gt;</a:t>
            </a:r>
            <a:r>
              <a:rPr lang="pt-BR" dirty="0">
                <a:solidFill>
                  <a:schemeClr val="tx1"/>
                </a:solidFill>
              </a:rPr>
              <a:t>;</a:t>
            </a:r>
          </a:p>
          <a:p>
            <a:pPr lvl="1">
              <a:buNone/>
            </a:pPr>
            <a:r>
              <a:rPr lang="pt-BR" dirty="0">
                <a:solidFill>
                  <a:srgbClr val="003399"/>
                </a:solidFill>
              </a:rPr>
              <a:t>	&lt;Comando 5&gt;</a:t>
            </a:r>
            <a:r>
              <a:rPr lang="pt-BR" dirty="0">
                <a:solidFill>
                  <a:schemeClr val="tx1"/>
                </a:solidFill>
              </a:rPr>
              <a:t>;</a:t>
            </a:r>
          </a:p>
          <a:p>
            <a:pPr lvl="1">
              <a:buNone/>
            </a:pPr>
            <a:r>
              <a:rPr lang="pt-BR" dirty="0" err="1">
                <a:solidFill>
                  <a:schemeClr val="tx1"/>
                </a:solidFill>
              </a:rPr>
              <a:t>FimSe</a:t>
            </a:r>
            <a:endParaRPr lang="pt-BR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pt-BR" dirty="0"/>
              <a:t>Fim.</a:t>
            </a:r>
          </a:p>
        </p:txBody>
      </p:sp>
    </p:spTree>
    <p:extLst>
      <p:ext uri="{BB962C8B-B14F-4D97-AF65-F5344CB8AC3E}">
        <p14:creationId xmlns:p14="http://schemas.microsoft.com/office/powerpoint/2010/main" val="3324116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3A448B-7F6A-4118-823C-C559EE20F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Pseudocódigo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B791B2-CCDE-4998-8018-CE9741796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BR" dirty="0"/>
              <a:t>Algoritmo </a:t>
            </a:r>
            <a:r>
              <a:rPr lang="pt-BR" dirty="0">
                <a:solidFill>
                  <a:srgbClr val="003399"/>
                </a:solidFill>
              </a:rPr>
              <a:t>&lt;nome&gt;</a:t>
            </a:r>
          </a:p>
          <a:p>
            <a:pPr lvl="1">
              <a:buNone/>
            </a:pPr>
            <a:r>
              <a:rPr lang="pt-BR" dirty="0">
                <a:solidFill>
                  <a:schemeClr val="tx1"/>
                </a:solidFill>
              </a:rPr>
              <a:t>Declare </a:t>
            </a:r>
            <a:r>
              <a:rPr lang="pt-BR" dirty="0">
                <a:solidFill>
                  <a:srgbClr val="003399"/>
                </a:solidFill>
              </a:rPr>
              <a:t>&lt;variável1&gt;</a:t>
            </a:r>
            <a:r>
              <a:rPr lang="pt-BR" dirty="0">
                <a:solidFill>
                  <a:schemeClr val="tx1"/>
                </a:solidFill>
              </a:rPr>
              <a:t>, </a:t>
            </a:r>
            <a:r>
              <a:rPr lang="pt-BR" dirty="0">
                <a:solidFill>
                  <a:srgbClr val="003399"/>
                </a:solidFill>
              </a:rPr>
              <a:t>&lt;variável2&gt;</a:t>
            </a:r>
            <a:r>
              <a:rPr lang="pt-BR" dirty="0">
                <a:solidFill>
                  <a:schemeClr val="tx1"/>
                </a:solidFill>
              </a:rPr>
              <a:t>: </a:t>
            </a:r>
            <a:r>
              <a:rPr lang="pt-BR" dirty="0">
                <a:solidFill>
                  <a:srgbClr val="003399"/>
                </a:solidFill>
              </a:rPr>
              <a:t>&lt;tipo&gt;</a:t>
            </a:r>
            <a:r>
              <a:rPr lang="pt-BR" dirty="0">
                <a:solidFill>
                  <a:schemeClr val="tx1"/>
                </a:solidFill>
              </a:rPr>
              <a:t>;</a:t>
            </a:r>
          </a:p>
          <a:p>
            <a:pPr>
              <a:buNone/>
            </a:pPr>
            <a:r>
              <a:rPr lang="pt-BR" dirty="0"/>
              <a:t>Início</a:t>
            </a:r>
          </a:p>
          <a:p>
            <a:pPr lvl="1">
              <a:buNone/>
            </a:pPr>
            <a:r>
              <a:rPr lang="pt-BR" dirty="0">
                <a:solidFill>
                  <a:schemeClr val="tx1"/>
                </a:solidFill>
              </a:rPr>
              <a:t>SE</a:t>
            </a:r>
            <a:r>
              <a:rPr lang="pt-BR" dirty="0">
                <a:solidFill>
                  <a:srgbClr val="003399"/>
                </a:solidFill>
              </a:rPr>
              <a:t> (&lt;Condição&gt;) </a:t>
            </a:r>
            <a:r>
              <a:rPr lang="pt-BR" dirty="0"/>
              <a:t>OU (</a:t>
            </a:r>
            <a:r>
              <a:rPr lang="pt-BR" dirty="0">
                <a:solidFill>
                  <a:srgbClr val="003399"/>
                </a:solidFill>
              </a:rPr>
              <a:t>&lt;Condição&gt;) </a:t>
            </a:r>
            <a:r>
              <a:rPr lang="pt-BR" dirty="0">
                <a:solidFill>
                  <a:schemeClr val="tx1"/>
                </a:solidFill>
              </a:rPr>
              <a:t>ENTÃO</a:t>
            </a:r>
          </a:p>
          <a:p>
            <a:pPr lvl="1">
              <a:buNone/>
            </a:pPr>
            <a:r>
              <a:rPr lang="pt-BR" dirty="0">
                <a:solidFill>
                  <a:srgbClr val="003399"/>
                </a:solidFill>
              </a:rPr>
              <a:t>	&lt;Comando1&gt;</a:t>
            </a:r>
            <a:r>
              <a:rPr lang="pt-BR" dirty="0">
                <a:solidFill>
                  <a:schemeClr val="tx1"/>
                </a:solidFill>
              </a:rPr>
              <a:t>;</a:t>
            </a:r>
          </a:p>
          <a:p>
            <a:pPr lvl="1">
              <a:buNone/>
            </a:pPr>
            <a:r>
              <a:rPr lang="pt-BR" dirty="0">
                <a:solidFill>
                  <a:srgbClr val="003399"/>
                </a:solidFill>
              </a:rPr>
              <a:t>	&lt;Comando 2&gt;</a:t>
            </a:r>
            <a:r>
              <a:rPr lang="pt-BR" dirty="0">
                <a:solidFill>
                  <a:schemeClr val="tx1"/>
                </a:solidFill>
              </a:rPr>
              <a:t>;</a:t>
            </a:r>
          </a:p>
          <a:p>
            <a:pPr lvl="1">
              <a:buNone/>
            </a:pPr>
            <a:r>
              <a:rPr lang="pt-BR" dirty="0">
                <a:solidFill>
                  <a:schemeClr val="tx1"/>
                </a:solidFill>
              </a:rPr>
              <a:t>SENÃO</a:t>
            </a:r>
          </a:p>
          <a:p>
            <a:pPr lvl="1">
              <a:buNone/>
            </a:pPr>
            <a:r>
              <a:rPr lang="pt-BR" dirty="0">
                <a:solidFill>
                  <a:srgbClr val="003399"/>
                </a:solidFill>
              </a:rPr>
              <a:t>	&lt;Comando 3&gt;</a:t>
            </a:r>
            <a:r>
              <a:rPr lang="pt-BR" dirty="0">
                <a:solidFill>
                  <a:schemeClr val="tx1"/>
                </a:solidFill>
              </a:rPr>
              <a:t>;</a:t>
            </a:r>
          </a:p>
          <a:p>
            <a:pPr lvl="1">
              <a:buNone/>
            </a:pPr>
            <a:r>
              <a:rPr lang="pt-BR" dirty="0">
                <a:solidFill>
                  <a:srgbClr val="003399"/>
                </a:solidFill>
              </a:rPr>
              <a:t>	&lt;Comando 4&gt;</a:t>
            </a:r>
            <a:r>
              <a:rPr lang="pt-BR" dirty="0">
                <a:solidFill>
                  <a:schemeClr val="tx1"/>
                </a:solidFill>
              </a:rPr>
              <a:t>;</a:t>
            </a:r>
          </a:p>
          <a:p>
            <a:pPr lvl="1">
              <a:buNone/>
            </a:pPr>
            <a:r>
              <a:rPr lang="pt-BR" dirty="0">
                <a:solidFill>
                  <a:srgbClr val="003399"/>
                </a:solidFill>
              </a:rPr>
              <a:t>	&lt;Comando 5&gt;</a:t>
            </a:r>
            <a:r>
              <a:rPr lang="pt-BR" dirty="0">
                <a:solidFill>
                  <a:schemeClr val="tx1"/>
                </a:solidFill>
              </a:rPr>
              <a:t>;</a:t>
            </a:r>
          </a:p>
          <a:p>
            <a:pPr lvl="1">
              <a:buNone/>
            </a:pPr>
            <a:r>
              <a:rPr lang="pt-BR" dirty="0" err="1">
                <a:solidFill>
                  <a:schemeClr val="tx1"/>
                </a:solidFill>
              </a:rPr>
              <a:t>FimSe</a:t>
            </a:r>
            <a:endParaRPr lang="pt-BR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pt-BR" dirty="0"/>
              <a:t>Fim.</a:t>
            </a:r>
          </a:p>
        </p:txBody>
      </p:sp>
    </p:spTree>
    <p:extLst>
      <p:ext uri="{BB962C8B-B14F-4D97-AF65-F5344CB8AC3E}">
        <p14:creationId xmlns:p14="http://schemas.microsoft.com/office/powerpoint/2010/main" val="2666519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3A448B-7F6A-4118-823C-C559EE20F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Pseudocódigo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B791B2-CCDE-4998-8018-CE9741796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BR" dirty="0"/>
              <a:t>Algoritmo </a:t>
            </a:r>
            <a:r>
              <a:rPr lang="pt-BR" dirty="0">
                <a:solidFill>
                  <a:srgbClr val="003399"/>
                </a:solidFill>
              </a:rPr>
              <a:t>&lt;nome&gt;</a:t>
            </a:r>
          </a:p>
          <a:p>
            <a:pPr lvl="1">
              <a:buNone/>
            </a:pPr>
            <a:r>
              <a:rPr lang="pt-BR" dirty="0">
                <a:solidFill>
                  <a:schemeClr val="tx1"/>
                </a:solidFill>
              </a:rPr>
              <a:t>Declare </a:t>
            </a:r>
            <a:r>
              <a:rPr lang="pt-BR" dirty="0">
                <a:solidFill>
                  <a:srgbClr val="003399"/>
                </a:solidFill>
              </a:rPr>
              <a:t>&lt;variável1&gt;</a:t>
            </a:r>
            <a:r>
              <a:rPr lang="pt-BR" dirty="0">
                <a:solidFill>
                  <a:schemeClr val="tx1"/>
                </a:solidFill>
              </a:rPr>
              <a:t>, </a:t>
            </a:r>
            <a:r>
              <a:rPr lang="pt-BR" dirty="0">
                <a:solidFill>
                  <a:srgbClr val="003399"/>
                </a:solidFill>
              </a:rPr>
              <a:t>&lt;variável2&gt;</a:t>
            </a:r>
            <a:r>
              <a:rPr lang="pt-BR" dirty="0">
                <a:solidFill>
                  <a:schemeClr val="tx1"/>
                </a:solidFill>
              </a:rPr>
              <a:t>: </a:t>
            </a:r>
            <a:r>
              <a:rPr lang="pt-BR" dirty="0">
                <a:solidFill>
                  <a:srgbClr val="003399"/>
                </a:solidFill>
              </a:rPr>
              <a:t>&lt;tipo&gt;</a:t>
            </a:r>
            <a:r>
              <a:rPr lang="pt-BR" dirty="0">
                <a:solidFill>
                  <a:schemeClr val="tx1"/>
                </a:solidFill>
              </a:rPr>
              <a:t>;</a:t>
            </a:r>
          </a:p>
          <a:p>
            <a:pPr>
              <a:buNone/>
            </a:pPr>
            <a:r>
              <a:rPr lang="pt-BR" dirty="0"/>
              <a:t>Início</a:t>
            </a:r>
          </a:p>
          <a:p>
            <a:pPr lvl="1">
              <a:buNone/>
            </a:pPr>
            <a:r>
              <a:rPr lang="pt-BR" dirty="0">
                <a:solidFill>
                  <a:schemeClr val="tx1"/>
                </a:solidFill>
              </a:rPr>
              <a:t>SE NÃO</a:t>
            </a:r>
            <a:r>
              <a:rPr lang="pt-BR" dirty="0">
                <a:solidFill>
                  <a:srgbClr val="003399"/>
                </a:solidFill>
              </a:rPr>
              <a:t> (&lt;Condição&gt;) </a:t>
            </a:r>
            <a:r>
              <a:rPr lang="pt-BR" dirty="0">
                <a:solidFill>
                  <a:schemeClr val="tx1"/>
                </a:solidFill>
              </a:rPr>
              <a:t>ENTÃO</a:t>
            </a:r>
          </a:p>
          <a:p>
            <a:pPr lvl="1">
              <a:buNone/>
            </a:pPr>
            <a:r>
              <a:rPr lang="pt-BR" dirty="0">
                <a:solidFill>
                  <a:srgbClr val="003399"/>
                </a:solidFill>
              </a:rPr>
              <a:t>	&lt;Comando1&gt;</a:t>
            </a:r>
            <a:r>
              <a:rPr lang="pt-BR" dirty="0">
                <a:solidFill>
                  <a:schemeClr val="tx1"/>
                </a:solidFill>
              </a:rPr>
              <a:t>;</a:t>
            </a:r>
          </a:p>
          <a:p>
            <a:pPr lvl="1">
              <a:buNone/>
            </a:pPr>
            <a:r>
              <a:rPr lang="pt-BR" dirty="0">
                <a:solidFill>
                  <a:srgbClr val="003399"/>
                </a:solidFill>
              </a:rPr>
              <a:t>	&lt;Comando 2&gt;</a:t>
            </a:r>
            <a:r>
              <a:rPr lang="pt-BR" dirty="0">
                <a:solidFill>
                  <a:schemeClr val="tx1"/>
                </a:solidFill>
              </a:rPr>
              <a:t>;</a:t>
            </a:r>
          </a:p>
          <a:p>
            <a:pPr lvl="1">
              <a:buNone/>
            </a:pPr>
            <a:r>
              <a:rPr lang="pt-BR" dirty="0">
                <a:solidFill>
                  <a:schemeClr val="tx1"/>
                </a:solidFill>
              </a:rPr>
              <a:t>SENÃO</a:t>
            </a:r>
          </a:p>
          <a:p>
            <a:pPr lvl="1">
              <a:buNone/>
            </a:pPr>
            <a:r>
              <a:rPr lang="pt-BR" dirty="0">
                <a:solidFill>
                  <a:srgbClr val="003399"/>
                </a:solidFill>
              </a:rPr>
              <a:t>	&lt;Comando 3&gt;</a:t>
            </a:r>
            <a:r>
              <a:rPr lang="pt-BR" dirty="0">
                <a:solidFill>
                  <a:schemeClr val="tx1"/>
                </a:solidFill>
              </a:rPr>
              <a:t>;</a:t>
            </a:r>
          </a:p>
          <a:p>
            <a:pPr lvl="1">
              <a:buNone/>
            </a:pPr>
            <a:r>
              <a:rPr lang="pt-BR" dirty="0">
                <a:solidFill>
                  <a:srgbClr val="003399"/>
                </a:solidFill>
              </a:rPr>
              <a:t>	&lt;Comando 4&gt;</a:t>
            </a:r>
            <a:r>
              <a:rPr lang="pt-BR" dirty="0">
                <a:solidFill>
                  <a:schemeClr val="tx1"/>
                </a:solidFill>
              </a:rPr>
              <a:t>;</a:t>
            </a:r>
          </a:p>
          <a:p>
            <a:pPr lvl="1">
              <a:buNone/>
            </a:pPr>
            <a:r>
              <a:rPr lang="pt-BR" dirty="0">
                <a:solidFill>
                  <a:srgbClr val="003399"/>
                </a:solidFill>
              </a:rPr>
              <a:t>	&lt;Comando 5&gt;</a:t>
            </a:r>
            <a:r>
              <a:rPr lang="pt-BR" dirty="0">
                <a:solidFill>
                  <a:schemeClr val="tx1"/>
                </a:solidFill>
              </a:rPr>
              <a:t>;</a:t>
            </a:r>
          </a:p>
          <a:p>
            <a:pPr lvl="1">
              <a:buNone/>
            </a:pPr>
            <a:r>
              <a:rPr lang="pt-BR" dirty="0" err="1">
                <a:solidFill>
                  <a:schemeClr val="tx1"/>
                </a:solidFill>
              </a:rPr>
              <a:t>FimSe</a:t>
            </a:r>
            <a:endParaRPr lang="pt-BR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pt-BR" dirty="0"/>
              <a:t>Fim.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3E6FD2C-B492-4DC2-8A44-5D52A5DEBADA}"/>
              </a:ext>
            </a:extLst>
          </p:cNvPr>
          <p:cNvSpPr txBox="1"/>
          <p:nvPr/>
        </p:nvSpPr>
        <p:spPr>
          <a:xfrm>
            <a:off x="3287688" y="270892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57073005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ador Técnico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107896_TF02901026" id="{9F968763-F91C-42C9-AE49-6BD67CA2E1C8}" vid="{02176A96-6553-412C-8E8F-22987C19B997}"/>
    </a:ext>
  </a:extLst>
</a:theme>
</file>

<file path=ppt/theme/theme2.xml><?xml version="1.0" encoding="utf-8"?>
<a:theme xmlns:a="http://schemas.openxmlformats.org/drawingml/2006/main" name="Tema do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profissional com design tecnológico de placa de circuito (widescreen)</Template>
  <TotalTime>0</TotalTime>
  <Words>557</Words>
  <Application>Microsoft Office PowerPoint</Application>
  <PresentationFormat>Widescreen</PresentationFormat>
  <Paragraphs>187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Candara</vt:lpstr>
      <vt:lpstr>Consolas</vt:lpstr>
      <vt:lpstr>Computador Técnico 16x9</vt:lpstr>
      <vt:lpstr>Estrutura condicional </vt:lpstr>
      <vt:lpstr>Por que utilizar? </vt:lpstr>
      <vt:lpstr>Fluxograma</vt:lpstr>
      <vt:lpstr>Pseudocódigo </vt:lpstr>
      <vt:lpstr>Pseudocódigo </vt:lpstr>
      <vt:lpstr>Tabela Verdade</vt:lpstr>
      <vt:lpstr>Pseudocódigo </vt:lpstr>
      <vt:lpstr>Pseudocódigo </vt:lpstr>
      <vt:lpstr>Pseudocódigo </vt:lpstr>
      <vt:lpstr>Exemplo</vt:lpstr>
      <vt:lpstr>Exemplo</vt:lpstr>
      <vt:lpstr>Pseudocódigo </vt:lpstr>
      <vt:lpstr>Pseudocódigo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2020-03-06T17:29:59Z</dcterms:created>
  <dcterms:modified xsi:type="dcterms:W3CDTF">2020-09-12T13:54:14Z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