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4" r:id="rId8"/>
    <p:sldId id="259" r:id="rId9"/>
    <p:sldId id="260" r:id="rId10"/>
    <p:sldId id="265" r:id="rId11"/>
    <p:sldId id="261" r:id="rId12"/>
    <p:sldId id="266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>
      <p:cViewPr varScale="1">
        <p:scale>
          <a:sx n="120" d="100"/>
          <a:sy n="120" d="100"/>
        </p:scale>
        <p:origin x="1482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12/09/2020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12/09/2020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12/09/2020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12/09/2020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12/09/2020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12/09/2020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12/09/2020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12/09/2020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12/09/2020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12/09/2020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12/09/2020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12/09/2020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Exercícios parte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Pratica 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4B2ED-4659-4DED-A56B-E3F49759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93D6FD-7BB5-40F9-9763-64FE6A94D0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Faça um programa que calcule e mostre a área de um círculo. Sabe-se que: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93D6FD-7BB5-40F9-9763-64FE6A94D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0" t="-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8238F036-3FCB-4BD0-912F-971DAFABB02A}"/>
              </a:ext>
            </a:extLst>
          </p:cNvPr>
          <p:cNvSpPr txBox="1"/>
          <p:nvPr/>
        </p:nvSpPr>
        <p:spPr>
          <a:xfrm>
            <a:off x="3736219" y="2679680"/>
            <a:ext cx="47195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chemeClr val="accent3"/>
                </a:solidFill>
              </a:rPr>
              <a:t>Algoritmo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"</a:t>
            </a:r>
            <a:r>
              <a:rPr lang="pt-BR" dirty="0" err="1">
                <a:solidFill>
                  <a:schemeClr val="accent5"/>
                </a:solidFill>
              </a:rPr>
              <a:t>Exercicio</a:t>
            </a:r>
            <a:r>
              <a:rPr lang="pt-BR" dirty="0">
                <a:solidFill>
                  <a:schemeClr val="accent5"/>
                </a:solidFill>
              </a:rPr>
              <a:t> 1"</a:t>
            </a:r>
          </a:p>
          <a:p>
            <a:r>
              <a:rPr lang="pt-BR" u="sng" dirty="0">
                <a:solidFill>
                  <a:schemeClr val="accent3"/>
                </a:solidFill>
              </a:rPr>
              <a:t>Var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chemeClr val="accent1"/>
                </a:solidFill>
              </a:rPr>
              <a:t>// Seção de Declarações das variáveis </a:t>
            </a:r>
          </a:p>
          <a:p>
            <a:r>
              <a:rPr lang="pt-BR" dirty="0"/>
              <a:t> 	raio, </a:t>
            </a:r>
            <a:r>
              <a:rPr lang="pt-BR" dirty="0" err="1"/>
              <a:t>area</a:t>
            </a:r>
            <a:r>
              <a:rPr lang="pt-BR" dirty="0"/>
              <a:t>: </a:t>
            </a:r>
            <a:r>
              <a:rPr lang="pt-BR" u="sng" dirty="0">
                <a:solidFill>
                  <a:schemeClr val="accent6"/>
                </a:solidFill>
              </a:rPr>
              <a:t>real</a:t>
            </a:r>
          </a:p>
          <a:p>
            <a:endParaRPr lang="pt-BR" dirty="0"/>
          </a:p>
          <a:p>
            <a:r>
              <a:rPr lang="pt-BR" u="sng" dirty="0">
                <a:solidFill>
                  <a:schemeClr val="accent3"/>
                </a:solidFill>
              </a:rPr>
              <a:t>Inicio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("Insira o valor do raio: "</a:t>
            </a:r>
            <a:r>
              <a:rPr lang="pt-BR" dirty="0"/>
              <a:t>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 (raio)</a:t>
            </a:r>
          </a:p>
          <a:p>
            <a:r>
              <a:rPr lang="pt-BR" dirty="0"/>
              <a:t>	</a:t>
            </a:r>
            <a:r>
              <a:rPr lang="pt-BR" dirty="0" err="1"/>
              <a:t>area</a:t>
            </a:r>
            <a:r>
              <a:rPr lang="pt-BR" dirty="0"/>
              <a:t> := 3.1415 * </a:t>
            </a:r>
            <a:r>
              <a:rPr lang="pt-BR" dirty="0" err="1"/>
              <a:t>exp</a:t>
            </a:r>
            <a:r>
              <a:rPr lang="pt-BR" dirty="0"/>
              <a:t>(raio, 2) 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("A </a:t>
            </a:r>
            <a:r>
              <a:rPr lang="pt-BR" dirty="0" err="1">
                <a:solidFill>
                  <a:schemeClr val="accent5"/>
                </a:solidFill>
              </a:rPr>
              <a:t>area</a:t>
            </a:r>
            <a:r>
              <a:rPr lang="pt-BR" dirty="0">
                <a:solidFill>
                  <a:schemeClr val="accent5"/>
                </a:solidFill>
              </a:rPr>
              <a:t> é: " </a:t>
            </a:r>
            <a:r>
              <a:rPr lang="pt-BR" dirty="0"/>
              <a:t>, </a:t>
            </a:r>
            <a:r>
              <a:rPr lang="pt-BR" dirty="0" err="1"/>
              <a:t>area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u="sng" dirty="0" err="1">
                <a:solidFill>
                  <a:schemeClr val="accent3"/>
                </a:solidFill>
              </a:rPr>
              <a:t>Fimalgoritmo</a:t>
            </a:r>
            <a:endParaRPr lang="pt-BR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33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1EA5B-D8D4-4E75-B429-CCDA8807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270C38-5A50-4ABC-A57C-BD1F03D22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programa que receba um número positivo e maior que zero, calcule e mostre:</a:t>
            </a:r>
          </a:p>
          <a:p>
            <a:pPr lvl="1"/>
            <a:r>
              <a:rPr lang="pt-BR" dirty="0"/>
              <a:t>O número digitado ao quadrado</a:t>
            </a:r>
          </a:p>
          <a:p>
            <a:pPr lvl="1"/>
            <a:r>
              <a:rPr lang="pt-BR" dirty="0"/>
              <a:t>O número digitado ao cubo</a:t>
            </a:r>
          </a:p>
          <a:p>
            <a:pPr lvl="1"/>
            <a:r>
              <a:rPr lang="pt-BR" dirty="0"/>
              <a:t>A raiz quadrada do número digitado</a:t>
            </a:r>
          </a:p>
          <a:p>
            <a:pPr lvl="1"/>
            <a:r>
              <a:rPr lang="pt-BR" dirty="0"/>
              <a:t>A raiz cúbica do numero digitado </a:t>
            </a:r>
          </a:p>
        </p:txBody>
      </p:sp>
    </p:spTree>
    <p:extLst>
      <p:ext uri="{BB962C8B-B14F-4D97-AF65-F5344CB8AC3E}">
        <p14:creationId xmlns:p14="http://schemas.microsoft.com/office/powerpoint/2010/main" val="8443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1EA5B-D8D4-4E75-B429-CCDA8807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AEACBF-EC47-4D4E-AA67-2BC7F6F46E7A}"/>
              </a:ext>
            </a:extLst>
          </p:cNvPr>
          <p:cNvSpPr txBox="1"/>
          <p:nvPr/>
        </p:nvSpPr>
        <p:spPr>
          <a:xfrm>
            <a:off x="3736219" y="1720840"/>
            <a:ext cx="589154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chemeClr val="accent3"/>
                </a:solidFill>
              </a:rPr>
              <a:t>Algoritmo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"</a:t>
            </a:r>
            <a:r>
              <a:rPr lang="pt-BR" dirty="0" err="1">
                <a:solidFill>
                  <a:schemeClr val="accent5"/>
                </a:solidFill>
              </a:rPr>
              <a:t>Exercicio</a:t>
            </a:r>
            <a:r>
              <a:rPr lang="pt-BR" dirty="0">
                <a:solidFill>
                  <a:schemeClr val="accent5"/>
                </a:solidFill>
              </a:rPr>
              <a:t> 2"</a:t>
            </a:r>
          </a:p>
          <a:p>
            <a:r>
              <a:rPr lang="pt-BR" u="sng" dirty="0">
                <a:solidFill>
                  <a:schemeClr val="accent3"/>
                </a:solidFill>
              </a:rPr>
              <a:t>Var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chemeClr val="accent1"/>
                </a:solidFill>
              </a:rPr>
              <a:t>// Seção de Declarações das variáveis </a:t>
            </a:r>
          </a:p>
          <a:p>
            <a:r>
              <a:rPr lang="pt-BR" dirty="0"/>
              <a:t> 	num, quadrado, cubo, r2, r3: </a:t>
            </a:r>
            <a:r>
              <a:rPr lang="pt-BR" u="sng" dirty="0">
                <a:solidFill>
                  <a:schemeClr val="accent6"/>
                </a:solidFill>
              </a:rPr>
              <a:t>inteiro</a:t>
            </a:r>
          </a:p>
          <a:p>
            <a:endParaRPr lang="pt-BR" dirty="0"/>
          </a:p>
          <a:p>
            <a:r>
              <a:rPr lang="pt-BR" u="sng" dirty="0">
                <a:solidFill>
                  <a:schemeClr val="accent3"/>
                </a:solidFill>
              </a:rPr>
              <a:t>Inicio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("Insira o número: "</a:t>
            </a:r>
            <a:r>
              <a:rPr lang="pt-BR" dirty="0"/>
              <a:t>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 (num)</a:t>
            </a:r>
          </a:p>
          <a:p>
            <a:r>
              <a:rPr lang="pt-BR" dirty="0"/>
              <a:t>	quadrado := </a:t>
            </a:r>
            <a:r>
              <a:rPr lang="pt-BR" dirty="0" err="1"/>
              <a:t>exp</a:t>
            </a:r>
            <a:r>
              <a:rPr lang="pt-BR" dirty="0"/>
              <a:t>(num, 2)</a:t>
            </a:r>
          </a:p>
          <a:p>
            <a:r>
              <a:rPr lang="pt-BR" dirty="0"/>
              <a:t>	cubo := </a:t>
            </a:r>
            <a:r>
              <a:rPr lang="pt-BR" dirty="0" err="1"/>
              <a:t>exp</a:t>
            </a:r>
            <a:r>
              <a:rPr lang="pt-BR" dirty="0"/>
              <a:t>(num, 3)</a:t>
            </a:r>
          </a:p>
          <a:p>
            <a:r>
              <a:rPr lang="pt-BR" dirty="0"/>
              <a:t>	r2 := </a:t>
            </a:r>
            <a:r>
              <a:rPr lang="pt-BR" dirty="0" err="1"/>
              <a:t>RaizQ</a:t>
            </a:r>
            <a:r>
              <a:rPr lang="pt-BR" dirty="0"/>
              <a:t>(num)</a:t>
            </a:r>
          </a:p>
          <a:p>
            <a:r>
              <a:rPr lang="pt-BR" dirty="0"/>
              <a:t>	r3 := </a:t>
            </a:r>
            <a:r>
              <a:rPr lang="pt-BR" dirty="0" err="1"/>
              <a:t>exp</a:t>
            </a:r>
            <a:r>
              <a:rPr lang="pt-BR" dirty="0"/>
              <a:t>(num, (1/3))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(“O numero quadrado é: " </a:t>
            </a:r>
            <a:r>
              <a:rPr lang="pt-BR" dirty="0"/>
              <a:t>, quadrado)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(“O numero ao cubo é: " </a:t>
            </a:r>
            <a:r>
              <a:rPr lang="pt-BR" dirty="0"/>
              <a:t>, cubo)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(“A raiz quadrada é de: " </a:t>
            </a:r>
            <a:r>
              <a:rPr lang="pt-BR" dirty="0"/>
              <a:t>, r2)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(“A raiz cubica é de:" </a:t>
            </a:r>
            <a:r>
              <a:rPr lang="pt-BR" dirty="0"/>
              <a:t>,  r3)</a:t>
            </a:r>
          </a:p>
          <a:p>
            <a:endParaRPr lang="pt-BR" dirty="0"/>
          </a:p>
          <a:p>
            <a:r>
              <a:rPr lang="pt-BR" u="sng" dirty="0" err="1">
                <a:solidFill>
                  <a:schemeClr val="accent3"/>
                </a:solidFill>
              </a:rPr>
              <a:t>Fimalgoritmo</a:t>
            </a:r>
            <a:endParaRPr lang="pt-BR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35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16531-ED7B-4D54-AB53-F5198846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88CA48-560D-4162-803C-2CA3861BC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programa que receba dois números maiores que zero, calcule e mostre um elevado ao outro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ECE744-0B12-4F63-88AF-C409EEE0D7AD}"/>
              </a:ext>
            </a:extLst>
          </p:cNvPr>
          <p:cNvSpPr txBox="1"/>
          <p:nvPr/>
        </p:nvSpPr>
        <p:spPr>
          <a:xfrm>
            <a:off x="3150225" y="2610683"/>
            <a:ext cx="509004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chemeClr val="accent3"/>
                </a:solidFill>
              </a:rPr>
              <a:t>Algoritmo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"</a:t>
            </a:r>
            <a:r>
              <a:rPr lang="pt-BR" dirty="0" err="1">
                <a:solidFill>
                  <a:schemeClr val="accent5"/>
                </a:solidFill>
              </a:rPr>
              <a:t>Exercicio</a:t>
            </a:r>
            <a:r>
              <a:rPr lang="pt-BR" dirty="0">
                <a:solidFill>
                  <a:schemeClr val="accent5"/>
                </a:solidFill>
              </a:rPr>
              <a:t> 3"</a:t>
            </a:r>
          </a:p>
          <a:p>
            <a:r>
              <a:rPr lang="pt-BR" u="sng" dirty="0">
                <a:solidFill>
                  <a:schemeClr val="accent3"/>
                </a:solidFill>
              </a:rPr>
              <a:t>Var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chemeClr val="accent1"/>
                </a:solidFill>
              </a:rPr>
              <a:t>// Seção de Declarações das variáveis </a:t>
            </a:r>
          </a:p>
          <a:p>
            <a:r>
              <a:rPr lang="pt-BR" dirty="0"/>
              <a:t> 	num1, num2, r1, r2: </a:t>
            </a:r>
            <a:r>
              <a:rPr lang="pt-BR" u="sng" dirty="0">
                <a:solidFill>
                  <a:schemeClr val="accent6"/>
                </a:solidFill>
              </a:rPr>
              <a:t>real</a:t>
            </a:r>
          </a:p>
          <a:p>
            <a:endParaRPr lang="pt-BR" dirty="0"/>
          </a:p>
          <a:p>
            <a:r>
              <a:rPr lang="pt-BR" u="sng" dirty="0">
                <a:solidFill>
                  <a:schemeClr val="accent3"/>
                </a:solidFill>
              </a:rPr>
              <a:t>Inicio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("Insira o primeiro número: "</a:t>
            </a:r>
            <a:r>
              <a:rPr lang="pt-BR" dirty="0"/>
              <a:t>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 (num)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("Insira o segundo número: "</a:t>
            </a:r>
            <a:r>
              <a:rPr lang="pt-BR" dirty="0"/>
              <a:t>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 (num)</a:t>
            </a:r>
          </a:p>
          <a:p>
            <a:r>
              <a:rPr lang="pt-BR" dirty="0"/>
              <a:t>	r1 := </a:t>
            </a:r>
            <a:r>
              <a:rPr lang="pt-BR" dirty="0" err="1"/>
              <a:t>exp</a:t>
            </a:r>
            <a:r>
              <a:rPr lang="pt-BR" dirty="0"/>
              <a:t>(num1, num2)</a:t>
            </a:r>
          </a:p>
          <a:p>
            <a:r>
              <a:rPr lang="pt-BR" dirty="0"/>
              <a:t>	r2 := </a:t>
            </a:r>
            <a:r>
              <a:rPr lang="pt-BR" dirty="0" err="1"/>
              <a:t>exp</a:t>
            </a:r>
            <a:r>
              <a:rPr lang="pt-BR" dirty="0"/>
              <a:t>(num2, num1)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(“Primeira Regra: " </a:t>
            </a:r>
            <a:r>
              <a:rPr lang="pt-BR" dirty="0"/>
              <a:t>, r1)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(“Segunda Regra " </a:t>
            </a:r>
            <a:r>
              <a:rPr lang="pt-BR" dirty="0"/>
              <a:t>, r2)</a:t>
            </a:r>
          </a:p>
          <a:p>
            <a:r>
              <a:rPr lang="pt-BR" u="sng" dirty="0" err="1">
                <a:solidFill>
                  <a:schemeClr val="accent3"/>
                </a:solidFill>
              </a:rPr>
              <a:t>Fimalgoritmo</a:t>
            </a:r>
            <a:endParaRPr lang="pt-BR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20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89C9C-D723-454C-86B1-618E76B7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F5C45-AD33-4F29-9F94-C03757844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Sabe-se que:</a:t>
            </a:r>
          </a:p>
          <a:p>
            <a:pPr lvl="1"/>
            <a:r>
              <a:rPr lang="pt-BR" dirty="0"/>
              <a:t>1 pé = 12 polegadas</a:t>
            </a:r>
          </a:p>
          <a:p>
            <a:pPr lvl="1"/>
            <a:r>
              <a:rPr lang="pt-BR" dirty="0"/>
              <a:t>1 jarda = 3 pés</a:t>
            </a:r>
          </a:p>
          <a:p>
            <a:pPr lvl="1"/>
            <a:r>
              <a:rPr lang="pt-BR" dirty="0"/>
              <a:t>1 milha = 1760 jardas</a:t>
            </a:r>
          </a:p>
          <a:p>
            <a:r>
              <a:rPr lang="pt-BR" dirty="0"/>
              <a:t>Faça um programa que receba uma medida em pés, faça as conversões a seguir e mostre os resultados.</a:t>
            </a:r>
          </a:p>
          <a:p>
            <a:pPr lvl="1"/>
            <a:r>
              <a:rPr lang="pt-BR" dirty="0"/>
              <a:t>Polegadas</a:t>
            </a:r>
          </a:p>
          <a:p>
            <a:pPr lvl="1"/>
            <a:r>
              <a:rPr lang="pt-BR" dirty="0"/>
              <a:t>Jardas</a:t>
            </a:r>
          </a:p>
          <a:p>
            <a:pPr lvl="1"/>
            <a:r>
              <a:rPr lang="pt-BR" dirty="0"/>
              <a:t>Milhas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80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89C9C-D723-454C-86B1-618E76B7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1D3E4B1-0D0C-46DF-9331-EA5C7D8B6AC5}"/>
              </a:ext>
            </a:extLst>
          </p:cNvPr>
          <p:cNvSpPr txBox="1"/>
          <p:nvPr/>
        </p:nvSpPr>
        <p:spPr>
          <a:xfrm>
            <a:off x="1852595" y="1916832"/>
            <a:ext cx="848681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chemeClr val="accent3"/>
                </a:solidFill>
              </a:rPr>
              <a:t>Algoritmo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"</a:t>
            </a:r>
            <a:r>
              <a:rPr lang="pt-BR" dirty="0" err="1">
                <a:solidFill>
                  <a:schemeClr val="accent5"/>
                </a:solidFill>
              </a:rPr>
              <a:t>Exercicio</a:t>
            </a:r>
            <a:r>
              <a:rPr lang="pt-BR" dirty="0">
                <a:solidFill>
                  <a:schemeClr val="accent5"/>
                </a:solidFill>
              </a:rPr>
              <a:t> 4"</a:t>
            </a:r>
          </a:p>
          <a:p>
            <a:r>
              <a:rPr lang="pt-BR" u="sng" dirty="0">
                <a:solidFill>
                  <a:schemeClr val="accent3"/>
                </a:solidFill>
              </a:rPr>
              <a:t>Var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chemeClr val="accent1"/>
                </a:solidFill>
              </a:rPr>
              <a:t>// Seção de Declarações das variáveis </a:t>
            </a:r>
          </a:p>
          <a:p>
            <a:r>
              <a:rPr lang="pt-BR" dirty="0"/>
              <a:t> 	</a:t>
            </a:r>
            <a:r>
              <a:rPr lang="pt-BR" dirty="0" err="1"/>
              <a:t>pes</a:t>
            </a:r>
            <a:r>
              <a:rPr lang="pt-BR" dirty="0"/>
              <a:t>, polegadas, jardas, milhas: </a:t>
            </a:r>
            <a:r>
              <a:rPr lang="pt-BR" u="sng" dirty="0">
                <a:solidFill>
                  <a:schemeClr val="accent6"/>
                </a:solidFill>
              </a:rPr>
              <a:t>inteiro</a:t>
            </a:r>
          </a:p>
          <a:p>
            <a:endParaRPr lang="pt-BR" dirty="0"/>
          </a:p>
          <a:p>
            <a:r>
              <a:rPr lang="pt-BR" u="sng" dirty="0">
                <a:solidFill>
                  <a:schemeClr val="accent3"/>
                </a:solidFill>
              </a:rPr>
              <a:t>Inicio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("Insira o valor dos pés: "</a:t>
            </a:r>
            <a:r>
              <a:rPr lang="pt-BR" dirty="0"/>
              <a:t>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 (</a:t>
            </a:r>
            <a:r>
              <a:rPr lang="pt-BR" dirty="0" err="1"/>
              <a:t>pes</a:t>
            </a:r>
            <a:r>
              <a:rPr lang="pt-BR" dirty="0"/>
              <a:t>)</a:t>
            </a:r>
          </a:p>
          <a:p>
            <a:r>
              <a:rPr lang="pt-BR" dirty="0"/>
              <a:t>	polegadas := </a:t>
            </a:r>
            <a:r>
              <a:rPr lang="pt-BR" dirty="0" err="1"/>
              <a:t>pes</a:t>
            </a:r>
            <a:r>
              <a:rPr lang="pt-BR" dirty="0"/>
              <a:t> * 12</a:t>
            </a:r>
          </a:p>
          <a:p>
            <a:r>
              <a:rPr lang="pt-BR" dirty="0"/>
              <a:t>	jardas := </a:t>
            </a:r>
            <a:r>
              <a:rPr lang="pt-BR" dirty="0" err="1"/>
              <a:t>pes</a:t>
            </a:r>
            <a:r>
              <a:rPr lang="pt-BR" dirty="0"/>
              <a:t> / 3</a:t>
            </a:r>
          </a:p>
          <a:p>
            <a:r>
              <a:rPr lang="pt-BR" dirty="0"/>
              <a:t>	milhas := jardas / 1760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>
                <a:solidFill>
                  <a:schemeClr val="accent5"/>
                </a:solidFill>
              </a:rPr>
              <a:t>(“Polegadas: " </a:t>
            </a:r>
            <a:r>
              <a:rPr lang="pt-BR" dirty="0"/>
              <a:t>,  polegadas , </a:t>
            </a:r>
            <a:r>
              <a:rPr lang="pt-BR" dirty="0">
                <a:solidFill>
                  <a:schemeClr val="accent5"/>
                </a:solidFill>
              </a:rPr>
              <a:t>" Jardas: " </a:t>
            </a:r>
            <a:r>
              <a:rPr lang="pt-BR" dirty="0"/>
              <a:t>, jardas, </a:t>
            </a:r>
            <a:r>
              <a:rPr lang="pt-BR" dirty="0">
                <a:solidFill>
                  <a:schemeClr val="accent5"/>
                </a:solidFill>
              </a:rPr>
              <a:t>" Milhas: " </a:t>
            </a:r>
            <a:r>
              <a:rPr lang="pt-BR" dirty="0"/>
              <a:t>, milhas)</a:t>
            </a:r>
          </a:p>
          <a:p>
            <a:r>
              <a:rPr lang="pt-BR" u="sng" dirty="0" err="1">
                <a:solidFill>
                  <a:schemeClr val="accent3"/>
                </a:solidFill>
              </a:rPr>
              <a:t>Fimalgoritmo</a:t>
            </a:r>
            <a:endParaRPr lang="pt-BR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21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CBA13-56B4-4F83-B78D-E6359342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341E0C-FDE0-4CBD-962A-020F494D7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programa que receba o ano de nascimento de uma pessoa e o ano atual, calcule e mostre:</a:t>
            </a:r>
          </a:p>
          <a:p>
            <a:pPr lvl="1"/>
            <a:r>
              <a:rPr lang="pt-BR" dirty="0"/>
              <a:t>A idade dessa pessoa</a:t>
            </a:r>
          </a:p>
          <a:p>
            <a:pPr lvl="1"/>
            <a:r>
              <a:rPr lang="pt-BR" dirty="0"/>
              <a:t>Quantos anos ela terá em 2050 </a:t>
            </a:r>
          </a:p>
        </p:txBody>
      </p:sp>
    </p:spTree>
    <p:extLst>
      <p:ext uri="{BB962C8B-B14F-4D97-AF65-F5344CB8AC3E}">
        <p14:creationId xmlns:p14="http://schemas.microsoft.com/office/powerpoint/2010/main" val="234256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CBA13-56B4-4F83-B78D-E6359342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5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1C7871-A597-44F3-9A31-1B847457B200}"/>
              </a:ext>
            </a:extLst>
          </p:cNvPr>
          <p:cNvSpPr txBox="1"/>
          <p:nvPr/>
        </p:nvSpPr>
        <p:spPr>
          <a:xfrm>
            <a:off x="1852595" y="1916832"/>
            <a:ext cx="606608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chemeClr val="accent3"/>
                </a:solidFill>
              </a:rPr>
              <a:t>Algoritmo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"</a:t>
            </a:r>
            <a:r>
              <a:rPr lang="pt-BR" dirty="0" err="1">
                <a:solidFill>
                  <a:schemeClr val="accent5"/>
                </a:solidFill>
              </a:rPr>
              <a:t>Exercicio</a:t>
            </a:r>
            <a:r>
              <a:rPr lang="pt-BR" dirty="0">
                <a:solidFill>
                  <a:schemeClr val="accent5"/>
                </a:solidFill>
              </a:rPr>
              <a:t> 5"</a:t>
            </a:r>
          </a:p>
          <a:p>
            <a:r>
              <a:rPr lang="pt-BR" u="sng" dirty="0">
                <a:solidFill>
                  <a:schemeClr val="accent3"/>
                </a:solidFill>
              </a:rPr>
              <a:t>Var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chemeClr val="accent1"/>
                </a:solidFill>
              </a:rPr>
              <a:t>// Seção de Declarações das variáveis </a:t>
            </a:r>
          </a:p>
          <a:p>
            <a:r>
              <a:rPr lang="pt-BR" dirty="0"/>
              <a:t> 	</a:t>
            </a:r>
            <a:r>
              <a:rPr lang="pt-BR" dirty="0" err="1"/>
              <a:t>ano_atual</a:t>
            </a:r>
            <a:r>
              <a:rPr lang="pt-BR" dirty="0"/>
              <a:t>, </a:t>
            </a:r>
            <a:r>
              <a:rPr lang="pt-BR" dirty="0" err="1"/>
              <a:t>ano_nasc</a:t>
            </a:r>
            <a:r>
              <a:rPr lang="pt-BR" dirty="0"/>
              <a:t>, </a:t>
            </a:r>
            <a:r>
              <a:rPr lang="pt-BR" dirty="0" err="1"/>
              <a:t>idade_atual</a:t>
            </a:r>
            <a:r>
              <a:rPr lang="pt-BR" dirty="0"/>
              <a:t>, idade_2050: </a:t>
            </a:r>
            <a:r>
              <a:rPr lang="pt-BR" u="sng" dirty="0">
                <a:solidFill>
                  <a:schemeClr val="accent6"/>
                </a:solidFill>
              </a:rPr>
              <a:t>real</a:t>
            </a:r>
          </a:p>
          <a:p>
            <a:endParaRPr lang="pt-BR" dirty="0"/>
          </a:p>
          <a:p>
            <a:r>
              <a:rPr lang="pt-BR" u="sng" dirty="0">
                <a:solidFill>
                  <a:schemeClr val="accent3"/>
                </a:solidFill>
              </a:rPr>
              <a:t>Inicio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("Insira o ano atual: "</a:t>
            </a:r>
            <a:r>
              <a:rPr lang="pt-BR" dirty="0"/>
              <a:t>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 (</a:t>
            </a:r>
            <a:r>
              <a:rPr lang="pt-BR" dirty="0" err="1"/>
              <a:t>ano_atual</a:t>
            </a:r>
            <a:r>
              <a:rPr lang="pt-BR" dirty="0"/>
              <a:t>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("Insira o  ano de nascimento: "</a:t>
            </a:r>
            <a:r>
              <a:rPr lang="pt-BR" dirty="0"/>
              <a:t>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 (</a:t>
            </a:r>
            <a:r>
              <a:rPr lang="pt-BR" dirty="0" err="1"/>
              <a:t>ano_nasc</a:t>
            </a:r>
            <a:r>
              <a:rPr lang="pt-BR" dirty="0"/>
              <a:t>)</a:t>
            </a:r>
          </a:p>
          <a:p>
            <a:r>
              <a:rPr lang="pt-BR" dirty="0"/>
              <a:t>	</a:t>
            </a:r>
            <a:r>
              <a:rPr lang="pt-BR" dirty="0" err="1"/>
              <a:t>idade_atual</a:t>
            </a:r>
            <a:r>
              <a:rPr lang="pt-BR" dirty="0"/>
              <a:t> := </a:t>
            </a:r>
            <a:r>
              <a:rPr lang="pt-BR" dirty="0" err="1"/>
              <a:t>ano_atual</a:t>
            </a:r>
            <a:r>
              <a:rPr lang="pt-BR" dirty="0"/>
              <a:t> – </a:t>
            </a:r>
            <a:r>
              <a:rPr lang="pt-BR" dirty="0" err="1"/>
              <a:t>ano_nasc</a:t>
            </a:r>
            <a:endParaRPr lang="pt-BR" dirty="0"/>
          </a:p>
          <a:p>
            <a:r>
              <a:rPr lang="pt-BR" dirty="0"/>
              <a:t>	idade_2050 := 2050 – </a:t>
            </a:r>
            <a:r>
              <a:rPr lang="pt-BR" dirty="0" err="1"/>
              <a:t>ano_nasc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>
                <a:solidFill>
                  <a:schemeClr val="accent5"/>
                </a:solidFill>
              </a:rPr>
              <a:t>(“Idade atual: " </a:t>
            </a:r>
            <a:r>
              <a:rPr lang="pt-BR" dirty="0"/>
              <a:t>,  </a:t>
            </a:r>
            <a:r>
              <a:rPr lang="pt-BR" dirty="0" err="1"/>
              <a:t>idade_atual</a:t>
            </a:r>
            <a:r>
              <a:rPr lang="pt-BR" dirty="0"/>
              <a:t> 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>
                <a:solidFill>
                  <a:schemeClr val="accent5"/>
                </a:solidFill>
              </a:rPr>
              <a:t>(“Idade em 2050: " </a:t>
            </a:r>
            <a:r>
              <a:rPr lang="pt-BR" dirty="0"/>
              <a:t>,  idade_2050 )</a:t>
            </a:r>
          </a:p>
          <a:p>
            <a:r>
              <a:rPr lang="pt-BR" u="sng" dirty="0" err="1">
                <a:solidFill>
                  <a:schemeClr val="accent3"/>
                </a:solidFill>
              </a:rPr>
              <a:t>Fimalgoritmo</a:t>
            </a:r>
            <a:endParaRPr lang="pt-BR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21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design tecnológico de placa de circuito (widescreen)</Template>
  <TotalTime>0</TotalTime>
  <Words>200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Candara</vt:lpstr>
      <vt:lpstr>Consolas</vt:lpstr>
      <vt:lpstr>Computador Técnico 16x9</vt:lpstr>
      <vt:lpstr>Exercícios parte 2</vt:lpstr>
      <vt:lpstr>Exercício 1</vt:lpstr>
      <vt:lpstr>Exercício 2</vt:lpstr>
      <vt:lpstr>Exercício 2</vt:lpstr>
      <vt:lpstr>Exercício 3</vt:lpstr>
      <vt:lpstr>Exercício 4</vt:lpstr>
      <vt:lpstr>Exercício 4</vt:lpstr>
      <vt:lpstr>Exercício 5</vt:lpstr>
      <vt:lpstr>Exercício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2020-02-28T15:24:20Z</dcterms:created>
  <dcterms:modified xsi:type="dcterms:W3CDTF">2020-09-12T12:42:52Z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