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76" d="100"/>
          <a:sy n="76" d="100"/>
        </p:scale>
        <p:origin x="126" y="10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06/03/2020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06/03/2020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Estrutura condicional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Principios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8EBC-7E77-4DAF-8CD0-7B83AFD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4C08E-E585-41A4-BA5F-E0A0D0B9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nota final de um estudante é calculada a partir de três notas atribuídas, respectivamente, a um trabalho de laboratório, a uma avaliação semestral e a um exame final. A média das três notas mencionadas obedece aos pesos a seguir: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Faça um programa que receba as três notas, calcule e mostre a média ponderada e o conceito que segue a tabela: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4103D45-E23E-434D-BC70-1C345172C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5020"/>
              </p:ext>
            </p:extLst>
          </p:nvPr>
        </p:nvGraphicFramePr>
        <p:xfrm>
          <a:off x="2032000" y="32207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0725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1813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Trabalho de </a:t>
                      </a:r>
                      <a:r>
                        <a:rPr lang="pt-BR" dirty="0" err="1"/>
                        <a:t>lab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9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 semestral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65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Exame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8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1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8EBC-7E77-4DAF-8CD0-7B83AFD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A3B0CCD-16AA-43A7-8061-278881EE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66470"/>
              </p:ext>
            </p:extLst>
          </p:nvPr>
        </p:nvGraphicFramePr>
        <p:xfrm>
          <a:off x="2032000" y="255982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99617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58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 ponderada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Conceito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81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8.0 -&gt; 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6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7,0 -&gt; 8,0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6,0 -&gt; 7,0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61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5,0 - &gt; 6,0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42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0,0 -&gt; 5,0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08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130-7C85-4811-9BF7-822E54B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BC384-E616-4560-A03E-B041D3DA86C0}"/>
              </a:ext>
            </a:extLst>
          </p:cNvPr>
          <p:cNvSpPr txBox="1"/>
          <p:nvPr/>
        </p:nvSpPr>
        <p:spPr>
          <a:xfrm>
            <a:off x="1524000" y="1720840"/>
            <a:ext cx="5497018" cy="1034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"Exemplo condição"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 err="1"/>
              <a:t>nota_trab</a:t>
            </a:r>
            <a:r>
              <a:rPr lang="pt-BR" dirty="0"/>
              <a:t>, </a:t>
            </a:r>
            <a:r>
              <a:rPr lang="pt-BR" dirty="0" err="1"/>
              <a:t>aval_sem</a:t>
            </a:r>
            <a:r>
              <a:rPr lang="pt-BR" dirty="0"/>
              <a:t>, exame, media: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do trabalho de laboratório: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</a:t>
            </a:r>
            <a:r>
              <a:rPr lang="pt-BR" dirty="0" err="1"/>
              <a:t>nota_trab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da avaliação semestral: 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</a:t>
            </a:r>
            <a:r>
              <a:rPr lang="pt-BR" dirty="0" err="1"/>
              <a:t>aval_sem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a nota do exame final: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(exame)</a:t>
            </a:r>
          </a:p>
          <a:p>
            <a:endParaRPr lang="pt-BR" dirty="0"/>
          </a:p>
          <a:p>
            <a:r>
              <a:rPr lang="pt-BR" dirty="0"/>
              <a:t>media := (</a:t>
            </a:r>
            <a:r>
              <a:rPr lang="pt-BR" dirty="0" err="1"/>
              <a:t>nota_trab</a:t>
            </a:r>
            <a:r>
              <a:rPr lang="pt-BR" dirty="0"/>
              <a:t> * 2 + </a:t>
            </a:r>
            <a:r>
              <a:rPr lang="pt-BR" dirty="0" err="1"/>
              <a:t>aval_sem</a:t>
            </a:r>
            <a:r>
              <a:rPr lang="pt-BR" dirty="0"/>
              <a:t> * 3 + exame * 5)/ 10</a:t>
            </a:r>
          </a:p>
          <a:p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"A média do aluno é de: "</a:t>
            </a:r>
            <a:r>
              <a:rPr lang="pt-BR" dirty="0"/>
              <a:t>, media)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5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E"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6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D"</a:t>
            </a:r>
            <a:r>
              <a:rPr lang="pt-BR" dirty="0"/>
              <a:t>)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7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C"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8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B"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&lt;= 10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A"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3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130-7C85-4811-9BF7-822E54B7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BC384-E616-4560-A03E-B041D3DA86C0}"/>
              </a:ext>
            </a:extLst>
          </p:cNvPr>
          <p:cNvSpPr txBox="1"/>
          <p:nvPr/>
        </p:nvSpPr>
        <p:spPr>
          <a:xfrm>
            <a:off x="4943872" y="620688"/>
            <a:ext cx="440877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5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E"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6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D"</a:t>
            </a:r>
            <a:r>
              <a:rPr lang="pt-BR" dirty="0"/>
              <a:t>)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7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C"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 8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B"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media &lt;= 10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         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"Obteve conceito A"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/>
              <a:t>     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3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E8826-8A37-4F7B-96CF-B8A3C109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1D730-51C8-4107-AD7E-F3F091B2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 Estrutura Condicional possibilita a escolha de um grupo de ações e estruturas a serem executadas quando determinadas </a:t>
            </a:r>
            <a:r>
              <a:rPr lang="pt-BR" sz="3600" b="1" dirty="0"/>
              <a:t>condições</a:t>
            </a:r>
            <a:r>
              <a:rPr lang="pt-BR" sz="3600" dirty="0"/>
              <a:t> são ou não satisfeitas.</a:t>
            </a:r>
          </a:p>
        </p:txBody>
      </p:sp>
    </p:spTree>
    <p:extLst>
      <p:ext uri="{BB962C8B-B14F-4D97-AF65-F5344CB8AC3E}">
        <p14:creationId xmlns:p14="http://schemas.microsoft.com/office/powerpoint/2010/main" val="270196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E51BE-DEDB-4B57-B4AA-4AF5E15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8B7464-9650-48C7-A42A-D0107D7C3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62" y="900336"/>
            <a:ext cx="520487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Var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09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2B9F9-AF61-439B-BFC8-3360011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CA69B-ECE5-4109-A336-148BFE7D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sz="2400" dirty="0"/>
              <a:t>Algoritmo </a:t>
            </a:r>
            <a:r>
              <a:rPr lang="pt-BR" sz="2400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Declare </a:t>
            </a:r>
            <a:r>
              <a:rPr lang="pt-BR" sz="2000" dirty="0">
                <a:solidFill>
                  <a:srgbClr val="003399"/>
                </a:solidFill>
              </a:rPr>
              <a:t>&lt;variável1&gt;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>
                <a:solidFill>
                  <a:srgbClr val="003399"/>
                </a:solidFill>
              </a:rPr>
              <a:t>&lt;variável2&gt;</a:t>
            </a:r>
            <a:r>
              <a:rPr lang="pt-BR" sz="2000" dirty="0">
                <a:solidFill>
                  <a:schemeClr val="tx1"/>
                </a:solidFill>
              </a:rPr>
              <a:t>: </a:t>
            </a:r>
            <a:r>
              <a:rPr lang="pt-BR" sz="2000" dirty="0">
                <a:solidFill>
                  <a:srgbClr val="003399"/>
                </a:solidFill>
              </a:rPr>
              <a:t>&lt;tipo&gt;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sz="2400" dirty="0"/>
              <a:t>Início</a:t>
            </a: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	&lt;Comando1&gt;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BR" sz="2000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&lt;Comando 3&gt;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SE</a:t>
            </a:r>
            <a:r>
              <a:rPr lang="pt-BR" sz="2000" dirty="0">
                <a:solidFill>
                  <a:srgbClr val="003399"/>
                </a:solidFill>
              </a:rPr>
              <a:t> (&lt;Condição&gt;) </a:t>
            </a:r>
            <a:r>
              <a:rPr lang="pt-BR" sz="2000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	&lt;Comando1&gt;</a:t>
            </a:r>
            <a:r>
              <a:rPr lang="pt-BR" sz="2000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sz="2000" dirty="0">
                <a:solidFill>
                  <a:srgbClr val="003399"/>
                </a:solidFill>
              </a:rPr>
              <a:t>	</a:t>
            </a: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pt-BR" sz="2000" dirty="0" err="1">
                <a:solidFill>
                  <a:schemeClr val="tx1"/>
                </a:solidFill>
              </a:rPr>
              <a:t>FimSe</a:t>
            </a:r>
            <a:endParaRPr lang="pt-BR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400" dirty="0"/>
              <a:t>Fim.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C521A28-9D27-4526-B211-95DB68EA7EA6}"/>
              </a:ext>
            </a:extLst>
          </p:cNvPr>
          <p:cNvSpPr/>
          <p:nvPr/>
        </p:nvSpPr>
        <p:spPr>
          <a:xfrm>
            <a:off x="2063552" y="2996952"/>
            <a:ext cx="223224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F005DB-6D8B-4A84-8D60-8B5BA797B750}"/>
              </a:ext>
            </a:extLst>
          </p:cNvPr>
          <p:cNvSpPr/>
          <p:nvPr/>
        </p:nvSpPr>
        <p:spPr>
          <a:xfrm>
            <a:off x="2041104" y="4509120"/>
            <a:ext cx="2232248" cy="7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D780E-57BC-415F-AECF-A0241F1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081E87F-542E-4293-A2ED-4D70DC7DA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12694"/>
              </p:ext>
            </p:extLst>
          </p:nvPr>
        </p:nvGraphicFramePr>
        <p:xfrm>
          <a:off x="2830287" y="2316480"/>
          <a:ext cx="65314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912174637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812282839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14255005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8942847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1387756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V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 ^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6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6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8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66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8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0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/>
              <a:t>E (</a:t>
            </a:r>
            <a:r>
              <a:rPr lang="pt-BR" dirty="0">
                <a:solidFill>
                  <a:srgbClr val="003399"/>
                </a:solidFill>
              </a:rPr>
              <a:t>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332411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/>
              <a:t>OU (</a:t>
            </a:r>
            <a:r>
              <a:rPr lang="pt-BR" dirty="0">
                <a:solidFill>
                  <a:srgbClr val="003399"/>
                </a:solidFill>
              </a:rPr>
              <a:t>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26665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448B-7F6A-4118-823C-C559EE20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791B2-CCDE-4998-8018-CE97417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Algoritmo </a:t>
            </a:r>
            <a:r>
              <a:rPr lang="pt-BR" dirty="0">
                <a:solidFill>
                  <a:srgbClr val="003399"/>
                </a:solidFill>
              </a:rPr>
              <a:t>&lt;nome&gt;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Declare </a:t>
            </a:r>
            <a:r>
              <a:rPr lang="pt-BR" dirty="0">
                <a:solidFill>
                  <a:srgbClr val="003399"/>
                </a:solidFill>
              </a:rPr>
              <a:t>&lt;variável1&gt;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rgbClr val="003399"/>
                </a:solidFill>
              </a:rPr>
              <a:t>&lt;variável2&gt;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rgbClr val="003399"/>
                </a:solidFill>
              </a:rPr>
              <a:t>&lt;tipo&gt;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r>
              <a:rPr lang="pt-BR" dirty="0"/>
              <a:t>Início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 NÃO</a:t>
            </a:r>
            <a:r>
              <a:rPr lang="pt-BR" dirty="0">
                <a:solidFill>
                  <a:srgbClr val="003399"/>
                </a:solidFill>
              </a:rPr>
              <a:t> (&lt;Condição&gt;) </a:t>
            </a:r>
            <a:r>
              <a:rPr lang="pt-BR" dirty="0">
                <a:solidFill>
                  <a:schemeClr val="tx1"/>
                </a:solidFill>
              </a:rPr>
              <a:t>ENTÃO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&lt;Comando1&gt;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2&gt;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chemeClr val="tx1"/>
                </a:solidFill>
              </a:rPr>
              <a:t>SENÃO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3&gt;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4&gt;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>
                <a:solidFill>
                  <a:srgbClr val="003399"/>
                </a:solidFill>
              </a:rPr>
              <a:t>	&lt;Comando 5&gt;</a:t>
            </a:r>
            <a:r>
              <a:rPr lang="pt-BR" dirty="0">
                <a:solidFill>
                  <a:schemeClr val="tx1"/>
                </a:solidFill>
              </a:rPr>
              <a:t>;</a:t>
            </a:r>
          </a:p>
          <a:p>
            <a:pPr lvl="1">
              <a:buNone/>
            </a:pPr>
            <a:r>
              <a:rPr lang="pt-BR" dirty="0" err="1">
                <a:solidFill>
                  <a:schemeClr val="tx1"/>
                </a:solidFill>
              </a:rPr>
              <a:t>FimSe</a:t>
            </a:r>
            <a:endParaRPr lang="pt-B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dirty="0"/>
              <a:t>Fim.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E6FD2C-B492-4DC2-8A44-5D52A5DEBADA}"/>
              </a:ext>
            </a:extLst>
          </p:cNvPr>
          <p:cNvSpPr txBox="1"/>
          <p:nvPr/>
        </p:nvSpPr>
        <p:spPr>
          <a:xfrm>
            <a:off x="3287688" y="27089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707300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689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Computador Técnico 16x9</vt:lpstr>
      <vt:lpstr>Estrutura condicional </vt:lpstr>
      <vt:lpstr>Por que utilizar? </vt:lpstr>
      <vt:lpstr>Fluxograma</vt:lpstr>
      <vt:lpstr>Pseudocódigo </vt:lpstr>
      <vt:lpstr>Pseudocódigo </vt:lpstr>
      <vt:lpstr>Tabela Verdade</vt:lpstr>
      <vt:lpstr>Pseudocódigo </vt:lpstr>
      <vt:lpstr>Pseudocódigo </vt:lpstr>
      <vt:lpstr>Pseudocódigo </vt:lpstr>
      <vt:lpstr>Exemplo</vt:lpstr>
      <vt:lpstr>Exemplo</vt:lpstr>
      <vt:lpstr>Pseudocódigo </vt:lpstr>
      <vt:lpstr>Pseudocódigo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2020-03-06T17:29:59Z</dcterms:created>
  <dcterms:modified xsi:type="dcterms:W3CDTF">2020-03-06T18:46:44Z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