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3" r:id="rId6"/>
    <p:sldId id="274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66" y="13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29/01/2021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29/01/2021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Algoritmo </a:t>
            </a:r>
            <a:r>
              <a:rPr lang="pt-BR"/>
              <a:t>e lógica </a:t>
            </a:r>
            <a:r>
              <a:rPr lang="pt-BR" dirty="0"/>
              <a:t>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D07E-4379-43FC-B1C8-B5DA9D6E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51A40-8D33-4529-BB3C-01A3268F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1600" dirty="0"/>
              <a:t>Exemplo de fluxograma:</a:t>
            </a:r>
          </a:p>
          <a:p>
            <a:pPr lvl="1"/>
            <a:r>
              <a:rPr lang="pt-BR" altLang="pt-BR" sz="1200" dirty="0"/>
              <a:t>Início (dentro de uma elipse)</a:t>
            </a:r>
          </a:p>
          <a:p>
            <a:pPr lvl="1"/>
            <a:r>
              <a:rPr lang="pt-BR" altLang="pt-BR" sz="1400" dirty="0"/>
              <a:t>Calcular média de duas notas (dentro de um retângulo</a:t>
            </a:r>
            <a:br>
              <a:rPr lang="pt-BR" altLang="pt-BR" sz="1400" dirty="0"/>
            </a:br>
            <a:r>
              <a:rPr lang="pt-BR" altLang="pt-BR" sz="1400" dirty="0"/>
              <a:t>com um dos cantos dobrados)</a:t>
            </a:r>
          </a:p>
          <a:p>
            <a:pPr lvl="1"/>
            <a:r>
              <a:rPr lang="pt-BR" altLang="pt-BR" sz="1400" dirty="0"/>
              <a:t>A média para passar é 7 (dentro de um retângulo)</a:t>
            </a:r>
          </a:p>
          <a:p>
            <a:pPr lvl="1"/>
            <a:r>
              <a:rPr lang="pt-BR" altLang="pt-BR" sz="1400" dirty="0"/>
              <a:t>Indicar “Aprovado” ou </a:t>
            </a:r>
            <a:br>
              <a:rPr lang="pt-BR" altLang="pt-BR" sz="1400" dirty="0"/>
            </a:br>
            <a:r>
              <a:rPr lang="pt-BR" altLang="pt-BR" sz="1400" dirty="0"/>
              <a:t>“Reprovado” como saída (verifica se a média é maior ou igual</a:t>
            </a:r>
            <a:br>
              <a:rPr lang="pt-BR" altLang="pt-BR" sz="1400" dirty="0"/>
            </a:br>
            <a:r>
              <a:rPr lang="pt-BR" altLang="pt-BR" sz="1400" dirty="0"/>
              <a:t>a 7 dentro de um losango)</a:t>
            </a:r>
          </a:p>
          <a:p>
            <a:pPr lvl="1"/>
            <a:r>
              <a:rPr lang="pt-BR" altLang="pt-BR" sz="1400" dirty="0"/>
              <a:t>Se a média for maior ou igual a 7 imprime “Aprovado” </a:t>
            </a:r>
            <a:br>
              <a:rPr lang="pt-BR" altLang="pt-BR" sz="1400" dirty="0"/>
            </a:br>
            <a:r>
              <a:rPr lang="pt-BR" altLang="pt-BR" sz="1400" dirty="0"/>
              <a:t>dentro de um retângulo com um dos lados recortado</a:t>
            </a:r>
            <a:br>
              <a:rPr lang="pt-BR" altLang="pt-BR" sz="1400" dirty="0"/>
            </a:br>
            <a:r>
              <a:rPr lang="pt-BR" altLang="pt-BR" sz="1400" dirty="0"/>
              <a:t>de maneira ondulada</a:t>
            </a:r>
          </a:p>
          <a:p>
            <a:pPr lvl="1"/>
            <a:r>
              <a:rPr lang="pt-BR" altLang="pt-BR" sz="1400" dirty="0"/>
              <a:t>Se a média for menor do que 7 imprime “Reprovado”</a:t>
            </a:r>
            <a:br>
              <a:rPr lang="pt-BR" altLang="pt-BR" sz="1400" dirty="0"/>
            </a:br>
            <a:r>
              <a:rPr lang="pt-BR" altLang="pt-BR" sz="1400" dirty="0"/>
              <a:t>dentro de um retângulo com um dos lados recortado</a:t>
            </a:r>
            <a:br>
              <a:rPr lang="pt-BR" altLang="pt-BR" sz="1400" dirty="0"/>
            </a:br>
            <a:r>
              <a:rPr lang="pt-BR" altLang="pt-BR" sz="1400" dirty="0"/>
              <a:t>de maneira ondulada</a:t>
            </a:r>
          </a:p>
          <a:p>
            <a:pPr lvl="1"/>
            <a:r>
              <a:rPr lang="pt-BR" altLang="pt-BR" sz="1400" dirty="0"/>
              <a:t>Fim de programa (dentro de uma elipse)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7F9554-2AE5-4B04-AF01-E29D819D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00200"/>
            <a:ext cx="3730625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05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9AF29-595A-46E7-AE22-E2C0F43A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Fundamentais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97321-883F-44ED-8355-ACF40927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592088"/>
          </a:xfrm>
        </p:spPr>
        <p:txBody>
          <a:bodyPr/>
          <a:lstStyle/>
          <a:p>
            <a:r>
              <a:rPr lang="pt-BR" sz="2800" kern="0">
                <a:solidFill>
                  <a:schemeClr val="tx1"/>
                </a:solidFill>
              </a:rPr>
              <a:t>Algoritmo da média de duas notas em pseudocódigo: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1D5B2E-0BB9-41D0-B85C-0D0DFA50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428282"/>
            <a:ext cx="4213129" cy="41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8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FFD12-4DCD-4994-8125-96E814FC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Organização de computadores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04E15-A6F6-424A-8716-9A3DCEC6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124992"/>
            <a:ext cx="6336704" cy="425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9E1D9-5785-44A7-9D84-EDB95611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D7C8B-380F-4689-ABA8-71820308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É necessário que os programas sejam escritos em uma  linguagem que  o  computador  entenda.</a:t>
            </a:r>
          </a:p>
          <a:p>
            <a:r>
              <a:rPr lang="pt-BR" altLang="pt-BR" sz="2800" dirty="0"/>
              <a:t>Essa linguagem é chamada </a:t>
            </a:r>
            <a:r>
              <a:rPr lang="pt-BR" altLang="pt-BR" sz="2800" b="1" dirty="0"/>
              <a:t>linguagem de máquina</a:t>
            </a:r>
            <a:r>
              <a:rPr lang="pt-BR" altLang="pt-BR" sz="2800" dirty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pt-BR" sz="2800" dirty="0"/>
              <a:t>0100 1111 1010 0110</a:t>
            </a:r>
          </a:p>
          <a:p>
            <a:r>
              <a:rPr lang="pt-BR" altLang="pt-BR" sz="2800" dirty="0"/>
              <a:t>É pouco intuitiva para os seres humanos.</a:t>
            </a:r>
          </a:p>
          <a:p>
            <a:r>
              <a:rPr lang="pt-BR" altLang="pt-BR" sz="2800" dirty="0"/>
              <a:t>Foram desenvolvidas linguagens de mais alto-nível.</a:t>
            </a:r>
          </a:p>
        </p:txBody>
      </p:sp>
    </p:spTree>
    <p:extLst>
      <p:ext uri="{BB962C8B-B14F-4D97-AF65-F5344CB8AC3E}">
        <p14:creationId xmlns:p14="http://schemas.microsoft.com/office/powerpoint/2010/main" val="28216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9E1D9-5785-44A7-9D84-EDB95611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D7C8B-380F-4689-ABA8-71820308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600200"/>
          </a:xfrm>
        </p:spPr>
        <p:txBody>
          <a:bodyPr>
            <a:normAutofit/>
          </a:bodyPr>
          <a:lstStyle/>
          <a:p>
            <a:r>
              <a:rPr lang="pt-BR" altLang="pt-BR" sz="2800" dirty="0"/>
              <a:t>O código escrito em linguagem de alto nível é convertido em linguagem de máquina pelo compilador ou interpretador.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F2B6C-99EF-401B-8C67-96A47F34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3319513"/>
            <a:ext cx="5495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80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Etapas de desenvolvimento de um software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800" dirty="0"/>
              <a:t>Análise: Estuda-se o enunciado do problema para definir os dados de entrada, o processamento e os dados de saída;</a:t>
            </a:r>
          </a:p>
          <a:p>
            <a:pPr rtl="0"/>
            <a:r>
              <a:rPr lang="pt-BR" sz="2800" dirty="0"/>
              <a:t>Algoritmo: Ferramenta do tipo de descrição narrativa, fluxograma ou português estruturado são utilizadas para descrever o problema com soluções;</a:t>
            </a:r>
          </a:p>
          <a:p>
            <a:pPr rtl="0"/>
            <a:r>
              <a:rPr lang="pt-BR" sz="2800" dirty="0"/>
              <a:t>Codificação: O algoritmo é transformado em códigos da linguagem de programação escolhida para trabalhar.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63C1-DF3C-4CD8-AF15-51676B7E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99185-AEE8-48D9-A81D-0D414A96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Um </a:t>
            </a:r>
            <a:r>
              <a:rPr lang="pt-BR" altLang="pt-BR" sz="2800" b="1" dirty="0"/>
              <a:t>Algoritmo</a:t>
            </a:r>
            <a:r>
              <a:rPr lang="pt-BR" altLang="pt-BR" sz="2800" dirty="0"/>
              <a:t> serve para representar uma solução para um problema</a:t>
            </a:r>
          </a:p>
          <a:p>
            <a:r>
              <a:rPr lang="pt-BR" altLang="pt-BR" sz="2800" dirty="0"/>
              <a:t>É uma linguagem intermediária entre a humana e as de programação</a:t>
            </a:r>
          </a:p>
          <a:p>
            <a:r>
              <a:rPr lang="pt-BR" altLang="pt-BR" sz="2800" dirty="0"/>
              <a:t>Pode ser representado como:</a:t>
            </a:r>
          </a:p>
          <a:p>
            <a:pPr lvl="1"/>
            <a:r>
              <a:rPr lang="pt-BR" altLang="pt-BR" sz="2400" dirty="0"/>
              <a:t>Narrativa</a:t>
            </a:r>
          </a:p>
          <a:p>
            <a:pPr lvl="1"/>
            <a:r>
              <a:rPr lang="pt-BR" altLang="pt-BR" sz="2400" dirty="0"/>
              <a:t>Fluxograma</a:t>
            </a:r>
          </a:p>
          <a:p>
            <a:pPr lvl="1"/>
            <a:r>
              <a:rPr lang="pt-BR" altLang="pt-BR" sz="2400" dirty="0"/>
              <a:t>Pseudocódigo</a:t>
            </a:r>
          </a:p>
        </p:txBody>
      </p:sp>
    </p:spTree>
    <p:extLst>
      <p:ext uri="{BB962C8B-B14F-4D97-AF65-F5344CB8AC3E}">
        <p14:creationId xmlns:p14="http://schemas.microsoft.com/office/powerpoint/2010/main" val="38601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546E4-CE26-43C0-B258-68BD3F16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2E61E-5BC9-46C9-A7A4-4CDC802B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b="1" dirty="0"/>
              <a:t>Narrativa</a:t>
            </a:r>
            <a:r>
              <a:rPr lang="pt-BR" altLang="pt-BR" sz="2800" dirty="0"/>
              <a:t>: nesta forma de representação, os algoritmos são expressos em linguagem natural</a:t>
            </a:r>
          </a:p>
          <a:p>
            <a:r>
              <a:rPr lang="pt-BR" altLang="pt-BR" sz="2800" dirty="0"/>
              <a:t>Exemplo: trocar um pneu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Afrouxar as porcas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Levantar o carro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Retirar as porcas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Trocar o pneu pelo estepe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Apertar as porcas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Abaixar o carro</a:t>
            </a:r>
          </a:p>
        </p:txBody>
      </p:sp>
    </p:spTree>
    <p:extLst>
      <p:ext uri="{BB962C8B-B14F-4D97-AF65-F5344CB8AC3E}">
        <p14:creationId xmlns:p14="http://schemas.microsoft.com/office/powerpoint/2010/main" val="38773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BC6BF-5CEB-4144-93B9-5360E68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CF7F6-2A23-4CCB-A3B4-3286A86D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200" b="1" dirty="0"/>
              <a:t>Fluxograma</a:t>
            </a:r>
            <a:r>
              <a:rPr lang="pt-BR" altLang="pt-BR" sz="3200" dirty="0"/>
              <a:t>: é uma representação gráfica dos algoritmos</a:t>
            </a:r>
          </a:p>
          <a:p>
            <a:r>
              <a:rPr lang="pt-BR" altLang="pt-BR" sz="3200" dirty="0"/>
              <a:t>Cada figura geométrica representa diferentes ações</a:t>
            </a:r>
          </a:p>
          <a:p>
            <a:r>
              <a:rPr lang="pt-BR" altLang="pt-BR" sz="3200" dirty="0"/>
              <a:t>Facilita o entendimento das ideias contidas no algoritmo</a:t>
            </a:r>
          </a:p>
        </p:txBody>
      </p:sp>
    </p:spTree>
    <p:extLst>
      <p:ext uri="{BB962C8B-B14F-4D97-AF65-F5344CB8AC3E}">
        <p14:creationId xmlns:p14="http://schemas.microsoft.com/office/powerpoint/2010/main" val="333546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B25E-0E47-445B-91A2-D894F6E1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16BC9-AA1A-44DC-8D9E-AF71A807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sz="2800" dirty="0"/>
              <a:t>Elementos do fluxograma:</a:t>
            </a:r>
          </a:p>
          <a:p>
            <a:pPr lvl="1"/>
            <a:r>
              <a:rPr lang="pt-BR" altLang="pt-BR" sz="2400" dirty="0"/>
              <a:t>Início e fim de programa</a:t>
            </a:r>
          </a:p>
          <a:p>
            <a:pPr lvl="2"/>
            <a:r>
              <a:rPr lang="pt-BR" altLang="pt-BR" sz="2000" dirty="0"/>
              <a:t>Representados por uma elipse</a:t>
            </a:r>
          </a:p>
          <a:p>
            <a:pPr lvl="1"/>
            <a:r>
              <a:rPr lang="pt-BR" altLang="pt-BR" sz="2400" dirty="0"/>
              <a:t>Operação de Atribuição</a:t>
            </a:r>
          </a:p>
          <a:p>
            <a:pPr lvl="2"/>
            <a:r>
              <a:rPr lang="pt-BR" altLang="pt-BR" sz="2000" dirty="0"/>
              <a:t>Representada por um retângulo</a:t>
            </a:r>
          </a:p>
          <a:p>
            <a:pPr lvl="1"/>
            <a:r>
              <a:rPr lang="pt-BR" altLang="pt-BR" sz="2400" dirty="0"/>
              <a:t>Operação de Entrada de Dados</a:t>
            </a:r>
          </a:p>
          <a:p>
            <a:pPr lvl="2"/>
            <a:r>
              <a:rPr lang="pt-BR" altLang="pt-BR" sz="2000" dirty="0"/>
              <a:t>Representada por um retângulo com um dos cantos dobrados (como em uma folha de papel)</a:t>
            </a:r>
          </a:p>
          <a:p>
            <a:pPr lvl="1"/>
            <a:r>
              <a:rPr lang="pt-BR" altLang="pt-BR" sz="2400" dirty="0"/>
              <a:t>Decisão</a:t>
            </a:r>
          </a:p>
          <a:p>
            <a:pPr lvl="2"/>
            <a:r>
              <a:rPr lang="pt-BR" altLang="pt-BR" sz="2000" dirty="0"/>
              <a:t>Representada por um losango</a:t>
            </a:r>
          </a:p>
          <a:p>
            <a:pPr lvl="1"/>
            <a:r>
              <a:rPr lang="pt-BR" altLang="pt-BR" sz="2400" dirty="0"/>
              <a:t>Operação de Saída</a:t>
            </a:r>
          </a:p>
          <a:p>
            <a:pPr lvl="2"/>
            <a:r>
              <a:rPr lang="pt-BR" altLang="pt-BR" dirty="0"/>
              <a:t>Representada por um retângulo com um dos lados recordado de maneira ondulada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CDA56-FE58-4E1F-82D5-CCD4D7F2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00" y="1916832"/>
            <a:ext cx="5298408" cy="200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65950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337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Wingdings</vt:lpstr>
      <vt:lpstr>Computador Técnico 16x9</vt:lpstr>
      <vt:lpstr>Algoritmo e lógica de programação</vt:lpstr>
      <vt:lpstr>Organização de computadores</vt:lpstr>
      <vt:lpstr>Linguagens de programação</vt:lpstr>
      <vt:lpstr>Linguagens de programação</vt:lpstr>
      <vt:lpstr>Etapas de desenvolvimento de um software</vt:lpstr>
      <vt:lpstr>Conceitos Fundamentais</vt:lpstr>
      <vt:lpstr>Conceitos Fundamentais</vt:lpstr>
      <vt:lpstr>Conceitos Fundamentais</vt:lpstr>
      <vt:lpstr>Conceitos Fundamentais</vt:lpstr>
      <vt:lpstr>Conceitos Fundamentais</vt:lpstr>
      <vt:lpstr>Conceitos Fundamentais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2020-01-21T22:28:00Z</dcterms:created>
  <dcterms:modified xsi:type="dcterms:W3CDTF">2021-01-29T18:06:32Z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