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 Mon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regular.fntdata"/><Relationship Id="rId20" Type="http://schemas.openxmlformats.org/officeDocument/2006/relationships/slide" Target="slides/slide15.xml"/><Relationship Id="rId42" Type="http://schemas.openxmlformats.org/officeDocument/2006/relationships/font" Target="fonts/RobotoMono-italic.fntdata"/><Relationship Id="rId41" Type="http://schemas.openxmlformats.org/officeDocument/2006/relationships/font" Target="fonts/RobotoMon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RobotoMon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c9fe9083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c9fe9083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ca01bc23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ca01bc23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c9fe9083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c9fe9083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ca01bc23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ca01bc23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ca01bc23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ca01bc23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ca01bc2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ca01bc2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ca01bc23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ca01bc23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ca01bc23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5ca01bc23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ca01bc23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ca01bc23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ca01bc23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ca01bc23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ca01bc23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ca01bc23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2a36a841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92a36a841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92a36a8417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92a36a8417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2a36a841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92a36a841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92a36a8417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92a36a8417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92dae2f7f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92dae2f7f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92dae2f7f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92dae2f7f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92dae2f7fd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92dae2f7fd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92dae2f7fd_2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92dae2f7fd_2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92dae2f7fd_25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92dae2f7fd_25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92dae2f7fd_25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92dae2f7fd_25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222e24cc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222e24cc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92dae2f7fd_4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92dae2f7fd_4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92dae2f7fd_49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92dae2f7fd_4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92dae2f7fd_55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92dae2f7fd_5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92dae2f7fd_5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92dae2f7fd_5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92dae2f7fd_5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92dae2f7fd_5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222e24cc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222e24cc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222e24cc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222e24cc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c9fe9083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c9fe9083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ca01bc23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ca01bc23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222e24cc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222e24cc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27e6144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27e6144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NixOS/nixpkgs" TargetMode="External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lazamar.co.uk/nix-versions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27.png"/><Relationship Id="rId6" Type="http://schemas.openxmlformats.org/officeDocument/2006/relationships/image" Target="../media/image15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Relationship Id="rId5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Relationship Id="rId4" Type="http://schemas.openxmlformats.org/officeDocument/2006/relationships/image" Target="../media/image19.png"/><Relationship Id="rId5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089" y="1545447"/>
            <a:ext cx="6547809" cy="205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725800" cy="29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-Recetario para construir paquetes (derivaciones)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	-Construcción de versiones </a:t>
            </a:r>
            <a:r>
              <a:rPr lang="es" sz="1500"/>
              <a:t>históricas</a:t>
            </a:r>
            <a:r>
              <a:rPr lang="es" sz="1500"/>
              <a:t> del paquete por medio de referencias de git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-Un repositorio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132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nix pkgs?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54050"/>
            <a:ext cx="8520600" cy="44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https://github.com/NixOS/nixpkgs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2021 - 1745 contribuidores | 292,232 commits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2023 - 5821 contribuidores | 540,187 commits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768600"/>
            <a:ext cx="624840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Nixpkgs has been the largest repository for months - NixOS Discourse"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700" y="32225"/>
            <a:ext cx="50292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Qué es Nix (el lenguaje)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-Programación funcional inspirado en haskell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-Lenguaje interpretado por nix (el programa)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-Permite definir derivaciones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Aprendiendo el lenguaje nix en 10 minutos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Tipos de datos</a:t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-Cadenas</a:t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-Números</a:t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-Paths</a:t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-Booleanos</a:t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-Null</a:t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-Lista</a:t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-Conjunto</a:t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Olvidarse de todas las herramientas por una	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Homebrew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Dockerfiles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Makefiles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-Funciones lambda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</a:t>
            </a:r>
            <a:r>
              <a:rPr lang="es"/>
              <a:t>Anónimas</a:t>
            </a:r>
            <a:r>
              <a:rPr lang="es"/>
              <a:t> y que </a:t>
            </a:r>
            <a:r>
              <a:rPr lang="es"/>
              <a:t>solo </a:t>
            </a:r>
            <a:r>
              <a:rPr lang="es"/>
              <a:t>toman un argumento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-Tienen un </a:t>
            </a:r>
            <a:r>
              <a:rPr lang="es"/>
              <a:t>único</a:t>
            </a:r>
            <a:r>
              <a:rPr lang="es"/>
              <a:t> valor de retorno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176775" y="84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Analizando derivaciones de nix pkgs</a:t>
            </a:r>
            <a:endParaRPr/>
          </a:p>
        </p:txBody>
      </p:sp>
      <p:sp>
        <p:nvSpPr>
          <p:cNvPr id="173" name="Google Shape;173;p30"/>
          <p:cNvSpPr txBox="1"/>
          <p:nvPr/>
        </p:nvSpPr>
        <p:spPr>
          <a:xfrm>
            <a:off x="242775" y="2171550"/>
            <a:ext cx="83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https://github.com/NixOS/nixpkgs/blob/master/pkgs/applications/networking/browsers/palemoon/bin.nix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119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Version pinning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987" y="855028"/>
            <a:ext cx="7326024" cy="45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adia Asparouhova on X: &quot;Firefox's dependency graph 😱 source:  https://t.co/l3i1jI9y4K /ht @jf https://t.co/qXMXSRmtx3&quot; / X"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https://lazamar.co.uk/nix-versions/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-https://www.nixhub.io/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654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Creando un entorno de desarrollo con </a:t>
            </a:r>
            <a:r>
              <a:rPr lang="es"/>
              <a:t>versión</a:t>
            </a:r>
            <a:r>
              <a:rPr lang="es"/>
              <a:t> pinning </a:t>
            </a:r>
            <a:endParaRPr/>
          </a:p>
        </p:txBody>
      </p:sp>
      <p:pic>
        <p:nvPicPr>
          <p:cNvPr id="192" name="Google Shape;1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400" y="1351750"/>
            <a:ext cx="4669204" cy="36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Nix vs Docker</a:t>
            </a:r>
            <a:endParaRPr/>
          </a:p>
        </p:txBody>
      </p:sp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288" y="1719263"/>
            <a:ext cx="1971675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2871" y="1298412"/>
            <a:ext cx="3631375" cy="254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6975" y="2073394"/>
            <a:ext cx="1778750" cy="11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06666"/>
                </a:solidFill>
              </a:rPr>
              <a:t>-Sistemas reproducibles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06666"/>
                </a:solidFill>
              </a:rPr>
              <a:t>-Declarables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E06666"/>
                </a:solidFill>
              </a:rPr>
              <a:t>-Confiables</a:t>
            </a:r>
            <a:endParaRPr>
              <a:solidFill>
                <a:srgbClr val="E06666"/>
              </a:solidFill>
            </a:endParaRPr>
          </a:p>
        </p:txBody>
      </p:sp>
      <p:pic>
        <p:nvPicPr>
          <p:cNvPr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8320" y="1670113"/>
            <a:ext cx="2387350" cy="18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5"/>
          <p:cNvSpPr txBox="1"/>
          <p:nvPr/>
        </p:nvSpPr>
        <p:spPr>
          <a:xfrm>
            <a:off x="6335500" y="1077700"/>
            <a:ext cx="2269800" cy="24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-Creación de sistemas contenidos 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(contenedores)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639" y="1752714"/>
            <a:ext cx="6498726" cy="16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-No es reproducible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F0000"/>
                </a:solidFill>
              </a:rPr>
              <a:t>-No tengo información completamente transparente sobre el repositorio del que estoy obteniendo mis binarios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Supply chain attacks</a:t>
            </a:r>
            <a:endParaRPr/>
          </a:p>
        </p:txBody>
      </p:sp>
      <p:sp>
        <p:nvSpPr>
          <p:cNvPr id="224" name="Google Shape;224;p38"/>
          <p:cNvSpPr txBox="1"/>
          <p:nvPr>
            <p:ph idx="1" type="body"/>
          </p:nvPr>
        </p:nvSpPr>
        <p:spPr>
          <a:xfrm>
            <a:off x="2182500" y="3532675"/>
            <a:ext cx="6411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curl</a:t>
            </a:r>
            <a:endParaRPr/>
          </a:p>
        </p:txBody>
      </p:sp>
      <p:pic>
        <p:nvPicPr>
          <p:cNvPr id="225" name="Google Shape;22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800" y="2330400"/>
            <a:ext cx="1060500" cy="10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0" y="2221900"/>
            <a:ext cx="1269825" cy="1269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38"/>
          <p:cNvCxnSpPr>
            <a:stCxn id="226" idx="3"/>
          </p:cNvCxnSpPr>
          <p:nvPr/>
        </p:nvCxnSpPr>
        <p:spPr>
          <a:xfrm flipH="1" rot="10800000">
            <a:off x="1318625" y="2850512"/>
            <a:ext cx="5004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38"/>
          <p:cNvSpPr txBox="1"/>
          <p:nvPr>
            <p:ph idx="1" type="body"/>
          </p:nvPr>
        </p:nvSpPr>
        <p:spPr>
          <a:xfrm>
            <a:off x="2314925" y="1768000"/>
            <a:ext cx="6411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?</a:t>
            </a:r>
            <a:endParaRPr/>
          </a:p>
        </p:txBody>
      </p:sp>
      <p:cxnSp>
        <p:nvCxnSpPr>
          <p:cNvPr id="229" name="Google Shape;229;p38"/>
          <p:cNvCxnSpPr>
            <a:stCxn id="225" idx="3"/>
          </p:cNvCxnSpPr>
          <p:nvPr/>
        </p:nvCxnSpPr>
        <p:spPr>
          <a:xfrm flipH="1" rot="10800000">
            <a:off x="3033300" y="2850450"/>
            <a:ext cx="9531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38"/>
          <p:cNvCxnSpPr/>
          <p:nvPr/>
        </p:nvCxnSpPr>
        <p:spPr>
          <a:xfrm flipH="1" rot="10800000">
            <a:off x="3033300" y="2090750"/>
            <a:ext cx="932400" cy="5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38"/>
          <p:cNvCxnSpPr/>
          <p:nvPr/>
        </p:nvCxnSpPr>
        <p:spPr>
          <a:xfrm>
            <a:off x="3033300" y="3221200"/>
            <a:ext cx="911400" cy="3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2" name="Google Shape;2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525" y="1269900"/>
            <a:ext cx="1060500" cy="10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525" y="2286725"/>
            <a:ext cx="1060500" cy="10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7950" y="3305575"/>
            <a:ext cx="1060500" cy="10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Supply chain attacks</a:t>
            </a:r>
            <a:endParaRPr/>
          </a:p>
        </p:txBody>
      </p:sp>
      <p:sp>
        <p:nvSpPr>
          <p:cNvPr id="240" name="Google Shape;240;p39"/>
          <p:cNvSpPr txBox="1"/>
          <p:nvPr>
            <p:ph idx="1" type="body"/>
          </p:nvPr>
        </p:nvSpPr>
        <p:spPr>
          <a:xfrm>
            <a:off x="2189450" y="3472363"/>
            <a:ext cx="6411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curl</a:t>
            </a:r>
            <a:endParaRPr/>
          </a:p>
        </p:txBody>
      </p:sp>
      <p:pic>
        <p:nvPicPr>
          <p:cNvPr id="241" name="Google Shape;2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750" y="2270088"/>
            <a:ext cx="1060500" cy="10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0" y="2221900"/>
            <a:ext cx="1269825" cy="1269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p39"/>
          <p:cNvCxnSpPr>
            <a:stCxn id="242" idx="3"/>
          </p:cNvCxnSpPr>
          <p:nvPr/>
        </p:nvCxnSpPr>
        <p:spPr>
          <a:xfrm flipH="1" rot="10800000">
            <a:off x="1318625" y="2850512"/>
            <a:ext cx="5004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39"/>
          <p:cNvCxnSpPr>
            <a:stCxn id="241" idx="3"/>
          </p:cNvCxnSpPr>
          <p:nvPr/>
        </p:nvCxnSpPr>
        <p:spPr>
          <a:xfrm flipH="1" rot="10800000">
            <a:off x="3040250" y="2794638"/>
            <a:ext cx="3747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39"/>
          <p:cNvCxnSpPr/>
          <p:nvPr/>
        </p:nvCxnSpPr>
        <p:spPr>
          <a:xfrm flipH="1" rot="10800000">
            <a:off x="6824700" y="2126413"/>
            <a:ext cx="932400" cy="5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39"/>
          <p:cNvCxnSpPr/>
          <p:nvPr/>
        </p:nvCxnSpPr>
        <p:spPr>
          <a:xfrm>
            <a:off x="6824700" y="3256863"/>
            <a:ext cx="911400" cy="3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7" name="Google Shape;2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5925" y="1305563"/>
            <a:ext cx="1060500" cy="10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5925" y="2322388"/>
            <a:ext cx="1060500" cy="10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9350" y="3341238"/>
            <a:ext cx="1060500" cy="10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2540" y="2161603"/>
            <a:ext cx="1723297" cy="149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8437" y="1647690"/>
            <a:ext cx="288401" cy="2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6738" y="1300587"/>
            <a:ext cx="347100" cy="34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7237" y="1705537"/>
            <a:ext cx="374700" cy="3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76429" y="1099088"/>
            <a:ext cx="500401" cy="50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87475" y="2680488"/>
            <a:ext cx="453900" cy="4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Nix vs Docker</a:t>
            </a:r>
            <a:endParaRPr/>
          </a:p>
        </p:txBody>
      </p:sp>
      <p:pic>
        <p:nvPicPr>
          <p:cNvPr id="261" name="Google Shape;26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288" y="1719263"/>
            <a:ext cx="1971675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2871" y="1298412"/>
            <a:ext cx="3631375" cy="254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6975" y="2073394"/>
            <a:ext cx="1778750" cy="11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Nix vs Docker</a:t>
            </a:r>
            <a:endParaRPr/>
          </a:p>
        </p:txBody>
      </p:sp>
      <p:pic>
        <p:nvPicPr>
          <p:cNvPr id="269" name="Google Shape;26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288" y="1719263"/>
            <a:ext cx="1971675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2871" y="1298412"/>
            <a:ext cx="3631375" cy="254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9038" y="1951294"/>
            <a:ext cx="1645906" cy="1645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81175"/>
            <a:ext cx="241935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2325" y="1861200"/>
            <a:ext cx="241935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2950" y="1861200"/>
            <a:ext cx="241935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639" y="1752714"/>
            <a:ext cx="6498726" cy="16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9800" y="445025"/>
            <a:ext cx="2476500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3"/>
          <p:cNvSpPr txBox="1"/>
          <p:nvPr/>
        </p:nvSpPr>
        <p:spPr>
          <a:xfrm>
            <a:off x="655125" y="2766900"/>
            <a:ext cx="2885400" cy="17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-Entornos reproducibles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-Soportar todos los lenguajes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-Manejo de paquetes</a:t>
            </a:r>
            <a:endParaRPr/>
          </a:p>
        </p:txBody>
      </p:sp>
      <p:sp>
        <p:nvSpPr>
          <p:cNvPr id="284" name="Google Shape;284;p43"/>
          <p:cNvSpPr txBox="1"/>
          <p:nvPr/>
        </p:nvSpPr>
        <p:spPr>
          <a:xfrm>
            <a:off x="5586300" y="2766900"/>
            <a:ext cx="2885400" cy="17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-Fácilitar deploys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-Orquestrar instancias de usuarios</a:t>
            </a:r>
            <a:endParaRPr/>
          </a:p>
        </p:txBody>
      </p:sp>
      <p:pic>
        <p:nvPicPr>
          <p:cNvPr id="285" name="Google Shape;28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9242" y="1993267"/>
            <a:ext cx="760176" cy="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4700" y="1913750"/>
            <a:ext cx="1315976" cy="92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nix hecho sistema operativo</a:t>
            </a:r>
            <a:endParaRPr/>
          </a:p>
        </p:txBody>
      </p:sp>
      <p:sp>
        <p:nvSpPr>
          <p:cNvPr id="292" name="Google Shape;29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75" y="1400175"/>
            <a:ext cx="619125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Desventajas de nix</a:t>
            </a:r>
            <a:endParaRPr/>
          </a:p>
        </p:txBody>
      </p:sp>
      <p:sp>
        <p:nvSpPr>
          <p:cNvPr id="299" name="Google Shape;29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. Curva de aprendizaje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. Problemas </a:t>
            </a:r>
            <a:r>
              <a:rPr lang="es"/>
              <a:t>específicos </a:t>
            </a:r>
            <a:r>
              <a:rPr lang="es"/>
              <a:t>de nix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. Documentación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. Mayormente en inglés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	. Dispersa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/>
          <p:nvPr>
            <p:ph type="title"/>
          </p:nvPr>
        </p:nvSpPr>
        <p:spPr>
          <a:xfrm>
            <a:off x="4030950" y="2285400"/>
            <a:ext cx="108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Q&amp;A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¿Quién usa nix?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9763"/>
            <a:ext cx="3765161" cy="1419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4550" y="951975"/>
            <a:ext cx="1820877" cy="1820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650" y="2979089"/>
            <a:ext cx="3267857" cy="21796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ubank Logo - PNG e Vetor - Download de Logo" id="79" name="Google Shape;7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7562" y="3238413"/>
            <a:ext cx="1654875" cy="166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nix?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-Lenguaje de programación funcional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-Manejador de paquetes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	-Un programa de 20 mb escrito en C++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205400"/>
            <a:ext cx="8520600" cy="47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user: </a:t>
            </a:r>
            <a:r>
              <a:rPr b="1"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demo</a:t>
            </a:r>
            <a:endParaRPr b="1"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Password: </a:t>
            </a:r>
            <a:r>
              <a:rPr b="1"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demo</a:t>
            </a:r>
            <a:endParaRPr b="1"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54FF5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54FF5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54F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[demo@nixos:~]$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nix-shell -p cowsay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/nix/store/{</a:t>
            </a:r>
            <a:r>
              <a:rPr lang="es" sz="11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hash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}-{nombre del paquete}-{version}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132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Derivaciones 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25" y="2285947"/>
            <a:ext cx="1309501" cy="1309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704725" y="1930125"/>
            <a:ext cx="8877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7.4.33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936" y="3488350"/>
            <a:ext cx="1060490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2946425" y="451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--with-curl \</a:t>
            </a:r>
            <a:endParaRPr/>
          </a:p>
        </p:txBody>
      </p:sp>
      <p:cxnSp>
        <p:nvCxnSpPr>
          <p:cNvPr id="106" name="Google Shape;106;p20"/>
          <p:cNvCxnSpPr/>
          <p:nvPr/>
        </p:nvCxnSpPr>
        <p:spPr>
          <a:xfrm flipH="1" rot="10800000">
            <a:off x="1901813" y="1498675"/>
            <a:ext cx="865800" cy="9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7350" y="800350"/>
            <a:ext cx="1060500" cy="10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2946425" y="31952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--with-openssl \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450" y="3529949"/>
            <a:ext cx="1060500" cy="1060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20"/>
          <p:cNvCxnSpPr/>
          <p:nvPr/>
        </p:nvCxnSpPr>
        <p:spPr>
          <a:xfrm>
            <a:off x="1901813" y="2647525"/>
            <a:ext cx="1015800" cy="9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20"/>
          <p:cNvSpPr txBox="1"/>
          <p:nvPr/>
        </p:nvSpPr>
        <p:spPr>
          <a:xfrm>
            <a:off x="4572000" y="38601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</a:t>
            </a:r>
            <a:r>
              <a:rPr lang="es"/>
              <a:t>libssl-dev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4572000" y="1130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</a:t>
            </a:r>
            <a:r>
              <a:rPr lang="es"/>
              <a:t>libcurl4-openssl-dev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264475"/>
            <a:ext cx="8520600" cy="43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user: </a:t>
            </a:r>
            <a:r>
              <a:rPr b="1"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demo</a:t>
            </a:r>
            <a:endParaRPr b="1"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es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demo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54FF5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rgbClr val="54FF5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[demo@nixos:~]$</a:t>
            </a:r>
            <a:r>
              <a:rPr lang="es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nix-shell -p neo-cowsay</a:t>
            </a:r>
            <a:endParaRPr b="1" sz="1100">
              <a:solidFill>
                <a:srgbClr val="54FF5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54F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[demo@nixos:~]$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ls -la /nix/store/ | grep cowsay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54FF5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