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3" r:id="rId2"/>
    <p:sldId id="344" r:id="rId3"/>
    <p:sldId id="345" r:id="rId4"/>
    <p:sldId id="347" r:id="rId5"/>
    <p:sldId id="346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27" r:id="rId16"/>
    <p:sldId id="328" r:id="rId17"/>
    <p:sldId id="329" r:id="rId18"/>
    <p:sldId id="330" r:id="rId19"/>
    <p:sldId id="332" r:id="rId20"/>
    <p:sldId id="33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</p:sldIdLst>
  <p:sldSz cx="9906000" cy="6858000" type="A4"/>
  <p:notesSz cx="7102475" cy="10231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e Mara Fernandes" initials="AMF" lastIdx="2" clrIdx="0"/>
  <p:cmAuthor id="1" name="Lenice Medeiros" initials="LM" lastIdx="3" clrIdx="1"/>
  <p:cmAuthor id="2" name="Denise Reis Costa" initials="DR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EAEAEA"/>
    <a:srgbClr val="D7D7D7"/>
    <a:srgbClr val="C0C0C0"/>
    <a:srgbClr val="969696"/>
    <a:srgbClr val="D3D3D3"/>
    <a:srgbClr val="FFFFFF"/>
    <a:srgbClr val="133F4D"/>
    <a:srgbClr val="10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0" autoAdjust="0"/>
  </p:normalViewPr>
  <p:slideViewPr>
    <p:cSldViewPr>
      <p:cViewPr>
        <p:scale>
          <a:sx n="78" d="100"/>
          <a:sy n="78" d="100"/>
        </p:scale>
        <p:origin x="-1542" y="-1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71B429-5581-4E0C-BFF4-E10C30EC04A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30EDAB-77F7-427F-9F55-C4C65CD1A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8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A3FC9-1AD4-4C3A-94F0-5214C7E50300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037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26B1C-ECC5-40B9-BB4F-D994E804D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40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56B3-9895-46DF-BB67-4EF975C5BD2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2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56B3-9895-46DF-BB67-4EF975C5BD2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6B1C-ECC5-40B9-BB4F-D994E804DF0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9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238796"/>
            <a:ext cx="9799455" cy="5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8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" y="42729"/>
            <a:ext cx="9798269" cy="67706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987708" y="2409987"/>
            <a:ext cx="38884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PISA 2015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da avaliação de Leitura</a:t>
            </a:r>
            <a:endParaRPr 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39736" y="405253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Brasília-DF | Dezembro 2016</a:t>
            </a:r>
            <a:endParaRPr lang="pt-BR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728863" y="3501008"/>
            <a:ext cx="5887921" cy="3240360"/>
          </a:xfrm>
          <a:prstGeom prst="rect">
            <a:avLst/>
          </a:prstGeom>
          <a:solidFill>
            <a:schemeClr val="accent3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53" y="282717"/>
            <a:ext cx="6298839" cy="6818691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10916" y="1010773"/>
            <a:ext cx="3240360" cy="1266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17122" y="1019534"/>
            <a:ext cx="2918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spc="300" dirty="0" smtClean="0">
                <a:solidFill>
                  <a:schemeClr val="bg1"/>
                </a:solidFill>
              </a:rPr>
              <a:t>MÉDIAS, ERRO-PADRÃO (EM PARÊNTESES), PERCENTIS (P10, P25, P75, P90) E INTERVALOS DE CONFIANÇA DAS MÉDIAS DE 13 PAÍSES, ALÉM DO BRASIL.</a:t>
            </a:r>
            <a:endParaRPr lang="pt-BR" sz="1100" spc="3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9122205" y="613004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72480" y="477253"/>
            <a:ext cx="52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COMPARATIVO ENTRE PAÍSES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2480" y="4647348"/>
            <a:ext cx="3147198" cy="1785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O INTERVALO DE CONFIANÇA DA MÉDIA DO BRASIL EM LEITURA É (402;413).</a:t>
            </a:r>
          </a:p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OS 10% DOS ESTUDANTES BRASILEIROS COM DESEMPENHO MAIS BAIXO TIVERAM NOTA MÉDIA IGUAL A 279, E OS 10% COM DESEMPENHO MAIS ALTO, 539.</a:t>
            </a:r>
          </a:p>
          <a:p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4269956"/>
            <a:ext cx="455188" cy="45518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 flipV="1">
            <a:off x="241065" y="3789040"/>
            <a:ext cx="3147198" cy="46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9" y="2368628"/>
            <a:ext cx="2390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tângulo 25"/>
          <p:cNvSpPr/>
          <p:nvPr/>
        </p:nvSpPr>
        <p:spPr>
          <a:xfrm>
            <a:off x="3728863" y="908718"/>
            <a:ext cx="5887921" cy="1218812"/>
          </a:xfrm>
          <a:prstGeom prst="rect">
            <a:avLst/>
          </a:prstGeom>
          <a:solidFill>
            <a:srgbClr val="FAC09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3728864" y="2127530"/>
            <a:ext cx="5887920" cy="1373478"/>
          </a:xfrm>
          <a:prstGeom prst="rect">
            <a:avLst/>
          </a:prstGeom>
          <a:solidFill>
            <a:schemeClr val="accent4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16200000">
            <a:off x="3323597" y="2593124"/>
            <a:ext cx="138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 MÉDIA DA OCDE</a:t>
            </a:r>
          </a:p>
          <a:p>
            <a:pPr algn="ctr"/>
            <a:endParaRPr lang="pt-BR" sz="1100" dirty="0"/>
          </a:p>
        </p:txBody>
      </p:sp>
      <p:sp>
        <p:nvSpPr>
          <p:cNvPr id="30" name="CaixaDeTexto 29"/>
          <p:cNvSpPr txBox="1"/>
          <p:nvPr/>
        </p:nvSpPr>
        <p:spPr>
          <a:xfrm rot="16200000">
            <a:off x="3545050" y="1164260"/>
            <a:ext cx="115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DESEMPENHO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SUPERIOR</a:t>
            </a:r>
          </a:p>
          <a:p>
            <a:r>
              <a:rPr lang="pt-BR" sz="1200" dirty="0" smtClean="0"/>
              <a:t> </a:t>
            </a:r>
            <a:endParaRPr lang="pt-BR" sz="1200" dirty="0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4331030" y="908718"/>
            <a:ext cx="19282" cy="556721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691883" y="620688"/>
            <a:ext cx="138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accent1">
                    <a:lumMod val="75000"/>
                  </a:schemeClr>
                </a:solidFill>
              </a:rPr>
              <a:t> MÉDIA DA OCDE</a:t>
            </a:r>
          </a:p>
          <a:p>
            <a:pPr algn="ctr"/>
            <a:endParaRPr lang="pt-BR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785201" y="659833"/>
            <a:ext cx="1167799" cy="24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2788494" y="5110274"/>
            <a:ext cx="2455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DESEMPENHO INFERIOR</a:t>
            </a:r>
          </a:p>
          <a:p>
            <a:pPr algn="ctr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605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84848" y="1010772"/>
            <a:ext cx="1019137" cy="2029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2480" y="47725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COMPARATIVO ENTRE </a:t>
            </a:r>
            <a:r>
              <a:rPr lang="pt-BR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UNIDADES DA FEDERAÇÃO</a:t>
            </a:r>
            <a:endParaRPr lang="pt-BR" sz="14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4488" y="1071387"/>
            <a:ext cx="2248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desempenho das meninas supera o dos meninos em todas as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Unidades da Federação.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409384" y="632733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584848" y="1085835"/>
            <a:ext cx="110486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MÉDIAS, ERRO-PADRÃO (EM PARÊNTESES), PERCENTIS (P10, P25, P75, P90) E INTERVALOS DE CONFIANÇA DAS MÉDIAS POR UF.</a:t>
            </a:r>
          </a:p>
          <a:p>
            <a:endParaRPr lang="pt-BR" sz="1100" spc="3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72480" y="4065799"/>
            <a:ext cx="4536504" cy="861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BAHIA TEVE A MAIOR DIFERENÇA (34 PONTOS) E MATO GROSSO DO SUL, A MENOR (8 PONTOS).</a:t>
            </a:r>
          </a:p>
          <a:p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4887163"/>
            <a:ext cx="455188" cy="455188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 flipV="1">
            <a:off x="344488" y="3668746"/>
            <a:ext cx="4170742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2434847"/>
            <a:ext cx="2094488" cy="121073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18" y="-280323"/>
            <a:ext cx="6758141" cy="7415935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016019" y="5229200"/>
            <a:ext cx="3182620" cy="906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Destaca-se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os estados do Paraná e  do Amapá não atingiram a taxa de resposta exigida, prejudicando a análise fidedigna para esses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estados.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pt-BR" sz="1200" dirty="0" smtClean="0"/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826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96616" y="4723017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No Brasil, 51% dos estudantes estão abaixo do nível 2 em Leitura – patamar que a OCDE estabelece como necessário para que o estudante possa exercer plenamente sua cidadania. Esse percentual é maior na República Dominicana (72,1%) e menor no Canadá (10,7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%).</a:t>
            </a:r>
          </a:p>
          <a:p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* Para consultar a descrição resumida dos sete níveis de escala de proficiência consulte os relatórios do Pisa 2015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3" y="4838399"/>
            <a:ext cx="556057" cy="5560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  <a:endParaRPr lang="pt-BR" sz="3200" spc="-150" dirty="0">
              <a:solidFill>
                <a:srgbClr val="133F4D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10434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ESCALA DE PROFICIÊNCIA</a:t>
            </a:r>
            <a:endParaRPr lang="pt-BR" sz="2000" spc="300" dirty="0">
              <a:solidFill>
                <a:schemeClr val="bg1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47143"/>
              </p:ext>
            </p:extLst>
          </p:nvPr>
        </p:nvGraphicFramePr>
        <p:xfrm>
          <a:off x="745283" y="1628800"/>
          <a:ext cx="8415435" cy="2854242"/>
        </p:xfrm>
        <a:graphic>
          <a:graphicData uri="http://schemas.openxmlformats.org/drawingml/2006/table">
            <a:tbl>
              <a:tblPr firstRow="1" firstCol="1" bandRow="1">
                <a:effectLst/>
                <a:tableStyleId>{5940675A-B579-460E-94D1-54222C63F5DA}</a:tableStyleId>
              </a:tblPr>
              <a:tblGrid>
                <a:gridCol w="2010189"/>
                <a:gridCol w="695246"/>
                <a:gridCol w="695246"/>
                <a:gridCol w="695246"/>
                <a:gridCol w="695246"/>
                <a:gridCol w="695246"/>
                <a:gridCol w="816735"/>
                <a:gridCol w="810609"/>
                <a:gridCol w="1301672"/>
              </a:tblGrid>
              <a:tr h="504056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POSIÇÃO DO BRASIL E DOS PAÍSES DA OCDE NA ESCALA DE PROFICIÊNCIA EM LEITURA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99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6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5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4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3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2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1A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NIVEL 1B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ABAIXO DE 1B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ESCORE MÍNIMO</a:t>
                      </a:r>
                      <a:endParaRPr lang="pt-BR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698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626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553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480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407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335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262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42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% ESTUDANTES BRASIL</a:t>
                      </a:r>
                      <a:endParaRPr lang="pt-BR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0,14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1,31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6,36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16,19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26,52</a:t>
                      </a:r>
                      <a:endParaRPr lang="pt-B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17,41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7,06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42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% ESTUDANTES OCDE</a:t>
                      </a:r>
                      <a:endParaRPr lang="pt-BR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1,11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7,22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20,45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27,91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23,24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13,59</a:t>
                      </a:r>
                      <a:endParaRPr lang="pt-BR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5,23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1,25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899689" y="4461407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Fonte: OCDE, </a:t>
            </a:r>
            <a:r>
              <a:rPr lang="en-US" sz="1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Inep</a:t>
            </a:r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2708"/>
            <a:ext cx="9906000" cy="6096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  <a:endParaRPr lang="pt-BR" sz="3200" spc="-150" dirty="0">
              <a:solidFill>
                <a:srgbClr val="133F4D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79" y="643382"/>
            <a:ext cx="963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pc="300" dirty="0" smtClean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PERCENTUAL DE ESTUDANTES POR NÍVEL POR UNIDADE DA FEDERAÇÃO</a:t>
            </a:r>
            <a:endParaRPr lang="pt-BR" sz="1600" spc="300" dirty="0">
              <a:solidFill>
                <a:schemeClr val="bg1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9" y="1041997"/>
            <a:ext cx="8819749" cy="5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631771" y="596249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C:\Users\denise.costa\Desktop\PISA\SumarioExecutivo\Leitura_medias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4" y="1412776"/>
            <a:ext cx="9436726" cy="3923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</a:t>
            </a:r>
            <a:r>
              <a:rPr lang="pt-BR" sz="3200" b="1" spc="-150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 DOS BRASILEIROS </a:t>
            </a:r>
            <a:r>
              <a:rPr lang="pt-BR" sz="3200" b="1" spc="-150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EM LEITURA</a:t>
            </a:r>
            <a:endParaRPr lang="pt-BR" sz="3200" strike="sngStrike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69478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SÉRIE HISTÓRICA</a:t>
            </a:r>
            <a:endParaRPr lang="pt-BR" sz="2000" spc="300" dirty="0">
              <a:solidFill>
                <a:schemeClr val="bg1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8535" y="5441075"/>
            <a:ext cx="9173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Não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foram encontradas evidências empíricas que apontem diferenças estatisticamente significativas entre o desempenho dos estudantes brasileiros em leitura desde 2000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endParaRPr lang="pt-B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Em comparação com 2000, no Pisa 2015 verifica-se um aumento de 4,7 pontos percentuais de jovens brasileiros no nível 2 ou acima, mesmo com a expansão do número de matrículas na Educação Básica.</a:t>
            </a:r>
          </a:p>
          <a:p>
            <a:pPr algn="just"/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673428" y="5181068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0752" y="620688"/>
            <a:ext cx="672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EVOLUÇÃO DA PROFICIÊNCIA MÉDIA DOS ESTUDANTES BRASILEIROS CONSIDERANDO OS ERROS DE LIGAÇÃO</a:t>
            </a: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PISA - LEITURA: 2000-2015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23487" y="3460358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396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36776" y="2852936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403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17276" y="3639998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393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889104" y="2348880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412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329264" y="2664797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407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811146" y="2657985"/>
            <a:ext cx="5357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407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" y="42729"/>
            <a:ext cx="9798269" cy="67706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08984" y="2409987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PISA 2015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avaliação de Matemática</a:t>
            </a:r>
          </a:p>
        </p:txBody>
      </p:sp>
    </p:spTree>
    <p:extLst>
      <p:ext uri="{BB962C8B-B14F-4D97-AF65-F5344CB8AC3E}">
        <p14:creationId xmlns:p14="http://schemas.microsoft.com/office/powerpoint/2010/main" val="37981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" y="1456592"/>
            <a:ext cx="4056229" cy="35070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AVALIAÇÃO DE </a:t>
            </a:r>
            <a:r>
              <a:rPr lang="pt-BR" sz="32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MATEMÁTICA</a:t>
            </a:r>
            <a:endParaRPr lang="pt-BR" sz="3200" b="1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76028" y="1626963"/>
            <a:ext cx="63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PARA O PISA,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O LETRAMENTO EM MATEMÁTICA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SIGNIFICA:</a:t>
            </a:r>
          </a:p>
          <a:p>
            <a:pPr algn="just"/>
            <a:endParaRPr lang="pt-B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capacidade de formular, empregar e interpretar a matemática em uma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série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de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contextos;</a:t>
            </a:r>
            <a:endParaRPr lang="pt-B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pt-B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raciocinar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matematicamente e utilizar conceitos, procedimentos, fatos e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ferramentas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matemáticos para descrever, explicar e prever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fenômenos;</a:t>
            </a:r>
            <a:endParaRPr lang="pt-B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pt-B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reconhecer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o papel que a matemática desempenha no mundo ao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formar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cidadãos construtivos, engajados e reflexivos que possam fazer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julgamentos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bem fundamentados e tomar as decisões necessárias.</a:t>
            </a:r>
          </a:p>
        </p:txBody>
      </p:sp>
      <p:sp>
        <p:nvSpPr>
          <p:cNvPr id="13" name="Retângulo 12"/>
          <p:cNvSpPr/>
          <p:nvPr/>
        </p:nvSpPr>
        <p:spPr>
          <a:xfrm rot="18900000">
            <a:off x="4129384" y="2297961"/>
            <a:ext cx="97797" cy="977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8900000">
            <a:off x="4136571" y="3161223"/>
            <a:ext cx="97797" cy="977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8900000">
            <a:off x="4083859" y="4215417"/>
            <a:ext cx="97797" cy="977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253071" y="5839201"/>
            <a:ext cx="8640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err="1"/>
              <a:t>Fonte</a:t>
            </a:r>
            <a:r>
              <a:rPr lang="en-US" sz="1200" dirty="0"/>
              <a:t>: OCDE (2016), </a:t>
            </a:r>
            <a:r>
              <a:rPr lang="en-US" sz="1200" i="1" dirty="0"/>
              <a:t>PISA 2015 Assessment and Analytical Framework: Science, Reading, Mathematic and Financial Literacy.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004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052736"/>
            <a:ext cx="9906000" cy="4824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72480" y="104349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3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FORMULAR, EMPREGAR, INTERPRETAR</a:t>
            </a:r>
            <a:endParaRPr lang="pt-BR" sz="2400" spc="300" dirty="0">
              <a:solidFill>
                <a:schemeClr val="bg1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A AVALIAÇÃO </a:t>
            </a:r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 MATEMÁTICA 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2520" y="191683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en-US" b="1" i="1" dirty="0" err="1"/>
              <a:t>formular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matematicamente</a:t>
            </a:r>
            <a:r>
              <a:rPr lang="en-US" dirty="0" smtClean="0"/>
              <a:t>;</a:t>
            </a:r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pt-BR" b="1" i="1" dirty="0"/>
              <a:t>empregar</a:t>
            </a:r>
            <a:r>
              <a:rPr lang="pt-BR" dirty="0"/>
              <a:t> conceitos, fatos, procedimentos e raciocínios matemáticos;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b="1" i="1" dirty="0"/>
              <a:t>interpretar</a:t>
            </a:r>
            <a:r>
              <a:rPr lang="pt-BR" dirty="0"/>
              <a:t>, aplicar e avaliar resultados matemáticos.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MODELO DE LETRAMENTO MATEMÁTICO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731379"/>
            <a:ext cx="7493453" cy="5506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1338068" y="6237426"/>
            <a:ext cx="7229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OECD (2016), PISA 2015 Assessment and Analytical Framework: Science, Reading, Mathematic and Financial Literacy</a:t>
            </a:r>
            <a:endParaRPr lang="pt-BR" sz="11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2480" y="270892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DOS ITENS PARA OS </a:t>
            </a:r>
          </a:p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ESTUDANTES BRASILEIROS</a:t>
            </a:r>
            <a:endParaRPr lang="pt-BR" sz="24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54465"/>
              </p:ext>
            </p:extLst>
          </p:nvPr>
        </p:nvGraphicFramePr>
        <p:xfrm>
          <a:off x="5817096" y="107919"/>
          <a:ext cx="3240360" cy="6633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6871"/>
                <a:gridCol w="1063489"/>
              </a:tblGrid>
              <a:tr h="16179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</a:rPr>
                        <a:t>República Dominicana(16.1%),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16,96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7166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</a:rPr>
                        <a:t>Maranhão(18.7%),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Alagoas(19.2%),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Amapá(19.3%),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Rio Grande do Norte(19.8%),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</a:rPr>
                        <a:t>16.55</a:t>
                      </a:r>
                      <a:br>
                        <a:rPr lang="pt-BR" sz="1000" u="none" strike="noStrike">
                          <a:effectLst/>
                        </a:rPr>
                      </a:br>
                      <a:r>
                        <a:rPr lang="pt-BR" sz="1000" u="none" strike="noStrike">
                          <a:effectLst/>
                        </a:rPr>
                        <a:t/>
                      </a:r>
                      <a:br>
                        <a:rPr lang="pt-BR" sz="1000" u="none" strike="noStrike">
                          <a:effectLst/>
                        </a:rPr>
                      </a:br>
                      <a:r>
                        <a:rPr lang="pt-BR" sz="1000" u="none" strike="noStrike">
                          <a:effectLst/>
                        </a:rPr>
                        <a:t/>
                      </a:r>
                      <a:br>
                        <a:rPr lang="pt-BR" sz="1000" u="none" strike="noStrike">
                          <a:effectLst/>
                        </a:rPr>
                      </a:br>
                      <a:r>
                        <a:rPr lang="pt-BR" sz="1000" u="none" strike="noStrike">
                          <a:effectLst/>
                        </a:rPr>
                        <a:t>16.40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6123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</a:rPr>
                        <a:t>Tocantins(20.3%),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Bahia(20.4%),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Sergipe(20.9%),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Paraíba(21%),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Pernambuco(21.4%),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Rondônia(21.7%),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Pará(21.9%),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Piauí(22%),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Rio de Janeiro(22.9%),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15,96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43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Acre(23%),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Roraima(23.3%),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Amazonas(23.4%),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Goiás(23.7%),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Mato Grosso(23.8%),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Ceará(24.3%), 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Mato Grosso do Sul(24.7%),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BRASIL(24.8%),</a:t>
                      </a:r>
                      <a:endParaRPr lang="pt-BR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15,72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716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Peru(25%),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Colômbia(25.4%),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São Paulo(25.9%),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Rio Grande do Sul(26.1%)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15,56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074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Costa Rica(27.5%),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México(28.6%),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Santa Catarina(29%),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Minas Gerais(29.3%),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Distrito Federal(29.6%),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Paraná(29.8%),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15,12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Espírito Santo(30.5%),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Uruguai(30.5%),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Chile(32.5%),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14,81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Estados Unidos(40.3%),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Espanha(43%),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Portugal(45.4%),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13,46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Finlândia(49%),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Canadá(49.9%),</a:t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Coreia do Sul(53%).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12.70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Up-Down Arrow 1"/>
          <p:cNvSpPr/>
          <p:nvPr/>
        </p:nvSpPr>
        <p:spPr>
          <a:xfrm flipH="1">
            <a:off x="7761312" y="-14946"/>
            <a:ext cx="515044" cy="6872946"/>
          </a:xfrm>
          <a:prstGeom prst="upDownArrow">
            <a:avLst/>
          </a:prstGeom>
          <a:gradFill flip="none" rotWithShape="1">
            <a:gsLst>
              <a:gs pos="30000">
                <a:schemeClr val="accent2"/>
              </a:gs>
              <a:gs pos="7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6641233" y="5150309"/>
            <a:ext cx="275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 smtClean="0">
                <a:solidFill>
                  <a:schemeClr val="bg1"/>
                </a:solidFill>
              </a:rPr>
              <a:t>BAIXA DIFICULDADE</a:t>
            </a:r>
            <a:endParaRPr lang="pt-BR" sz="1400" b="1" spc="3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6889020" y="933598"/>
            <a:ext cx="225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 smtClean="0">
                <a:solidFill>
                  <a:schemeClr val="bg1"/>
                </a:solidFill>
              </a:rPr>
              <a:t>ALTA DIFICULDADE</a:t>
            </a:r>
            <a:endParaRPr lang="pt-BR" sz="1400" b="1" spc="300" dirty="0">
              <a:solidFill>
                <a:schemeClr val="bg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459549" y="3448947"/>
            <a:ext cx="288032" cy="202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" y="1419519"/>
            <a:ext cx="4056229" cy="35070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A AVALIAÇÃO </a:t>
            </a:r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 LEITURA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4848" y="1419519"/>
            <a:ext cx="6120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PARA O PISA, O LETRAMENTO EM LEITURA SIGNIFICA:</a:t>
            </a:r>
          </a:p>
          <a:p>
            <a:pPr algn="just"/>
            <a:endParaRPr lang="pt-BR" sz="2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Compreender</a:t>
            </a:r>
            <a:r>
              <a:rPr lang="pt-BR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usar, refletir sobre e envolver-se com os textos escritos, a </a:t>
            </a:r>
            <a:r>
              <a:rPr lang="pt-BR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fim </a:t>
            </a:r>
            <a:r>
              <a:rPr lang="pt-BR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 alcançar um </a:t>
            </a:r>
            <a:r>
              <a:rPr lang="pt-BR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objetivo,  desenvolver </a:t>
            </a:r>
            <a:r>
              <a:rPr lang="pt-BR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conhecimento e </a:t>
            </a:r>
            <a:r>
              <a:rPr lang="pt-BR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potencial e participar </a:t>
            </a:r>
            <a:r>
              <a:rPr lang="pt-BR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 sociedade.</a:t>
            </a:r>
          </a:p>
          <a:p>
            <a:pPr algn="just"/>
            <a:endParaRPr lang="pt-BR" sz="2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pt-BR" sz="2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80592" y="5814101"/>
            <a:ext cx="8640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err="1"/>
              <a:t>Fonte</a:t>
            </a:r>
            <a:r>
              <a:rPr lang="en-US" sz="1200" dirty="0"/>
              <a:t>: OCDE (2016), </a:t>
            </a:r>
            <a:r>
              <a:rPr lang="en-US" sz="1200" i="1" dirty="0"/>
              <a:t>PISA 2015 Assessment and Analytical Framework: Science, Reading, Mathematic and Financial Literacy.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019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0" y="1052736"/>
            <a:ext cx="9906000" cy="4824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93" y="121249"/>
            <a:ext cx="963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spc="-150" dirty="0" smtClean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DIFICULDADE  DOS ITENS PARA OS ESTUDANTES </a:t>
            </a:r>
            <a:r>
              <a:rPr lang="pt-BR" sz="3000" b="1" spc="-150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BRASILEIROS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96616" y="1474906"/>
            <a:ext cx="7074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11,6% dos itens de matemática apresentaram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índice Delta menor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ou igual a 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13;</a:t>
            </a:r>
          </a:p>
          <a:p>
            <a:pPr algn="just"/>
            <a:endParaRPr lang="pt-B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Um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em cada 9 itens apresentou uma proporção de acerto igual ou superior a 50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%;</a:t>
            </a:r>
            <a:endParaRPr lang="pt-B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pt-B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Metade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dos itens se concentrou entre os valores 14,3 (correspondendo a um percentual de acerto de 37,3%) e 18,5 (aproximadamente 8,5% de acerto</a:t>
            </a:r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);</a:t>
            </a:r>
          </a:p>
          <a:p>
            <a:pPr algn="just"/>
            <a:endParaRPr lang="pt-B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pt-B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</a:rPr>
              <a:t>nível de dificuldade dos itens de matemática foi maior que o de outros países da América Latina. Em média, o valor do índice de dificuldade do Brasil (15,72) foi próximo ao do Peru (15,69), Colômbia (15,65), Costa Rica (15,39) e México (15,26).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488504" y="4134122"/>
            <a:ext cx="9062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 rot="18900000">
            <a:off x="1316925" y="1550110"/>
            <a:ext cx="147516" cy="15211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488504" y="3054002"/>
            <a:ext cx="9062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88504" y="2189906"/>
            <a:ext cx="9062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 rot="18900000">
            <a:off x="1316925" y="2435809"/>
            <a:ext cx="147516" cy="15211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rot="18900000">
            <a:off x="1316924" y="3278077"/>
            <a:ext cx="147516" cy="15211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 rot="18900000">
            <a:off x="1316924" y="4308018"/>
            <a:ext cx="147516" cy="15211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124744"/>
            <a:ext cx="9906000" cy="4536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72480" y="10792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MÉDIA DOS PERCENTUAIS DE CASOS OMISSOS EM MATEMÁTICA POR PAÍS </a:t>
            </a:r>
            <a:b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</a:br>
            <a: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E UNIDADE DA FEDERAÇÃO  PISA 2015</a:t>
            </a:r>
            <a:endParaRPr lang="pt-BR" sz="16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" b="2559"/>
          <a:stretch/>
        </p:blipFill>
        <p:spPr bwMode="auto">
          <a:xfrm>
            <a:off x="78016" y="1240971"/>
            <a:ext cx="982965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baixo 3"/>
          <p:cNvSpPr/>
          <p:nvPr/>
        </p:nvSpPr>
        <p:spPr>
          <a:xfrm>
            <a:off x="6429164" y="2348880"/>
            <a:ext cx="216024" cy="432048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336862" y="2306391"/>
            <a:ext cx="400627" cy="517025"/>
          </a:xfrm>
          <a:prstGeom prst="downArrow">
            <a:avLst>
              <a:gd name="adj1" fmla="val 50000"/>
              <a:gd name="adj2" fmla="val 513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 rot="18856736">
            <a:off x="6212892" y="4849489"/>
            <a:ext cx="439962" cy="16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 rot="18889575">
            <a:off x="6167682" y="4793025"/>
            <a:ext cx="52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Brasil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35113" y="1271504"/>
            <a:ext cx="9001000" cy="198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5113" y="3312040"/>
            <a:ext cx="9001000" cy="198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47281" y="1465380"/>
            <a:ext cx="7380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Estudantes brasileiros têm melhor desempenho em itens sobre valor em dinheiro, razão e proporção e cálculos aritméticos. Isso significa que o manuseio com dinheiro ou a vivência com fatos que gerem contas aritméticas ou proporções é uma realidade mais próxima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ESPAÇO E FORMA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Estudantes brasileiros têm desempenho mais baixo em itens que trabalham as propriedades das figuras geométricas, como o perímetro ou a área, ou as características das figuras espaciais. 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interação dinâmica com formas reais bem como suas representações mostrou-se como um conteúdo mais difícil e trabalhoso para os estudantes de 15 anos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2"/>
          <a:stretch/>
        </p:blipFill>
        <p:spPr>
          <a:xfrm>
            <a:off x="2593" y="1404614"/>
            <a:ext cx="2056376" cy="172294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28"/>
          <a:stretch/>
        </p:blipFill>
        <p:spPr>
          <a:xfrm>
            <a:off x="119972" y="3543196"/>
            <a:ext cx="2240906" cy="172294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72480" y="107921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 DOS ITENS PARA OS ESTUDANTES BRASILEIROS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6476" y="908720"/>
            <a:ext cx="9433048" cy="4248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56556" y="2042462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 </a:t>
            </a:r>
            <a:endParaRPr lang="pt-BR" b="1" dirty="0" smtClean="0">
              <a:solidFill>
                <a:srgbClr val="FF0000"/>
              </a:solidFill>
            </a:endParaRPr>
          </a:p>
          <a:p>
            <a:pPr algn="ctr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estudantes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brasileiros de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anos tem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facilidade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maior para lidar com a matemática envolvida diretamente com suas atividades cotidianas, família ou colegas. Problemas como preparação de comidas, jogos, saúde pessoal ou finanças pessoais são situações mais facilmente “matematizadas” e resolvidas por eles mesmos. Algo semelhante ocorre com o mundo laboral/ocupacional (desde que acessível e condizente com a condição de um estudante de 15 anos), que é mais facilmente reconhecido pelos jovens como, por exemplo, decisões profissionais, controle de qualidade, regras de pagamento de trabalho, etc.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2"/>
          <a:stretch/>
        </p:blipFill>
        <p:spPr>
          <a:xfrm>
            <a:off x="704528" y="692696"/>
            <a:ext cx="2056376" cy="172294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2480" y="107921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 DOS ITENS PARA OS ESTUDANTES BRASILEIROS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90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MATEMÁTICA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10434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ESCORE MÉDIO NA AVALIAÇÃO DE MATEMÁTICA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0" y="1627895"/>
            <a:ext cx="8729960" cy="23475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98957" y="2510944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ESTUDANTES BRASILEIROS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98957" y="3975447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ESTUDANTES DOS PAÍSES MEMBROS DA OCDE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8020" y="1699903"/>
            <a:ext cx="19442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377 </a:t>
            </a:r>
            <a:r>
              <a:rPr lang="pt-B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PONTOS</a:t>
            </a:r>
            <a:endParaRPr lang="pt-B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26608" y="1699903"/>
            <a:ext cx="19442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490 </a:t>
            </a:r>
            <a:r>
              <a:rPr lang="pt-B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PONTOS</a:t>
            </a:r>
            <a:endParaRPr lang="pt-B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2316"/>
            <a:ext cx="9906000" cy="6857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</a:t>
            </a:r>
            <a:r>
              <a:rPr lang="pt-BR" sz="3200" b="1" spc="-150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 DOS BRASILEIROS EM </a:t>
            </a:r>
            <a:r>
              <a:rPr lang="pt-BR" sz="3200" b="1" spc="-150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MATEMÁTICA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2480" y="1409581"/>
            <a:ext cx="864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Desempenho médio dos estudantes brasileiros da avaliação de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matemática:</a:t>
            </a:r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57127"/>
            <a:ext cx="2458296" cy="354723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36576" y="191683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REDE MUNICIPAL : </a:t>
            </a:r>
            <a:r>
              <a:rPr lang="pt-B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311 PONTOS 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(N= 275.714)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71672" y="2257127"/>
            <a:ext cx="50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3">
                    <a:lumMod val="75000"/>
                  </a:schemeClr>
                </a:solidFill>
              </a:rPr>
              <a:t>REDE ESTADUAL: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</a:rPr>
              <a:t>369 PONTOS  </a:t>
            </a:r>
            <a:r>
              <a:rPr lang="pt-BR" sz="1600" b="1" dirty="0" smtClean="0">
                <a:solidFill>
                  <a:schemeClr val="accent3">
                    <a:lumMod val="75000"/>
                  </a:schemeClr>
                </a:solidFill>
              </a:rPr>
              <a:t>(N=1.789.892)</a:t>
            </a:r>
            <a:endParaRPr lang="pt-B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16696" y="2617167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REDE FEDERAL: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488 PONTOS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 (N=38.470)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64768" y="292494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REDE PARTICULAR: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463 PONTOS </a:t>
            </a:r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</a:rPr>
              <a:t>(N=321.884)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12840" y="3861048"/>
            <a:ext cx="52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Estudantes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 rede federal tiveram melhor desempenho, mas esse não é estatisticamente diferente do desempenho médio dos estudantes de escolas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particulares.</a:t>
            </a:r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72480" y="848906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RESULTADO POR REDE DE ENSINO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t="3791" r="12128" b="2887"/>
          <a:stretch/>
        </p:blipFill>
        <p:spPr>
          <a:xfrm>
            <a:off x="4592960" y="616582"/>
            <a:ext cx="5400376" cy="5925127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4232920" y="659811"/>
            <a:ext cx="5673080" cy="1329030"/>
          </a:xfrm>
          <a:prstGeom prst="rect">
            <a:avLst/>
          </a:prstGeom>
          <a:solidFill>
            <a:srgbClr val="FAC09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232920" y="1988839"/>
            <a:ext cx="5673080" cy="1534716"/>
          </a:xfrm>
          <a:prstGeom prst="rect">
            <a:avLst/>
          </a:prstGeom>
          <a:solidFill>
            <a:schemeClr val="accent4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232920" y="3523555"/>
            <a:ext cx="5673080" cy="2772554"/>
          </a:xfrm>
          <a:prstGeom prst="rect">
            <a:avLst/>
          </a:prstGeom>
          <a:solidFill>
            <a:schemeClr val="accent3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</a:t>
            </a:r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BRASILEIROS EM </a:t>
            </a:r>
            <a:r>
              <a:rPr lang="pt-BR" sz="24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MATEMÁTICA</a:t>
            </a:r>
            <a:endParaRPr lang="pt-BR" sz="24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527612" y="62800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16" name="Retângulo 15"/>
          <p:cNvSpPr/>
          <p:nvPr/>
        </p:nvSpPr>
        <p:spPr>
          <a:xfrm>
            <a:off x="112088" y="3204994"/>
            <a:ext cx="3888432" cy="81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12088" y="3906735"/>
            <a:ext cx="3888432" cy="16004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O INTERVALO DE CONFIANÇA DA MÉDIA DO BRASIL EM MATEMÁTICA É (371;383).</a:t>
            </a:r>
          </a:p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OS 10% DOS ESTUDANTES BRASILEIROS COM PIOR DESEMPENHO TIVERAM NOTA MÉDIA IGUAL A 267, E OS 10% DE MAIOR NOTA, 496.</a:t>
            </a:r>
          </a:p>
          <a:p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8" y="3523555"/>
            <a:ext cx="455188" cy="45518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72480" y="477253"/>
            <a:ext cx="52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COMPARATIVO ENTRE PAÍSES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12088" y="1010772"/>
            <a:ext cx="3888432" cy="1357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00472" y="105273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pc="300" dirty="0" smtClean="0">
                <a:solidFill>
                  <a:schemeClr val="bg1"/>
                </a:solidFill>
              </a:rPr>
              <a:t>MÉDIAS, ERRO-PADRÃO (EM PARÊNTESES), PERCENTIS</a:t>
            </a:r>
            <a:br>
              <a:rPr lang="pt-BR" sz="1200" spc="300" dirty="0" smtClean="0">
                <a:solidFill>
                  <a:schemeClr val="bg1"/>
                </a:solidFill>
              </a:rPr>
            </a:br>
            <a:r>
              <a:rPr lang="pt-BR" sz="1200" spc="300" dirty="0" smtClean="0">
                <a:solidFill>
                  <a:schemeClr val="bg1"/>
                </a:solidFill>
              </a:rPr>
              <a:t>(P10, P25, P75, P90) E INTERVALOS DE CONFIANÇA DAS MÉDIAS DE 13 PAÍSES, ALÉM DO BRASIL.</a:t>
            </a:r>
            <a:endParaRPr lang="pt-BR" sz="1200" spc="300" dirty="0">
              <a:solidFill>
                <a:schemeClr val="bg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9" y="2464693"/>
            <a:ext cx="2390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25"/>
          <p:cNvSpPr txBox="1"/>
          <p:nvPr/>
        </p:nvSpPr>
        <p:spPr>
          <a:xfrm rot="16200000">
            <a:off x="3308220" y="4641734"/>
            <a:ext cx="2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DESEMPENHO INFERIOR</a:t>
            </a:r>
          </a:p>
          <a:p>
            <a:pPr algn="ctr"/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3843322" y="2450448"/>
            <a:ext cx="138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MÉDIA DA OCDE</a:t>
            </a:r>
          </a:p>
          <a:p>
            <a:pPr algn="ctr"/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4049386" y="1092254"/>
            <a:ext cx="115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DESEMPENHO </a:t>
            </a:r>
          </a:p>
          <a:p>
            <a:r>
              <a:rPr lang="pt-BR" sz="1200" dirty="0" smtClean="0"/>
              <a:t>SUPERIOR</a:t>
            </a:r>
          </a:p>
          <a:p>
            <a:r>
              <a:rPr lang="pt-BR" sz="1200" dirty="0" smtClean="0"/>
              <a:t> </a:t>
            </a:r>
            <a:endParaRPr lang="pt-BR" sz="12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4787374" y="908717"/>
            <a:ext cx="8364" cy="53713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103298" y="664014"/>
            <a:ext cx="138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MÉDIA DA OCDE</a:t>
            </a:r>
          </a:p>
          <a:p>
            <a:pPr algn="ctr"/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231643" y="664014"/>
            <a:ext cx="1167799" cy="24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344488" y="2563162"/>
            <a:ext cx="3085391" cy="1023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1574" r="9742" b="5748"/>
          <a:stretch/>
        </p:blipFill>
        <p:spPr>
          <a:xfrm>
            <a:off x="5393321" y="631141"/>
            <a:ext cx="4456223" cy="595540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12841" y="1010772"/>
            <a:ext cx="1549228" cy="2575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BRASILEIROS </a:t>
            </a:r>
            <a:r>
              <a:rPr lang="pt-BR" sz="21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EM MATEMÁTICA</a:t>
            </a:r>
            <a:endParaRPr lang="pt-BR" sz="21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72480" y="477253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COMPARATIVO ENTRE UNIDADES </a:t>
            </a:r>
            <a:r>
              <a:rPr lang="pt-BR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 FEDERAÇÃO</a:t>
            </a:r>
            <a:endParaRPr lang="pt-BR" sz="14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72481" y="3782763"/>
            <a:ext cx="2248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desempenho dos meninos superou o das meninas em praticamente todas as Unidades da Federação.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352807" y="656645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654285" y="1292866"/>
            <a:ext cx="140778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MÉDIAS, ERRO-PADRÃO (EM PARÊNTESES), PERCENTIS (P10, P25, P75, P90) E  INTERVALOS DE CONFIANÇA DAS MÉDIAS POR UNIDADE DA FEDERAÇÃO</a:t>
            </a:r>
          </a:p>
          <a:p>
            <a:endParaRPr lang="pt-BR" sz="1100" spc="3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44488" y="5157192"/>
            <a:ext cx="4717580" cy="1415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70,3% DOS ESTUDANTES ESTÃO ABAIXO DO NÍVEL 2 EM MATEMÁTICA – PATAMAR QUE A OCDE ESTABELECE COMO NECESSÁRIO PARA QUE O ESTUDANTE POSSA EXERCER PLENAMENTE SUA CIDADANIA. ESSE PERCENTUAL É MAIOR NA REPÚBLICA DOMINICANA (90.5%) E MENOR NA FINLÂNDIA (13.6%).</a:t>
            </a:r>
            <a:endParaRPr lang="pt-BR" sz="1400" dirty="0">
              <a:solidFill>
                <a:schemeClr val="bg1"/>
              </a:solidFill>
            </a:endParaRPr>
          </a:p>
          <a:p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887163"/>
            <a:ext cx="455188" cy="455188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 flipV="1">
            <a:off x="344488" y="3623028"/>
            <a:ext cx="471758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7" y="3845204"/>
            <a:ext cx="1976243" cy="11423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344488" y="2852936"/>
            <a:ext cx="3085391" cy="69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Destaca-se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 o estado do Paraná e o Amapá não atingiram a taxa de resposta exigidas, prejudicando a análise fidedigna para esses estados.</a:t>
            </a:r>
            <a:endParaRPr lang="pt-BR" sz="14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1092806"/>
            <a:ext cx="9906000" cy="3200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88504" y="2204864"/>
            <a:ext cx="8964319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2479" y="107921"/>
            <a:ext cx="887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</a:t>
            </a:r>
            <a:r>
              <a:rPr lang="pt-BR" sz="3200" b="1" dirty="0" smtClean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MATEMÁTICA</a:t>
            </a:r>
            <a:endParaRPr lang="pt-BR" sz="3200" spc="-150" dirty="0">
              <a:solidFill>
                <a:srgbClr val="133F4D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96616" y="449211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Por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nível de proficiência, observa-se grandes diferenças regionais. </a:t>
            </a:r>
            <a:endParaRPr lang="pt-B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* Para consultar a descrição resumida dos sete níveis de escala de proficiência consulte os relatórios do Pisa 2015</a:t>
            </a:r>
          </a:p>
          <a:p>
            <a:endParaRPr lang="pt-B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69269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ESCALA DE PROFICIÊNCIA</a:t>
            </a:r>
            <a:endParaRPr lang="pt-BR" sz="2000" spc="300" dirty="0">
              <a:solidFill>
                <a:schemeClr val="bg1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76813"/>
              </p:ext>
            </p:extLst>
          </p:nvPr>
        </p:nvGraphicFramePr>
        <p:xfrm>
          <a:off x="452502" y="1412776"/>
          <a:ext cx="9000996" cy="2497690"/>
        </p:xfrm>
        <a:graphic>
          <a:graphicData uri="http://schemas.openxmlformats.org/drawingml/2006/table">
            <a:tbl>
              <a:tblPr firstRow="1" firstCol="1" bandRow="1">
                <a:effectLst/>
                <a:tableStyleId>{5940675A-B579-460E-94D1-54222C63F5DA}</a:tableStyleId>
              </a:tblPr>
              <a:tblGrid>
                <a:gridCol w="2457334"/>
                <a:gridCol w="849866"/>
                <a:gridCol w="848841"/>
                <a:gridCol w="848841"/>
                <a:gridCol w="848841"/>
                <a:gridCol w="848841"/>
                <a:gridCol w="848841"/>
                <a:gridCol w="1449591"/>
              </a:tblGrid>
              <a:tr h="504056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</a:rPr>
                        <a:t>POSIÇÃO DO BRASIL E DOS PAÍSES DA OCDE NA ESCALA DE PROFICIÊNCIA EM MATEMÁTICA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1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6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5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4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3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2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NIVEL 1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ABAIXO DE 1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4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ESCORE MÍNIMO</a:t>
                      </a:r>
                      <a:endParaRPr lang="pt-BR" sz="1600" b="1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669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607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545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482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420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358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% ESTUDANTES BRASIL</a:t>
                      </a:r>
                      <a:endParaRPr lang="pt-BR" sz="1600" b="1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0,13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0,77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3,09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8,58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17,18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26,51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43,74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% ESTUDANTES OCDE</a:t>
                      </a:r>
                      <a:endParaRPr lang="pt-BR" sz="1600" b="1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2,31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8,37</a:t>
                      </a:r>
                      <a:endParaRPr lang="pt-B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18,6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24,81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22,55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14,89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8,47</a:t>
                      </a:r>
                      <a:endParaRPr lang="pt-B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4492111"/>
            <a:ext cx="936104" cy="9361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203763" y="393305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Fonte: OCDE, </a:t>
            </a:r>
            <a:r>
              <a:rPr lang="en-US" sz="1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Inep</a:t>
            </a:r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77" y="76390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</a:t>
            </a:r>
            <a:r>
              <a:rPr lang="pt-BR" sz="2800" b="1" dirty="0" smtClean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MATEMÁTICA</a:t>
            </a:r>
            <a:endParaRPr lang="pt-BR" sz="2800" spc="-150" dirty="0">
              <a:solidFill>
                <a:srgbClr val="133F4D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2519" y="5589240"/>
            <a:ext cx="86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&gt;&gt;&gt; Por nível de proficiência,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observam-se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grandes diferenças regionais. Enquanto 59,1% dos estudantes do Espírito Santo estão abaixo do nível 2, em Alagoas esse percentual é de 83,2%.</a:t>
            </a:r>
            <a:endParaRPr lang="pt-B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" y="548680"/>
            <a:ext cx="9644956" cy="55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0552" y="3281931"/>
            <a:ext cx="8208912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Fonte</a:t>
            </a:r>
            <a:r>
              <a:rPr lang="en-US" dirty="0"/>
              <a:t>: OCDE (2016)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CARACTERÍSTICAS DA AVALIAÇÃO DE LEITURA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2480" y="1277471"/>
            <a:ext cx="9505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SITUAÇÃO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REFERE-SE À GAMA DE CONTEXTOS OU FINALIDADES AMPLAS AOS QUAIS SE APLICA A LEITURA.</a:t>
            </a:r>
          </a:p>
          <a:p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TEXTO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REFERE-SE AOS MATERIAIS LIDOS.</a:t>
            </a:r>
          </a:p>
          <a:p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ASPECTO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REFERE-SE À ABORDAGEM COGNITIVA QUE DETERMINA COMO OS LEITORES SE ENVOLVEM COM O TEXTO.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72480" y="692696"/>
            <a:ext cx="9173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avaliação de letramento em leitura é construída sobre três características de tarefas maiores para garantir uma ampla cobertura do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domínio</a:t>
            </a:r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69020"/>
              </p:ext>
            </p:extLst>
          </p:nvPr>
        </p:nvGraphicFramePr>
        <p:xfrm>
          <a:off x="920552" y="3047230"/>
          <a:ext cx="8208911" cy="2967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2842"/>
                <a:gridCol w="2111399"/>
                <a:gridCol w="2072958"/>
                <a:gridCol w="2321712"/>
              </a:tblGrid>
              <a:tr h="260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  <a:effectLst/>
                        </a:rPr>
                        <a:t>SITUAÇÃO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  <a:effectLst/>
                        </a:rPr>
                        <a:t>FORMATO DE TEXTO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  <a:effectLst/>
                        </a:rPr>
                        <a:t>TIPOS DE TEXTO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  <a:effectLst/>
                        </a:rPr>
                        <a:t>ASPECTOS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70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Pessoal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Contínuo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Descrição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Localizar</a:t>
                      </a: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e </a:t>
                      </a: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recuperar</a:t>
                      </a: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informação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  <a:tr h="330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Pública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Não-contínuo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Narração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Integrar e interpretar</a:t>
                      </a:r>
                      <a:endParaRPr lang="pt-BR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  <a:tr h="417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Educacional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Múltiplos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Exposição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Refletir</a:t>
                      </a: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e </a:t>
                      </a: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analisar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  <a:tr h="390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Ocupacional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Combinados</a:t>
                      </a:r>
                      <a:endParaRPr lang="pt-BR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Argumentação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  <a:tr h="363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Instrução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  <a:tr h="5997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Interação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163" marR="52163" marT="0" marB="0" anchor="ctr"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04946" y="2662465"/>
            <a:ext cx="823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 DO DOMÍNIO AVALIADO</a:t>
            </a:r>
            <a:endParaRPr lang="pt-BR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27102" r="6008" b="24141"/>
          <a:stretch/>
        </p:blipFill>
        <p:spPr>
          <a:xfrm>
            <a:off x="896417" y="1064715"/>
            <a:ext cx="8113166" cy="37318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5013176"/>
            <a:ext cx="9906000" cy="184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2480" y="107921"/>
            <a:ext cx="9173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BRASILEIROS EM MATEMÁTICA</a:t>
            </a:r>
            <a:endParaRPr lang="pt-BR" sz="32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69478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SÉRIE HISTÓRICA</a:t>
            </a:r>
            <a:endParaRPr lang="pt-BR" sz="2000" spc="300" dirty="0">
              <a:solidFill>
                <a:schemeClr val="bg1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592372" y="4117721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Fonte: OCDE, </a:t>
            </a:r>
            <a:r>
              <a:rPr lang="en-US" sz="1100" i="1" dirty="0" err="1"/>
              <a:t>Inep</a:t>
            </a:r>
            <a:r>
              <a:rPr lang="en-US" sz="1100" i="1" dirty="0"/>
              <a:t>.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0752" y="620688"/>
            <a:ext cx="614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EVOLUÇÃO DA PROFICIÊNCIA MÉDIA DOS ESTUDANTES BRASILEIROS CONSIDERANDO OS ERROS DE LIGAÇÃO</a:t>
            </a: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PISA - MATEMÁTICA : 2003-2015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85028" y="2933085"/>
            <a:ext cx="5357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356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40204" y="2424786"/>
            <a:ext cx="5357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370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34060" y="1825313"/>
            <a:ext cx="5357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386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664014" y="1654028"/>
            <a:ext cx="5357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389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305708" y="2208026"/>
            <a:ext cx="5357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377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19719" r="44971" b="50000"/>
          <a:stretch/>
        </p:blipFill>
        <p:spPr>
          <a:xfrm>
            <a:off x="9142958" y="-229849"/>
            <a:ext cx="903643" cy="889659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72480" y="4796599"/>
            <a:ext cx="9173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EM COMPARAÇÃO COM 2003, NO PISA 2015 VERIFICA-SE UM AUMENTO DE 5 PONTOS PERCENTUAIS DE JOVENS BRASILEIROS NO NÍVEL 2 OU ACIMA, APESAR DA EXPANSÃO DO NÚMERO DE MATRÍCULAS NA EDUCAÇÃO BÁSICA.</a:t>
            </a:r>
          </a:p>
          <a:p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 DESEMPENHO DOS ESTUDANTES BRASILEIROS EM 2015 FOI ESTATISTICAMENTE MENOR QUE EM 2012, COM UMA DIFERENÇA DE </a:t>
            </a:r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11,4 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PONTOS. </a:t>
            </a:r>
          </a:p>
          <a:p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PARA A OCDE A TRAJETÓRIA GERAL NO PISA É, NO ENTANTO, POSITIVA PARA OS JOVENS BRASILEIROS, QUE GANHARAM, EM MÉDIA, 6,2 PONTOS EM CADA ADMINISTRAÇÃO SUCESSIVA DO PISA EM MÉDIA DESDE 2003. </a:t>
            </a:r>
          </a:p>
        </p:txBody>
      </p:sp>
    </p:spTree>
    <p:extLst>
      <p:ext uri="{BB962C8B-B14F-4D97-AF65-F5344CB8AC3E}">
        <p14:creationId xmlns:p14="http://schemas.microsoft.com/office/powerpoint/2010/main" val="5413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-2709"/>
            <a:ext cx="9906000" cy="6860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72480" y="301350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DOS ITENS PARA </a:t>
            </a:r>
          </a:p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OS ESTUDANTES BRASILEIROS</a:t>
            </a:r>
            <a:endParaRPr lang="pt-BR" sz="24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51973"/>
              </p:ext>
            </p:extLst>
          </p:nvPr>
        </p:nvGraphicFramePr>
        <p:xfrm>
          <a:off x="5356635" y="15484"/>
          <a:ext cx="3096344" cy="66823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4216"/>
                <a:gridCol w="1152128"/>
              </a:tblGrid>
              <a:tr h="74922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 smtClean="0">
                          <a:effectLst/>
                        </a:rPr>
                        <a:t>Alagoas(31,2%)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>
                          <a:effectLst/>
                        </a:rPr>
                        <a:t>República </a:t>
                      </a:r>
                      <a:r>
                        <a:rPr lang="pt-BR" sz="1000" b="1" u="none" strike="noStrike" dirty="0" smtClean="0">
                          <a:effectLst/>
                        </a:rPr>
                        <a:t>Dominicana(32,1%)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Bahia(33,7%)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Tocantins(33,9%)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14,96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9584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 smtClean="0">
                          <a:effectLst/>
                        </a:rPr>
                        <a:t>Sergipe(34,5%)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Maranhão(34,6%)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Rio Grande do Norte(35</a:t>
                      </a:r>
                      <a:r>
                        <a:rPr lang="pt-BR" sz="1000" u="none" strike="noStrike" dirty="0" smtClean="0">
                          <a:effectLst/>
                        </a:rPr>
                        <a:t>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Paraíba(35,1%)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Amapá(36</a:t>
                      </a:r>
                      <a:r>
                        <a:rPr lang="pt-BR" sz="1000" u="none" strike="noStrike" dirty="0" smtClean="0">
                          <a:effectLst/>
                        </a:rPr>
                        <a:t>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Piauí(36,3%)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Rondônia(36,5%)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Pernambuco(38,7%)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Mato </a:t>
                      </a:r>
                      <a:r>
                        <a:rPr lang="pt-BR" sz="1000" u="none" strike="noStrike" dirty="0" smtClean="0">
                          <a:effectLst/>
                        </a:rPr>
                        <a:t>Grosso(38,8%)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Pará(39,3%)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Roraima(39,6%)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>
                          <a:effectLst/>
                        </a:rPr>
                        <a:t>Peru(39.8</a:t>
                      </a:r>
                      <a:r>
                        <a:rPr lang="pt-BR" sz="1000" b="1" u="none" strike="noStrike" dirty="0" smtClean="0">
                          <a:effectLst/>
                        </a:rPr>
                        <a:t>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 smtClean="0">
                          <a:effectLst/>
                        </a:rPr>
                        <a:t>14,60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14,03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505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</a:rPr>
                        <a:t>Rio de </a:t>
                      </a:r>
                      <a:r>
                        <a:rPr lang="pt-BR" sz="1000" u="none" strike="noStrike" dirty="0" smtClean="0">
                          <a:effectLst/>
                        </a:rPr>
                        <a:t>Janeiro(40,7%)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Acre(40,8%)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Rio Grande do </a:t>
                      </a:r>
                      <a:r>
                        <a:rPr lang="pt-BR" sz="1000" u="none" strike="noStrike" dirty="0" smtClean="0">
                          <a:effectLst/>
                        </a:rPr>
                        <a:t>Sul(40,9%)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BRASIL(41,3%)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Amazonas(41,7%)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Ceará(41,7%)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13,84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214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smtClean="0">
                          <a:effectLst/>
                        </a:rPr>
                        <a:t>Goiás(42,8%)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Mato Grosso do </a:t>
                      </a:r>
                      <a:r>
                        <a:rPr lang="pt-BR" sz="1000" u="none" strike="noStrike" dirty="0" smtClean="0">
                          <a:effectLst/>
                        </a:rPr>
                        <a:t>Sul(43%)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Santa </a:t>
                      </a:r>
                      <a:r>
                        <a:rPr lang="pt-BR" sz="1000" u="none" strike="noStrike" dirty="0" smtClean="0">
                          <a:effectLst/>
                        </a:rPr>
                        <a:t>Catarina(43,5%)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São </a:t>
                      </a:r>
                      <a:r>
                        <a:rPr lang="pt-BR" sz="1000" u="none" strike="noStrike" dirty="0" smtClean="0">
                          <a:effectLst/>
                        </a:rPr>
                        <a:t>Paulo(43,6%)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13,65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900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Colômbia(44</a:t>
                      </a:r>
                      <a:r>
                        <a:rPr lang="pt-BR" sz="1000" b="1" u="none" strike="noStrike" dirty="0" smtClean="0">
                          <a:effectLst/>
                        </a:rPr>
                        <a:t>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>
                          <a:effectLst/>
                        </a:rPr>
                        <a:t>México(44</a:t>
                      </a:r>
                      <a:r>
                        <a:rPr lang="pt-BR" sz="1000" b="1" u="none" strike="noStrike" dirty="0" smtClean="0">
                          <a:effectLst/>
                        </a:rPr>
                        <a:t>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 smtClean="0">
                          <a:effectLst/>
                        </a:rPr>
                        <a:t>Paraná(45,4%)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Minas </a:t>
                      </a:r>
                      <a:r>
                        <a:rPr lang="pt-BR" sz="1000" u="none" strike="noStrike" dirty="0" smtClean="0">
                          <a:effectLst/>
                        </a:rPr>
                        <a:t>Gerais(46,1%)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 smtClean="0">
                          <a:effectLst/>
                        </a:rPr>
                        <a:t>Uruguai(46,4%)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u="none" strike="noStrike" dirty="0">
                          <a:effectLst/>
                        </a:rPr>
                        <a:t>Distrito </a:t>
                      </a:r>
                      <a:r>
                        <a:rPr lang="pt-BR" sz="1000" u="none" strike="noStrike" dirty="0" smtClean="0">
                          <a:effectLst/>
                        </a:rPr>
                        <a:t>Federal(46,4%)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>
                          <a:effectLst/>
                        </a:rPr>
                        <a:t>Costa </a:t>
                      </a:r>
                      <a:r>
                        <a:rPr lang="pt-BR" sz="1000" b="1" u="none" strike="noStrike" dirty="0" smtClean="0">
                          <a:effectLst/>
                        </a:rPr>
                        <a:t>Rica(46,6%)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13,34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85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Espírito </a:t>
                      </a:r>
                      <a:r>
                        <a:rPr lang="pt-BR" sz="1000" u="none" strike="noStrike" dirty="0" smtClean="0">
                          <a:effectLst/>
                        </a:rPr>
                        <a:t>Santo(48,6%)</a:t>
                      </a:r>
                      <a:r>
                        <a:rPr lang="pt-BR" sz="1000" u="none" strike="noStrike" dirty="0">
                          <a:effectLst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</a:rPr>
                      </a:br>
                      <a:r>
                        <a:rPr lang="pt-BR" sz="1000" b="1" u="none" strike="noStrike" dirty="0" smtClean="0">
                          <a:effectLst/>
                        </a:rPr>
                        <a:t>Chile(51,9%)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12,81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528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smtClean="0">
                          <a:effectLst/>
                        </a:rPr>
                        <a:t>Espanha(58,9%)</a:t>
                      </a:r>
                      <a:r>
                        <a:rPr lang="pt-BR" sz="1000" b="1" u="none" strike="noStrike" dirty="0">
                          <a:effectLst/>
                        </a:rPr>
                        <a:t/>
                      </a:r>
                      <a:br>
                        <a:rPr lang="pt-BR" sz="1000" b="1" u="none" strike="noStrike" dirty="0">
                          <a:effectLst/>
                        </a:rPr>
                      </a:br>
                      <a:r>
                        <a:rPr lang="pt-BR" sz="1000" b="1" u="none" strike="noStrike" dirty="0" smtClean="0">
                          <a:effectLst/>
                        </a:rPr>
                        <a:t>Portugal(59,8%)</a:t>
                      </a:r>
                      <a:r>
                        <a:rPr lang="pt-BR" sz="1000" b="1" u="none" strike="noStrike" dirty="0">
                          <a:effectLst/>
                        </a:rPr>
                        <a:t/>
                      </a:r>
                      <a:br>
                        <a:rPr lang="pt-BR" sz="1000" b="1" u="none" strike="noStrike" dirty="0">
                          <a:effectLst/>
                        </a:rPr>
                      </a:br>
                      <a:r>
                        <a:rPr lang="pt-BR" sz="1000" b="1" u="none" strike="noStrike" dirty="0">
                          <a:effectLst/>
                        </a:rPr>
                        <a:t>Estados Unidos(60</a:t>
                      </a:r>
                      <a:r>
                        <a:rPr lang="pt-BR" sz="1000" b="1" u="none" strike="noStrike" dirty="0" smtClean="0">
                          <a:effectLst/>
                        </a:rPr>
                        <a:t>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11,99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528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Coreia do </a:t>
                      </a:r>
                      <a:r>
                        <a:rPr lang="pt-BR" sz="1000" b="1" u="none" strike="noStrike" dirty="0" smtClean="0">
                          <a:effectLst/>
                        </a:rPr>
                        <a:t>Sul(64,4%)</a:t>
                      </a:r>
                      <a:r>
                        <a:rPr lang="pt-BR" sz="1000" b="1" u="none" strike="noStrike" dirty="0">
                          <a:effectLst/>
                        </a:rPr>
                        <a:t/>
                      </a:r>
                      <a:br>
                        <a:rPr lang="pt-BR" sz="1000" b="1" u="none" strike="noStrike" dirty="0">
                          <a:effectLst/>
                        </a:rPr>
                      </a:br>
                      <a:r>
                        <a:rPr lang="pt-BR" sz="1000" b="1" u="none" strike="noStrike" dirty="0" smtClean="0">
                          <a:effectLst/>
                        </a:rPr>
                        <a:t>Canadá(64,9%)</a:t>
                      </a:r>
                      <a:r>
                        <a:rPr lang="pt-BR" sz="1000" b="1" u="none" strike="noStrike" dirty="0">
                          <a:effectLst/>
                        </a:rPr>
                        <a:t/>
                      </a:r>
                      <a:br>
                        <a:rPr lang="pt-BR" sz="1000" b="1" u="none" strike="noStrike" dirty="0">
                          <a:effectLst/>
                        </a:rPr>
                      </a:br>
                      <a:r>
                        <a:rPr lang="pt-BR" sz="1000" b="1" u="none" strike="noStrike" dirty="0" smtClean="0">
                          <a:effectLst/>
                        </a:rPr>
                        <a:t>Finlândia(65,5</a:t>
                      </a:r>
                      <a:r>
                        <a:rPr lang="pt-BR" sz="1000" b="1" u="none" strike="noStrike" dirty="0">
                          <a:effectLst/>
                        </a:rPr>
                        <a:t>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11,41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 rot="16200000">
            <a:off x="8021681" y="6005291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Fonte: OCDE, INEP.</a:t>
            </a:r>
            <a:endParaRPr lang="pt-BR" sz="1100" dirty="0"/>
          </a:p>
        </p:txBody>
      </p:sp>
      <p:sp>
        <p:nvSpPr>
          <p:cNvPr id="16" name="Seta para a direita 15"/>
          <p:cNvSpPr/>
          <p:nvPr/>
        </p:nvSpPr>
        <p:spPr>
          <a:xfrm>
            <a:off x="5003346" y="3171527"/>
            <a:ext cx="288032" cy="202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Up-Down Arrow 1"/>
          <p:cNvSpPr/>
          <p:nvPr/>
        </p:nvSpPr>
        <p:spPr>
          <a:xfrm flipH="1">
            <a:off x="7022692" y="29678"/>
            <a:ext cx="515044" cy="6741368"/>
          </a:xfrm>
          <a:prstGeom prst="upDownArrow">
            <a:avLst/>
          </a:prstGeom>
          <a:gradFill flip="none" rotWithShape="1">
            <a:gsLst>
              <a:gs pos="30000">
                <a:schemeClr val="accent2"/>
              </a:gs>
              <a:gs pos="7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5902613" y="5194933"/>
            <a:ext cx="275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 smtClean="0">
                <a:solidFill>
                  <a:schemeClr val="bg1"/>
                </a:solidFill>
              </a:rPr>
              <a:t>BAIXA DIFICULDADE</a:t>
            </a:r>
            <a:endParaRPr lang="pt-BR" sz="1400" b="1" spc="3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6150400" y="978222"/>
            <a:ext cx="225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300" dirty="0" smtClean="0">
                <a:solidFill>
                  <a:schemeClr val="bg1"/>
                </a:solidFill>
              </a:rPr>
              <a:t>ALTA DIFICULDADE</a:t>
            </a:r>
            <a:endParaRPr lang="pt-BR" sz="1400" b="1" spc="300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44488" y="3899212"/>
            <a:ext cx="3888432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423784" y="1763994"/>
            <a:ext cx="9482216" cy="24570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78128" y="1626963"/>
            <a:ext cx="8640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 smtClean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Aproximadamente 40% dos itens têm nível de dificuldade </a:t>
            </a:r>
            <a:r>
              <a:rPr lang="pt-BR" sz="1600" dirty="0" smtClean="0">
                <a:solidFill>
                  <a:schemeClr val="bg1"/>
                </a:solidFill>
              </a:rPr>
              <a:t>Delta menor </a:t>
            </a:r>
            <a:r>
              <a:rPr lang="pt-BR" sz="1600" dirty="0">
                <a:solidFill>
                  <a:schemeClr val="bg1"/>
                </a:solidFill>
              </a:rPr>
              <a:t>ou igual a </a:t>
            </a:r>
            <a:r>
              <a:rPr lang="pt-BR" sz="1600" dirty="0" smtClean="0">
                <a:solidFill>
                  <a:schemeClr val="bg1"/>
                </a:solidFill>
              </a:rPr>
              <a:t>13 (referência, 50% de acerto);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Dois em cada cinco itens têm proporção de acerto igual ou superior a 50</a:t>
            </a:r>
            <a:r>
              <a:rPr lang="pt-BR" sz="1600" dirty="0" smtClean="0">
                <a:solidFill>
                  <a:schemeClr val="bg1"/>
                </a:solidFill>
              </a:rPr>
              <a:t>%;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média de respostas corretas do Brasil foi de </a:t>
            </a:r>
            <a:r>
              <a:rPr lang="pt-BR" sz="1600" dirty="0" smtClean="0">
                <a:solidFill>
                  <a:schemeClr val="bg1"/>
                </a:solidFill>
              </a:rPr>
              <a:t>41,3%, </a:t>
            </a:r>
            <a:r>
              <a:rPr lang="pt-BR" sz="1600" dirty="0">
                <a:solidFill>
                  <a:schemeClr val="bg1"/>
                </a:solidFill>
              </a:rPr>
              <a:t>abaixo da obtida por países da OCDE como Finlândia (65,5%), Canadá (64,9%), Coréia do Sul (64,4%), </a:t>
            </a:r>
            <a:r>
              <a:rPr lang="pt-BR" sz="1600" dirty="0" smtClean="0">
                <a:solidFill>
                  <a:schemeClr val="bg1"/>
                </a:solidFill>
              </a:rPr>
              <a:t>Portugal </a:t>
            </a:r>
            <a:r>
              <a:rPr lang="pt-BR" sz="1600" dirty="0">
                <a:solidFill>
                  <a:schemeClr val="bg1"/>
                </a:solidFill>
              </a:rPr>
              <a:t>(59,9%), Espanha (59,8%) e Chile (51,9</a:t>
            </a:r>
            <a:r>
              <a:rPr lang="pt-BR" sz="1600" dirty="0" smtClean="0">
                <a:solidFill>
                  <a:schemeClr val="bg1"/>
                </a:solidFill>
              </a:rPr>
              <a:t>%).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DELTA = VALORES DO ÍNDICE DE DIFICULDADE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10434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PRINCIPAIS RESULTADOS</a:t>
            </a:r>
            <a:endParaRPr lang="pt-BR" sz="2000" spc="300" dirty="0">
              <a:solidFill>
                <a:schemeClr val="bg1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" y="1443602"/>
            <a:ext cx="640784" cy="640784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 rot="18900000">
            <a:off x="1029230" y="2010582"/>
            <a:ext cx="97796" cy="977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sp>
        <p:nvSpPr>
          <p:cNvPr id="19" name="Retângulo 18"/>
          <p:cNvSpPr/>
          <p:nvPr/>
        </p:nvSpPr>
        <p:spPr>
          <a:xfrm rot="18900000">
            <a:off x="1029230" y="2748576"/>
            <a:ext cx="97796" cy="977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sp>
        <p:nvSpPr>
          <p:cNvPr id="20" name="Retângulo 19"/>
          <p:cNvSpPr/>
          <p:nvPr/>
        </p:nvSpPr>
        <p:spPr>
          <a:xfrm rot="18900000">
            <a:off x="1015668" y="3181575"/>
            <a:ext cx="97796" cy="977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2480" y="10792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DOS ITENS PARA OS ESTUDANTES BRASILEIROS</a:t>
            </a:r>
            <a:endParaRPr lang="pt-BR" sz="24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124744"/>
            <a:ext cx="9906000" cy="4536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0"/>
          <a:stretch/>
        </p:blipFill>
        <p:spPr bwMode="auto">
          <a:xfrm>
            <a:off x="128464" y="1285501"/>
            <a:ext cx="9633520" cy="414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2480" y="10792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MÉDIA DOS PERCENTUAIS DE CASOS OMISSOS EM LEITURA POR PAÍS </a:t>
            </a:r>
            <a:b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</a:br>
            <a:r>
              <a:rPr lang="pt-BR" sz="16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E UNIDADE DA FEDERAÇÃO  PISA 2015</a:t>
            </a:r>
            <a:endParaRPr lang="pt-BR" sz="16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5601072" y="2337852"/>
            <a:ext cx="452148" cy="583515"/>
          </a:xfrm>
          <a:prstGeom prst="downArrow">
            <a:avLst>
              <a:gd name="adj1" fmla="val 50000"/>
              <a:gd name="adj2" fmla="val 631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 rot="18989425">
            <a:off x="5448153" y="4729301"/>
            <a:ext cx="449926" cy="153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9062988">
            <a:off x="5411633" y="4667643"/>
            <a:ext cx="52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Brasil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18293" y="863347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 smtClean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PONTOS FORTES X PONTOS FRACOS</a:t>
            </a:r>
            <a:endParaRPr lang="pt-BR" sz="2000" spc="300" dirty="0">
              <a:solidFill>
                <a:schemeClr val="bg1"/>
              </a:solidFill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88504" y="2133999"/>
            <a:ext cx="3672408" cy="3599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953000" y="2133999"/>
            <a:ext cx="3888432" cy="3599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28"/>
          <a:stretch/>
        </p:blipFill>
        <p:spPr>
          <a:xfrm>
            <a:off x="1240425" y="1243547"/>
            <a:ext cx="2240906" cy="172294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988642" y="2534863"/>
            <a:ext cx="378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Pontos fortes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Brasil:</a:t>
            </a:r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com textos representativos de situação pessoal (e-mails, mensagens instantâneas, blogs, cartas pessoais, textos literários e textos informativos);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Itens com textos contínuos, definidos por sua organização em orações e parágrafos, e típicos em textos argumentativos, contos e romance;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Itens que envolvem o aspecto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localizar e recuperar informação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48415" y="2598649"/>
            <a:ext cx="3349802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Pontos fracos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Brasil: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com textos da situação pública (textos e documentos oficiais, notas públicas e notícias);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Itens com textos no formato combinado, caracterizados pela junção de parágrafos em prosa e listas, gráficos, tabelas ou diagramas;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Itens que envolvem o aspecto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integrar e interpretar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72480" y="10792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DIFICULDADE DOS ITENS PARA OS ESTUDANTES BRASILEIROS</a:t>
            </a:r>
            <a:endParaRPr lang="pt-BR" sz="2400" spc="-150" dirty="0">
              <a:solidFill>
                <a:srgbClr val="133F4D"/>
              </a:solidFill>
              <a:latin typeface="+mj-lt"/>
              <a:ea typeface="Adobe Fangsong Std R" pitchFamily="18" charset="-128"/>
              <a:cs typeface="Browallia New" panose="020B0604020202020204" pitchFamily="34" charset="-34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1" r="-4620"/>
          <a:stretch/>
        </p:blipFill>
        <p:spPr>
          <a:xfrm>
            <a:off x="5782217" y="1268722"/>
            <a:ext cx="2229998" cy="17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4624"/>
            <a:ext cx="9906000" cy="6857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2480" y="10434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ea typeface="Adobe Fangsong Std R" pitchFamily="18" charset="-128"/>
                <a:cs typeface="Browallia New" panose="020B0604020202020204" pitchFamily="34" charset="-34"/>
              </a:rPr>
              <a:t>ESCORE MÉDIO NA AVALIAÇÃO DE LEITURA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0" y="1627895"/>
            <a:ext cx="8729960" cy="23475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98957" y="2510944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ESTUDANTES BRASILEIROS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98957" y="3975447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ESTUDANTES DOS PAÍSES MEMBROS DA OCDE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8020" y="1699903"/>
            <a:ext cx="19442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407 </a:t>
            </a:r>
            <a:r>
              <a:rPr lang="pt-B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PONTOS</a:t>
            </a:r>
            <a:endParaRPr lang="pt-B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26608" y="1699903"/>
            <a:ext cx="19442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493 </a:t>
            </a:r>
            <a:r>
              <a:rPr lang="pt-B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PONTOS</a:t>
            </a:r>
            <a:endParaRPr lang="pt-B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t="3381" r="1373" b="1380"/>
          <a:stretch/>
        </p:blipFill>
        <p:spPr>
          <a:xfrm>
            <a:off x="0" y="42316"/>
            <a:ext cx="9906000" cy="6857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248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33F4D"/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DESEMPENHO DOS BRASILEIROS EM LEITURA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72480" y="1409581"/>
            <a:ext cx="864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Desempenho médio dos estudantes brasileiros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na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avaliação de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leitura:</a:t>
            </a:r>
            <a:endParaRPr lang="pt-B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57127"/>
            <a:ext cx="2458296" cy="354723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36576" y="19168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REDE MUNICIPAL : 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325 </a:t>
            </a:r>
            <a:r>
              <a:rPr lang="pt-B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PONTOS 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(N=275.714)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71672" y="2257127"/>
            <a:ext cx="479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3">
                    <a:lumMod val="75000"/>
                  </a:schemeClr>
                </a:solidFill>
              </a:rPr>
              <a:t>REDE ESTADUAL: 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402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</a:rPr>
              <a:t>PONTOS </a:t>
            </a:r>
            <a:r>
              <a:rPr lang="pt-BR" sz="1600" b="1" dirty="0" smtClean="0">
                <a:solidFill>
                  <a:schemeClr val="accent3">
                    <a:lumMod val="75000"/>
                  </a:schemeClr>
                </a:solidFill>
              </a:rPr>
              <a:t>(N=1.789.982) </a:t>
            </a:r>
            <a:endParaRPr lang="pt-B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16696" y="2617167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REDE FEDERAL: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528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PONTOS 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(N=38.470)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64768" y="292494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REDE PARTICULAR: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493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PONTOS </a:t>
            </a:r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</a:rPr>
              <a:t>(N=321.884)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12840" y="3861048"/>
            <a:ext cx="52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rede federal tem </a:t>
            </a:r>
            <a:r>
              <a:rPr lang="pt-B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melhor 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desempenho e supera a média nacional, embora não seja estatisticamente diferente do desempenho médio dos estudantes da rede particular.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72480" y="848906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latin typeface="+mj-lt"/>
                <a:ea typeface="Adobe Fangsong Std R" pitchFamily="18" charset="-128"/>
                <a:cs typeface="Browallia New" panose="020B0604020202020204" pitchFamily="34" charset="-34"/>
              </a:rPr>
              <a:t>RESULTADO POR REDE DE ENSINO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7546" r="19127" b="45579"/>
          <a:stretch/>
        </p:blipFill>
        <p:spPr>
          <a:xfrm>
            <a:off x="9148749" y="6285"/>
            <a:ext cx="772803" cy="7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2102</Words>
  <Application>Microsoft Office PowerPoint</Application>
  <PresentationFormat>Papel A4 (210 x 297 mm)</PresentationFormat>
  <Paragraphs>350</Paragraphs>
  <Slides>30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Alfredo Hartwich</dc:creator>
  <cp:lastModifiedBy>Aline Mara Fernandes</cp:lastModifiedBy>
  <cp:revision>236</cp:revision>
  <cp:lastPrinted>2016-12-02T20:49:24Z</cp:lastPrinted>
  <dcterms:created xsi:type="dcterms:W3CDTF">2013-05-10T15:05:36Z</dcterms:created>
  <dcterms:modified xsi:type="dcterms:W3CDTF">2016-12-07T12:52:26Z</dcterms:modified>
</cp:coreProperties>
</file>