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11880" y="-107640"/>
            <a:ext cx="10110600" cy="77011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</a:t>
            </a:r>
            <a:r>
              <a:rPr b="0" lang="pt-BR" sz="4400" spc="-1" strike="noStrike">
                <a:latin typeface="Arial"/>
              </a:rPr>
              <a:t>edit the </a:t>
            </a:r>
            <a:r>
              <a:rPr b="0" lang="pt-BR" sz="4400" spc="-1" strike="noStrike">
                <a:latin typeface="Arial"/>
              </a:rPr>
              <a:t>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1880" y="-107640"/>
            <a:ext cx="10110600" cy="77011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448000" y="2376000"/>
            <a:ext cx="6261840" cy="23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Banco de dados em C</a:t>
            </a:r>
            <a:br/>
            <a:r>
              <a:rPr b="1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 usando Btree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032000" y="4320000"/>
            <a:ext cx="5901840" cy="10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Leonardo Benitez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088000" y="301320"/>
            <a:ext cx="74858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Arial"/>
                <a:ea typeface="DejaVu Sans"/>
              </a:rPr>
              <a:t>Btree</a:t>
            </a:r>
            <a:endParaRPr b="0" lang="pt-BR" sz="54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992960" y="2779200"/>
            <a:ext cx="7607880" cy="211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088000" y="301320"/>
            <a:ext cx="74858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Arial"/>
                <a:ea typeface="DejaVu Sans"/>
              </a:rPr>
              <a:t>Btree - Busca</a:t>
            </a:r>
            <a:endParaRPr b="0" lang="pt-BR" sz="5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016000" y="4240440"/>
            <a:ext cx="7541280" cy="324540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2088000" y="1768680"/>
            <a:ext cx="748584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Busca linear no nó</a:t>
            </a: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Ou é</a:t>
            </a: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Ou ainda pode ser  </a:t>
            </a: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Ou nunca será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088000" y="301320"/>
            <a:ext cx="74858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Arial"/>
                <a:ea typeface="DejaVu Sans"/>
              </a:rPr>
              <a:t>Btree - Inserção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088000" y="1768680"/>
            <a:ext cx="748584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 a </a:t>
            </a:r>
            <a:r>
              <a:rPr b="1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folha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estiver cheia, corte-a ao redor key mediana</a:t>
            </a: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key mediana vai pro pai</a:t>
            </a: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Já temos que ir cortando os nós cheios enquanto descemos (pois não podemos subir a tree)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088000" y="301320"/>
            <a:ext cx="74858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Implementação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800000" y="1768680"/>
            <a:ext cx="777384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Vocês nunca vão pegar um projeto do zero, e já devem ir se acostumando a lidar com o código dos outros” </a:t>
            </a:r>
            <a:endParaRPr b="0" lang="pt-BR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Renan Starke </a:t>
            </a:r>
            <a:endParaRPr b="0" lang="pt-BR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417"/>
              </a:spcBef>
            </a:pPr>
            <a:r>
              <a:rPr b="0" i="1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[Carece de fontes]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088000" y="301320"/>
            <a:ext cx="74858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Arial"/>
                <a:ea typeface="DejaVu Sans"/>
              </a:rPr>
              <a:t>Testes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800000" y="1768680"/>
            <a:ext cx="777384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Força bruta + valgrind </a:t>
            </a: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Inseri várias linhas, procurei por bugs, testei combinações diferentes </a:t>
            </a: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Tempo para selecionar 1000 linhas aleatórias, em um banco de dados com n linhas: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</p:txBody>
      </p:sp>
      <p:graphicFrame>
        <p:nvGraphicFramePr>
          <p:cNvPr id="109" name="Table 3"/>
          <p:cNvGraphicFramePr/>
          <p:nvPr/>
        </p:nvGraphicFramePr>
        <p:xfrm>
          <a:off x="2796840" y="5570280"/>
          <a:ext cx="5762520" cy="695160"/>
        </p:xfrm>
        <a:graphic>
          <a:graphicData uri="http://schemas.openxmlformats.org/drawingml/2006/table">
            <a:tbl>
              <a:tblPr/>
              <a:tblGrid>
                <a:gridCol w="1920960"/>
                <a:gridCol w="960480"/>
                <a:gridCol w="960480"/>
                <a:gridCol w="960480"/>
                <a:gridCol w="960480"/>
              </a:tblGrid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latin typeface="Arial"/>
                        </a:rPr>
                        <a:t>N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latin typeface="Arial"/>
                        </a:rPr>
                        <a:t>10k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latin typeface="Arial"/>
                        </a:rPr>
                        <a:t>100k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latin typeface="Arial"/>
                        </a:rPr>
                        <a:t>1M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latin typeface="Arial"/>
                        </a:rPr>
                        <a:t>10M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latin typeface="Arial"/>
                        </a:rPr>
                        <a:t>Tempo (us)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latin typeface="Arial"/>
                        </a:rPr>
                        <a:t>13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BR" sz="2400" spc="-1" strike="noStrike">
                          <a:latin typeface="Arial"/>
                        </a:rPr>
                        <a:t>12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BR" sz="2400" spc="-1" strike="noStrike">
                          <a:latin typeface="Arial"/>
                        </a:rPr>
                        <a:t>13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pt-BR" sz="2400" spc="-1" strike="noStrike">
                          <a:latin typeface="Arial"/>
                        </a:rPr>
                        <a:t>14</a:t>
                      </a:r>
                      <a:endParaRPr b="0" lang="pt-BR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088000" y="301320"/>
            <a:ext cx="74858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Arial"/>
                <a:ea typeface="DejaVu Sans"/>
              </a:rPr>
              <a:t>Comparação</a:t>
            </a:r>
            <a:endParaRPr b="0" lang="pt-BR" sz="5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0" y="1473480"/>
            <a:ext cx="5614920" cy="608508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5720040" y="1483920"/>
            <a:ext cx="4323240" cy="326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088000" y="301320"/>
            <a:ext cx="74858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Arial"/>
                <a:ea typeface="DejaVu Sans"/>
              </a:rPr>
              <a:t>Comparação</a:t>
            </a:r>
            <a:endParaRPr b="0" lang="pt-BR" sz="54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0" y="1473480"/>
            <a:ext cx="5614920" cy="608508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5720040" y="1483920"/>
            <a:ext cx="4323240" cy="326700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3384000" y="2376000"/>
            <a:ext cx="2284560" cy="790920"/>
          </a:xfrm>
          <a:prstGeom prst="borderCallout1">
            <a:avLst>
              <a:gd name="adj1" fmla="val 18750"/>
              <a:gd name="adj2" fmla="val -8333"/>
              <a:gd name="adj3" fmla="val -268"/>
              <a:gd name="adj4" fmla="val -81870"/>
            </a:avLst>
          </a:prstGeom>
          <a:solidFill>
            <a:srgbClr val="729fcf"/>
          </a:solidFill>
          <a:ln w="29160">
            <a:solidFill>
              <a:srgbClr val="3465a4"/>
            </a:solidFill>
            <a:round/>
          </a:ln>
          <a:effectLst>
            <a:outerShdw dir="2700000" dist="101823">
              <a:srgbClr val="808080">
                <a:alpha val="1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Debugs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4032000" y="1368000"/>
            <a:ext cx="2284560" cy="790920"/>
          </a:xfrm>
          <a:prstGeom prst="borderCallout1">
            <a:avLst>
              <a:gd name="adj1" fmla="val 18750"/>
              <a:gd name="adj2" fmla="val -8333"/>
              <a:gd name="adj3" fmla="val 42976"/>
              <a:gd name="adj4" fmla="val -98314"/>
            </a:avLst>
          </a:prstGeom>
          <a:solidFill>
            <a:srgbClr val="729fcf"/>
          </a:solidFill>
          <a:ln w="29160">
            <a:solidFill>
              <a:srgbClr val="3465a4"/>
            </a:solidFill>
            <a:round/>
          </a:ln>
          <a:effectLst>
            <a:outerShdw dir="2700000" dist="101823">
              <a:srgbClr val="808080">
                <a:alpha val="1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Sanity Checks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3618360" y="3240000"/>
            <a:ext cx="2284560" cy="790920"/>
          </a:xfrm>
          <a:prstGeom prst="borderCallout1">
            <a:avLst>
              <a:gd name="adj1" fmla="val 18750"/>
              <a:gd name="adj2" fmla="val -8333"/>
              <a:gd name="adj3" fmla="val 26166"/>
              <a:gd name="adj4" fmla="val -49148"/>
            </a:avLst>
          </a:prstGeom>
          <a:solidFill>
            <a:srgbClr val="729fcf"/>
          </a:solidFill>
          <a:ln w="29160">
            <a:solidFill>
              <a:srgbClr val="3465a4"/>
            </a:solidFill>
            <a:round/>
          </a:ln>
          <a:effectLst>
            <a:outerShdw dir="2700000" dist="101823">
              <a:srgbClr val="808080">
                <a:alpha val="1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Mallocs abstratos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4698360" y="4536000"/>
            <a:ext cx="2716560" cy="790920"/>
          </a:xfrm>
          <a:prstGeom prst="borderCallout1">
            <a:avLst>
              <a:gd name="adj1" fmla="val 18750"/>
              <a:gd name="adj2" fmla="val -8333"/>
              <a:gd name="adj3" fmla="val 49564"/>
              <a:gd name="adj4" fmla="val -87175"/>
            </a:avLst>
          </a:prstGeom>
          <a:solidFill>
            <a:srgbClr val="729fcf"/>
          </a:solidFill>
          <a:ln w="29160">
            <a:solidFill>
              <a:srgbClr val="3465a4"/>
            </a:solidFill>
            <a:round/>
          </a:ln>
          <a:effectLst>
            <a:outerShdw dir="2700000" dist="101823">
              <a:srgbClr val="808080">
                <a:alpha val="1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Manipulação de ponteiros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5615640" y="5976000"/>
            <a:ext cx="2716560" cy="790920"/>
          </a:xfrm>
          <a:prstGeom prst="borderCallout1">
            <a:avLst>
              <a:gd name="adj1" fmla="val 18750"/>
              <a:gd name="adj2" fmla="val -8333"/>
              <a:gd name="adj3" fmla="val 39636"/>
              <a:gd name="adj4" fmla="val -90369"/>
            </a:avLst>
          </a:prstGeom>
          <a:solidFill>
            <a:srgbClr val="729fcf"/>
          </a:solidFill>
          <a:ln w="29160">
            <a:solidFill>
              <a:srgbClr val="3465a4"/>
            </a:solidFill>
            <a:round/>
          </a:ln>
          <a:effectLst>
            <a:outerShdw dir="2700000" dist="101823">
              <a:srgbClr val="808080">
                <a:alpha val="1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Comentários inline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088000" y="301320"/>
            <a:ext cx="74858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Arial"/>
                <a:ea typeface="DejaVu Sans"/>
              </a:rPr>
              <a:t>Comparação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800000" y="1768680"/>
            <a:ext cx="777384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7056000" y="5328000"/>
            <a:ext cx="2446920" cy="790920"/>
          </a:xfrm>
          <a:prstGeom prst="borderCallout1">
            <a:avLst>
              <a:gd name="adj1" fmla="val 18750"/>
              <a:gd name="adj2" fmla="val -8333"/>
              <a:gd name="adj3" fmla="val 79370"/>
              <a:gd name="adj4" fmla="val -164694"/>
            </a:avLst>
          </a:prstGeom>
          <a:solidFill>
            <a:srgbClr val="729fcf"/>
          </a:solidFill>
          <a:ln w="29160">
            <a:solidFill>
              <a:srgbClr val="3465a4"/>
            </a:solidFill>
            <a:round/>
          </a:ln>
          <a:effectLst>
            <a:outerShdw dir="2700000" dist="101823">
              <a:srgbClr val="808080">
                <a:alpha val="1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Funções getter/setter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-33840" y="1512000"/>
            <a:ext cx="6656760" cy="2890080"/>
          </a:xfrm>
          <a:prstGeom prst="rect">
            <a:avLst/>
          </a:prstGeom>
          <a:ln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6012720" y="4048920"/>
            <a:ext cx="3598920" cy="790920"/>
          </a:xfrm>
          <a:prstGeom prst="borderCallout1">
            <a:avLst>
              <a:gd name="adj1" fmla="val 18750"/>
              <a:gd name="adj2" fmla="val -8333"/>
              <a:gd name="adj3" fmla="val -133208"/>
              <a:gd name="adj4" fmla="val 18925"/>
            </a:avLst>
          </a:prstGeom>
          <a:solidFill>
            <a:srgbClr val="729fcf"/>
          </a:solidFill>
          <a:ln w="29160">
            <a:solidFill>
              <a:srgbClr val="3465a4"/>
            </a:solidFill>
            <a:round/>
          </a:ln>
          <a:effectLst>
            <a:outerShdw dir="2700000" dist="101823">
              <a:srgbClr val="808080">
                <a:alpha val="14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Manipulação explícita da memória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6517080" y="1440000"/>
            <a:ext cx="3485160" cy="201492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504000" y="6038640"/>
            <a:ext cx="5038920" cy="116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088000" y="301320"/>
            <a:ext cx="74858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Arial"/>
                <a:ea typeface="DejaVu Sans"/>
              </a:rPr>
              <a:t>Btree - Conclusão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800000" y="1768680"/>
            <a:ext cx="777384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implementação acaba sendo bem mais trabalhosa do que o algoritmo</a:t>
            </a: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Mesmo que se siga ao pé da letra o pseudo código, sempre surgem bizarrices (ex: x-&gt;y-&gt;z-&gt;w) </a:t>
            </a: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Ficou longe de um banco de dados real, mas serviu para explorar a estrutura básica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088000" y="301320"/>
            <a:ext cx="74858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Arial"/>
                <a:ea typeface="DejaVu Sans"/>
              </a:rPr>
              <a:t>Motivação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088000" y="1768680"/>
            <a:ext cx="748584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Como armazenar dados de forma segura e persistente? </a:t>
            </a: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Como buscar, inserir e deletar esses dados em O(log n)?</a:t>
            </a: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Como otimizar esse sistema para o armazenamento em disco? 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088000" y="301320"/>
            <a:ext cx="74858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Arial"/>
                <a:ea typeface="DejaVu Sans"/>
              </a:rPr>
              <a:t>Banco de dados</a:t>
            </a:r>
            <a:endParaRPr b="0" lang="pt-BR" sz="5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872000" y="2088000"/>
            <a:ext cx="8114400" cy="417384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1872000" y="6226200"/>
            <a:ext cx="81338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5400" spc="-1" strike="noStrike">
                <a:solidFill>
                  <a:srgbClr val="000000"/>
                </a:solidFill>
                <a:latin typeface="Arial"/>
                <a:ea typeface="DejaVu Sans"/>
              </a:rPr>
              <a:t>I see data, all the time</a:t>
            </a:r>
            <a:endParaRPr b="0" lang="pt-BR" sz="5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088000" y="301320"/>
            <a:ext cx="74858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Arial"/>
                <a:ea typeface="DejaVu Sans"/>
              </a:rPr>
              <a:t>Banco de dados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088000" y="1768680"/>
            <a:ext cx="748584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ntegridade, consistência e disponibilidade</a:t>
            </a: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Dados organizados em tabelas (para banco de dados relacionais)</a:t>
            </a: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Interação por meio da linguagem SQL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088000" y="301320"/>
            <a:ext cx="74858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Arial"/>
                <a:ea typeface="DejaVu Sans"/>
              </a:rPr>
              <a:t>Santo Graal: O(log n)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088000" y="1768680"/>
            <a:ext cx="748584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Binary search tree</a:t>
            </a: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N-ary tree</a:t>
            </a: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Red black tree</a:t>
            </a: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Btree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088000" y="301320"/>
            <a:ext cx="74858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Arial"/>
                <a:ea typeface="DejaVu Sans"/>
              </a:rPr>
              <a:t>E o disco?</a:t>
            </a:r>
            <a:endParaRPr b="0" lang="pt-BR" sz="5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088000" y="1656000"/>
            <a:ext cx="7125840" cy="400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088000" y="301320"/>
            <a:ext cx="74858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Arial"/>
                <a:ea typeface="DejaVu Sans"/>
              </a:rPr>
              <a:t>E o disco?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088000" y="1768680"/>
            <a:ext cx="748584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Diminuir o numero de acessos ao disco (árvore com baixa altura)</a:t>
            </a: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Otimizar para o bloco de memória</a:t>
            </a: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Page abstraction</a:t>
            </a:r>
            <a:endParaRPr b="0" lang="pt-BR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088000" y="301320"/>
            <a:ext cx="74858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Arial"/>
                <a:ea typeface="DejaVu Sans"/>
              </a:rPr>
              <a:t>E o disco?</a:t>
            </a:r>
            <a:endParaRPr b="0" lang="pt-BR" sz="5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76000" y="1728000"/>
            <a:ext cx="9912600" cy="489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088000" y="301320"/>
            <a:ext cx="74858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Arial"/>
                <a:ea typeface="DejaVu Sans"/>
              </a:rPr>
              <a:t>Btree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088000" y="1768680"/>
            <a:ext cx="748584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Auto balanceável</a:t>
            </a: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Muitas Keys por nó (nº variável)</a:t>
            </a:r>
            <a:endParaRPr b="0" lang="pt-BR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Minimun degree (t): no mínimo t filhos, no máximo 2t filhos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978560" y="4464000"/>
            <a:ext cx="7637400" cy="136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Application>LibreOffice/6.0.6.2$Linux_X86_64 LibreOffice_project/00m0$Build-2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2015-03-02T16:12:03Z</dcterms:created>
  <dc:creator>Cláudia Silveira</dc:creator>
  <dc:description/>
  <dc:language>pt-BR</dc:language>
  <cp:lastModifiedBy/>
  <dcterms:modified xsi:type="dcterms:W3CDTF">2018-12-11T10:41:22Z</dcterms:modified>
  <cp:revision>18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