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98" r:id="rId3"/>
    <p:sldId id="259" r:id="rId4"/>
    <p:sldId id="299" r:id="rId5"/>
    <p:sldId id="297" r:id="rId6"/>
    <p:sldId id="300" r:id="rId7"/>
    <p:sldId id="302" r:id="rId8"/>
    <p:sldId id="301" r:id="rId9"/>
    <p:sldId id="303" r:id="rId10"/>
    <p:sldId id="304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1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Lucratividade</a:t>
            </a:r>
            <a:r>
              <a:rPr lang="pt-BR" baseline="0"/>
              <a:t> x Eficiência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'Projetos Aprovados'!$B$62</c:f>
              <c:strCache>
                <c:ptCount val="1"/>
                <c:pt idx="0">
                  <c:v>Margem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86-4D77-AFAC-669634BE844B}"/>
              </c:ext>
            </c:extLst>
          </c:dPt>
          <c:cat>
            <c:strRef>
              <c:f>'Projetos Aprovados'!$A$63:$A$68</c:f>
              <c:strCache>
                <c:ptCount val="6"/>
                <c:pt idx="0">
                  <c:v>MEO Passo - MEO Entrega</c:v>
                </c:pt>
                <c:pt idx="1">
                  <c:v>MEO Passo - MEO Sonho</c:v>
                </c:pt>
                <c:pt idx="2">
                  <c:v>MEO Entrega - MEO Impacto</c:v>
                </c:pt>
                <c:pt idx="3">
                  <c:v>MEO Entrega - MEO Sonho</c:v>
                </c:pt>
                <c:pt idx="4">
                  <c:v>MEO Impacto - MEO Sonho</c:v>
                </c:pt>
                <c:pt idx="5">
                  <c:v>MEO Impacto - Porto Juntos</c:v>
                </c:pt>
              </c:strCache>
            </c:strRef>
          </c:cat>
          <c:val>
            <c:numRef>
              <c:f>'Projetos Aprovados'!$B$63:$B$68</c:f>
              <c:numCache>
                <c:formatCode>"R$"\ #,##0.00</c:formatCode>
                <c:ptCount val="6"/>
                <c:pt idx="0">
                  <c:v>9113450</c:v>
                </c:pt>
                <c:pt idx="1">
                  <c:v>7075356.25</c:v>
                </c:pt>
                <c:pt idx="2">
                  <c:v>10159180.6</c:v>
                </c:pt>
                <c:pt idx="3">
                  <c:v>8224806.25</c:v>
                </c:pt>
                <c:pt idx="4">
                  <c:v>8121086.8499999996</c:v>
                </c:pt>
                <c:pt idx="5">
                  <c:v>9207730.5999999996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86-4D77-AFAC-669634BE8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991464"/>
        <c:axId val="399608552"/>
      </c:barChart>
      <c:lineChart>
        <c:grouping val="standard"/>
        <c:varyColors val="0"/>
        <c:ser>
          <c:idx val="1"/>
          <c:order val="1"/>
          <c:tx>
            <c:strRef>
              <c:f>'Projetos Aprovados'!$C$62</c:f>
              <c:strCache>
                <c:ptCount val="1"/>
                <c:pt idx="0">
                  <c:v>Lucro/h trabalhada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'Projetos Aprovados'!$A$63:$A$68</c:f>
              <c:strCache>
                <c:ptCount val="6"/>
                <c:pt idx="0">
                  <c:v>MEO Passo - MEO Entrega</c:v>
                </c:pt>
                <c:pt idx="1">
                  <c:v>MEO Passo - MEO Sonho</c:v>
                </c:pt>
                <c:pt idx="2">
                  <c:v>MEO Entrega - MEO Impacto</c:v>
                </c:pt>
                <c:pt idx="3">
                  <c:v>MEO Entrega - MEO Sonho</c:v>
                </c:pt>
                <c:pt idx="4">
                  <c:v>MEO Impacto - MEO Sonho</c:v>
                </c:pt>
                <c:pt idx="5">
                  <c:v>MEO Impacto - Porto Juntos</c:v>
                </c:pt>
              </c:strCache>
            </c:strRef>
          </c:cat>
          <c:val>
            <c:numRef>
              <c:f>'Projetos Aprovados'!$C$63:$C$68</c:f>
              <c:numCache>
                <c:formatCode>"R$"\ #,##0.00</c:formatCode>
                <c:ptCount val="6"/>
                <c:pt idx="0">
                  <c:v>282.1501547987616</c:v>
                </c:pt>
                <c:pt idx="1">
                  <c:v>264.00583022388059</c:v>
                </c:pt>
                <c:pt idx="2">
                  <c:v>284.57088515406161</c:v>
                </c:pt>
                <c:pt idx="3">
                  <c:v>291.65979609929076</c:v>
                </c:pt>
                <c:pt idx="4">
                  <c:v>268.91016059602646</c:v>
                </c:pt>
                <c:pt idx="5">
                  <c:v>261.58325568181817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86-4D77-AFAC-669634BE8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389856"/>
        <c:axId val="397391824"/>
      </c:lineChart>
      <c:catAx>
        <c:axId val="35399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9608552"/>
        <c:crosses val="autoZero"/>
        <c:auto val="1"/>
        <c:lblAlgn val="ctr"/>
        <c:lblOffset val="100"/>
        <c:noMultiLvlLbl val="0"/>
      </c:catAx>
      <c:valAx>
        <c:axId val="39960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3991464"/>
        <c:crosses val="autoZero"/>
        <c:crossBetween val="between"/>
      </c:valAx>
      <c:valAx>
        <c:axId val="397391824"/>
        <c:scaling>
          <c:orientation val="minMax"/>
        </c:scaling>
        <c:delete val="0"/>
        <c:axPos val="r"/>
        <c:numFmt formatCode="&quot;R$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7389856"/>
        <c:crosses val="max"/>
        <c:crossBetween val="between"/>
      </c:valAx>
      <c:catAx>
        <c:axId val="397389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391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94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7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6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6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35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7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77e33b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77e33b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2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600" y="1214600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 de Negócio</a:t>
            </a:r>
            <a:br>
              <a:rPr lang="en-US" dirty="0" smtClean="0"/>
            </a:br>
            <a:r>
              <a:rPr lang="en-US" dirty="0" smtClean="0"/>
              <a:t>Rottas</a:t>
            </a:r>
            <a:endParaRPr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324530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Leonardo dos Santos Skraba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Char char="➔"/>
            </a:pPr>
            <a:r>
              <a:rPr lang="en-US" dirty="0"/>
              <a:t>Campanhas segmentadas para cada tipo de cliente previsto no </a:t>
            </a:r>
            <a:r>
              <a:rPr lang="en-US" dirty="0" smtClean="0"/>
              <a:t>modelo.</a:t>
            </a:r>
          </a:p>
          <a:p>
            <a:pPr marL="146050" lvl="0" indent="0">
              <a:spcBef>
                <a:spcPts val="1000"/>
              </a:spcBef>
              <a:buNone/>
            </a:pPr>
            <a:endParaRPr lang="en-US"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Conteúdos personalizados para cada grupo.</a:t>
            </a:r>
          </a:p>
          <a:p>
            <a:pPr lvl="0">
              <a:spcBef>
                <a:spcPts val="1000"/>
              </a:spcBef>
              <a:buChar char="➔"/>
            </a:pPr>
            <a:endParaRPr lang="en-US" dirty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Desenvolvimento de um minigame </a:t>
            </a:r>
            <a:r>
              <a:rPr lang="en-US" dirty="0"/>
              <a:t>interativo</a:t>
            </a:r>
            <a:r>
              <a:rPr lang="en-US" dirty="0" smtClean="0"/>
              <a:t> dos novos projetos no site da Rottas para experiência do cliente.</a:t>
            </a:r>
          </a:p>
          <a:p>
            <a:pPr lvl="0">
              <a:spcBef>
                <a:spcPts val="1000"/>
              </a:spcBef>
              <a:buChar char="➔"/>
            </a:pPr>
            <a:endParaRPr lang="en-US" dirty="0" smtClean="0"/>
          </a:p>
          <a:p>
            <a:pPr lvl="0">
              <a:spcBef>
                <a:spcPts val="1000"/>
              </a:spcBef>
              <a:buChar char="➔"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 smtClean="0"/>
              <a:t>A</a:t>
            </a:r>
            <a:r>
              <a:rPr lang="pt-BR" dirty="0" smtClean="0"/>
              <a:t>ção</a:t>
            </a:r>
            <a:r>
              <a:rPr lang="en-US" sz="3000" dirty="0" smtClean="0"/>
              <a:t> de Marketing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0245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Contexto de Mercado</a:t>
            </a:r>
            <a:endParaRPr sz="3000" dirty="0"/>
          </a:p>
        </p:txBody>
      </p:sp>
      <p:sp>
        <p:nvSpPr>
          <p:cNvPr id="4" name="Google Shape;153;p20"/>
          <p:cNvSpPr txBox="1">
            <a:spLocks/>
          </p:cNvSpPr>
          <p:nvPr/>
        </p:nvSpPr>
        <p:spPr>
          <a:xfrm>
            <a:off x="881850" y="22312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Char char="➔"/>
            </a:pPr>
            <a:r>
              <a:rPr lang="pt-BR" dirty="0" smtClean="0"/>
              <a:t>Analisar a região escolhida (crescimento populacional, crescimento imobiliário </a:t>
            </a:r>
            <a:r>
              <a:rPr lang="en-US" dirty="0"/>
              <a:t>e </a:t>
            </a:r>
            <a:r>
              <a:rPr lang="en-US" dirty="0" smtClean="0"/>
              <a:t>comércios locais</a:t>
            </a:r>
            <a:r>
              <a:rPr lang="pt-BR" dirty="0" smtClean="0"/>
              <a:t>).</a:t>
            </a:r>
          </a:p>
          <a:p>
            <a:pPr>
              <a:buFont typeface="Lato"/>
              <a:buChar char="➔"/>
            </a:pPr>
            <a:endParaRPr lang="en-US" dirty="0"/>
          </a:p>
          <a:p>
            <a:pPr>
              <a:buFont typeface="Lato"/>
              <a:buChar char="➔"/>
            </a:pPr>
            <a:r>
              <a:rPr lang="en-US" dirty="0" smtClean="0"/>
              <a:t>Entender o público alvo (faixa etária, profissão, renda média e estado civil).</a:t>
            </a:r>
          </a:p>
          <a:p>
            <a:pPr>
              <a:buFont typeface="Lato"/>
              <a:buChar char="➔"/>
            </a:pPr>
            <a:endParaRPr lang="en-US" dirty="0"/>
          </a:p>
          <a:p>
            <a:pPr>
              <a:buFont typeface="Lato"/>
              <a:buChar char="➔"/>
            </a:pPr>
            <a:r>
              <a:rPr lang="en-US" dirty="0" smtClean="0"/>
              <a:t>Análise da concorrência.</a:t>
            </a:r>
          </a:p>
          <a:p>
            <a:pPr>
              <a:buFont typeface="Lato"/>
              <a:buChar char="➔"/>
            </a:pPr>
            <a:endParaRPr lang="en-US" dirty="0"/>
          </a:p>
          <a:p>
            <a:pPr>
              <a:buFont typeface="Lato"/>
              <a:buChar char="➔"/>
            </a:pPr>
            <a:r>
              <a:rPr lang="en-US" dirty="0" smtClean="0"/>
              <a:t>Entendimento dos juros na constru</a:t>
            </a:r>
            <a:r>
              <a:rPr lang="pt-BR" dirty="0" smtClean="0"/>
              <a:t>ção civil</a:t>
            </a:r>
            <a:r>
              <a:rPr lang="en-US" dirty="0" smtClean="0"/>
              <a:t>.</a:t>
            </a:r>
            <a:endParaRPr lang="pt-BR" dirty="0" smtClean="0"/>
          </a:p>
          <a:p>
            <a:pPr indent="0">
              <a:spcBef>
                <a:spcPts val="1000"/>
              </a:spcBef>
              <a:buFont typeface="Lato"/>
              <a:buNone/>
            </a:pPr>
            <a:endParaRPr lang="pt-BR" dirty="0" smtClean="0"/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Lat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8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➔"/>
            </a:pPr>
            <a:r>
              <a:rPr lang="en-US" dirty="0" smtClean="0"/>
              <a:t>Analisar os 8 projetos: Porto Inquietude, Porto Acreditar, Porto Lideran</a:t>
            </a:r>
            <a:r>
              <a:rPr lang="pt-BR" dirty="0"/>
              <a:t>ç</a:t>
            </a:r>
            <a:r>
              <a:rPr lang="en-US" dirty="0" smtClean="0"/>
              <a:t>a, MEO Passo, MEO Entrega, MEO Impacto, MEO Sonho e Porto Juntos</a:t>
            </a:r>
            <a:endParaRPr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Selecionar os 2 projetos que mais condizem com a proje</a:t>
            </a:r>
            <a:r>
              <a:rPr lang="pt-BR" dirty="0" smtClean="0"/>
              <a:t>ç</a:t>
            </a:r>
            <a:r>
              <a:rPr lang="en-US" dirty="0"/>
              <a:t>ã</a:t>
            </a:r>
            <a:r>
              <a:rPr lang="en-US" dirty="0" smtClean="0"/>
              <a:t>o da Rottas.</a:t>
            </a:r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Aumentar a </a:t>
            </a:r>
            <a:r>
              <a:rPr lang="en-US" dirty="0"/>
              <a:t>r</a:t>
            </a:r>
            <a:r>
              <a:rPr lang="en-US" dirty="0" smtClean="0"/>
              <a:t>eceita em </a:t>
            </a:r>
            <a:r>
              <a:rPr lang="en-US" dirty="0"/>
              <a:t>28% </a:t>
            </a:r>
            <a:endParaRPr lang="en-US"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Limite de 14.000 homens hora mensal</a:t>
            </a:r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Proposta para plano/a</a:t>
            </a:r>
            <a:r>
              <a:rPr lang="pt-BR" dirty="0" smtClean="0"/>
              <a:t>ção</a:t>
            </a:r>
            <a:r>
              <a:rPr lang="en-US" dirty="0" smtClean="0"/>
              <a:t> de Marketing</a:t>
            </a:r>
            <a:endParaRPr dirty="0" smtClean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Objetivo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Contexto Projetos Atuais</a:t>
            </a:r>
            <a:endParaRPr sz="3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36350"/>
              </p:ext>
            </p:extLst>
          </p:nvPr>
        </p:nvGraphicFramePr>
        <p:xfrm>
          <a:off x="312950" y="3591012"/>
          <a:ext cx="8521699" cy="1023972"/>
        </p:xfrm>
        <a:graphic>
          <a:graphicData uri="http://schemas.openxmlformats.org/drawingml/2006/table">
            <a:tbl>
              <a:tblPr/>
              <a:tblGrid>
                <a:gridCol w="1082617">
                  <a:extLst>
                    <a:ext uri="{9D8B030D-6E8A-4147-A177-3AD203B41FA5}">
                      <a16:colId xmlns:a16="http://schemas.microsoft.com/office/drawing/2014/main" val="3946880462"/>
                    </a:ext>
                  </a:extLst>
                </a:gridCol>
                <a:gridCol w="1832776">
                  <a:extLst>
                    <a:ext uri="{9D8B030D-6E8A-4147-A177-3AD203B41FA5}">
                      <a16:colId xmlns:a16="http://schemas.microsoft.com/office/drawing/2014/main" val="2155808423"/>
                    </a:ext>
                  </a:extLst>
                </a:gridCol>
                <a:gridCol w="1832776">
                  <a:extLst>
                    <a:ext uri="{9D8B030D-6E8A-4147-A177-3AD203B41FA5}">
                      <a16:colId xmlns:a16="http://schemas.microsoft.com/office/drawing/2014/main" val="125182873"/>
                    </a:ext>
                  </a:extLst>
                </a:gridCol>
                <a:gridCol w="1886765">
                  <a:extLst>
                    <a:ext uri="{9D8B030D-6E8A-4147-A177-3AD203B41FA5}">
                      <a16:colId xmlns:a16="http://schemas.microsoft.com/office/drawing/2014/main" val="3065000088"/>
                    </a:ext>
                  </a:extLst>
                </a:gridCol>
                <a:gridCol w="1886765">
                  <a:extLst>
                    <a:ext uri="{9D8B030D-6E8A-4147-A177-3AD203B41FA5}">
                      <a16:colId xmlns:a16="http://schemas.microsoft.com/office/drawing/2014/main" val="968978459"/>
                    </a:ext>
                  </a:extLst>
                </a:gridCol>
              </a:tblGrid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Projetos Atuais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1º Trimestre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2º Trimestre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3º Trimestre 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4º Trimestre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03802"/>
                  </a:ext>
                </a:extLst>
              </a:tr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A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57043"/>
                  </a:ext>
                </a:extLst>
              </a:tr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B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6219"/>
                  </a:ext>
                </a:extLst>
              </a:tr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C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827871"/>
                  </a:ext>
                </a:extLst>
              </a:tr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atual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815077"/>
                  </a:ext>
                </a:extLst>
              </a:tr>
              <a:tr h="1706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Disponivel :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8.250</a:t>
                      </a:r>
                    </a:p>
                  </a:txBody>
                  <a:tcPr marL="8533" marR="8533" marT="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6019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62909"/>
              </p:ext>
            </p:extLst>
          </p:nvPr>
        </p:nvGraphicFramePr>
        <p:xfrm>
          <a:off x="312950" y="1963019"/>
          <a:ext cx="3251200" cy="952500"/>
        </p:xfrm>
        <a:graphic>
          <a:graphicData uri="http://schemas.openxmlformats.org/drawingml/2006/table">
            <a:tbl>
              <a:tblPr/>
              <a:tblGrid>
                <a:gridCol w="1207317">
                  <a:extLst>
                    <a:ext uri="{9D8B030D-6E8A-4147-A177-3AD203B41FA5}">
                      <a16:colId xmlns:a16="http://schemas.microsoft.com/office/drawing/2014/main" val="3156006013"/>
                    </a:ext>
                  </a:extLst>
                </a:gridCol>
                <a:gridCol w="2043883">
                  <a:extLst>
                    <a:ext uri="{9D8B030D-6E8A-4147-A177-3AD203B41FA5}">
                      <a16:colId xmlns:a16="http://schemas.microsoft.com/office/drawing/2014/main" val="22106161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Projetos Atuais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Vendas( 12 meses)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19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R$ 19.005.500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R$ 32.028.500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866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R$ 9.870.000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947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R$ 60.904.000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65640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84169" y="2150415"/>
            <a:ext cx="737825" cy="243476"/>
          </a:xfrm>
          <a:prstGeom prst="rect">
            <a:avLst/>
          </a:prstGeom>
          <a:solidFill>
            <a:srgbClr val="0BA71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+ 28%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4010748" y="2484646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54;p20"/>
          <p:cNvSpPr txBox="1">
            <a:spLocks/>
          </p:cNvSpPr>
          <p:nvPr/>
        </p:nvSpPr>
        <p:spPr>
          <a:xfrm>
            <a:off x="312950" y="1552327"/>
            <a:ext cx="2645079" cy="33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Receita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24" name="Google Shape;154;p20"/>
          <p:cNvSpPr txBox="1">
            <a:spLocks/>
          </p:cNvSpPr>
          <p:nvPr/>
        </p:nvSpPr>
        <p:spPr>
          <a:xfrm>
            <a:off x="312949" y="3143378"/>
            <a:ext cx="8521700" cy="33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Mão de obra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70325"/>
              </p:ext>
            </p:extLst>
          </p:nvPr>
        </p:nvGraphicFramePr>
        <p:xfrm>
          <a:off x="5728047" y="2384633"/>
          <a:ext cx="2057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2057486" imgH="199891" progId="Excel.Sheet.12">
                  <p:embed/>
                </p:oleObj>
              </mc:Choice>
              <mc:Fallback>
                <p:oleObj name="Worksheet" r:id="rId4" imgW="2057486" imgH="1998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047" y="2384633"/>
                        <a:ext cx="20574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Google Shape;154;p20"/>
          <p:cNvSpPr txBox="1">
            <a:spLocks/>
          </p:cNvSpPr>
          <p:nvPr/>
        </p:nvSpPr>
        <p:spPr>
          <a:xfrm>
            <a:off x="5434207" y="1624059"/>
            <a:ext cx="2645079" cy="33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>Aumento da Receita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➔"/>
            </a:pPr>
            <a:r>
              <a:rPr lang="en-US" dirty="0" smtClean="0"/>
              <a:t>28 possíveis “duplas” para serem incluídas no portifólio.</a:t>
            </a:r>
          </a:p>
          <a:p>
            <a:pPr marL="146050" lvl="0" indent="0">
              <a:buNone/>
            </a:pPr>
            <a:endParaRPr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6 “duplas” cumpriram os requisitos estipulados pela Rottas.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Projetos Analisados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95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Projetos Analisados</a:t>
            </a:r>
            <a:endParaRPr sz="3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10953"/>
              </p:ext>
            </p:extLst>
          </p:nvPr>
        </p:nvGraphicFramePr>
        <p:xfrm>
          <a:off x="312950" y="2807214"/>
          <a:ext cx="8521700" cy="1103305"/>
        </p:xfrm>
        <a:graphic>
          <a:graphicData uri="http://schemas.openxmlformats.org/drawingml/2006/table">
            <a:tbl>
              <a:tblPr/>
              <a:tblGrid>
                <a:gridCol w="1964930">
                  <a:extLst>
                    <a:ext uri="{9D8B030D-6E8A-4147-A177-3AD203B41FA5}">
                      <a16:colId xmlns:a16="http://schemas.microsoft.com/office/drawing/2014/main" val="1234531117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29750204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2948869172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1228974589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374628627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2627153154"/>
                    </a:ext>
                  </a:extLst>
                </a:gridCol>
                <a:gridCol w="1092795">
                  <a:extLst>
                    <a:ext uri="{9D8B030D-6E8A-4147-A177-3AD203B41FA5}">
                      <a16:colId xmlns:a16="http://schemas.microsoft.com/office/drawing/2014/main" val="2416950209"/>
                    </a:ext>
                  </a:extLst>
                </a:gridCol>
              </a:tblGrid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PROJETOS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 Projetadas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Aumento da Receita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1º Trimestre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2º Trimestre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3º Trimestre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4º Trimestre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368492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Passo - MEO Entrega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R$ 21.402.140,00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35,14%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48938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Passo - MEO Sonho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R$ 19.139.640,00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31,43%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242497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Entrega - MEO Impacto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R$ 19.930.880,00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32,73%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95531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Entrega - MEO Sonho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R$ 17.787.500,00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29,21%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978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Impacto - MEO Sonho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R$ 17.668.380,00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29,01%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7995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Impacto - Porto Juntos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R$ 17.239.210,00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28,31%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</a:t>
                      </a:r>
                    </a:p>
                  </a:txBody>
                  <a:tcPr marL="7881" marR="7881" marT="78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04026"/>
                  </a:ext>
                </a:extLst>
              </a:tr>
            </a:tbl>
          </a:graphicData>
        </a:graphic>
      </p:graphicFrame>
      <p:sp>
        <p:nvSpPr>
          <p:cNvPr id="12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1788790"/>
            <a:ext cx="7688700" cy="78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➔"/>
            </a:pPr>
            <a:r>
              <a:rPr lang="en-US" dirty="0" smtClean="0"/>
              <a:t>As “duplas” que atendem os requisitos de receita e mão de obra </a:t>
            </a:r>
            <a:r>
              <a:rPr lang="pt-BR" dirty="0" smtClean="0"/>
              <a:t>da Rottas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0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Projetos Analisados</a:t>
            </a:r>
            <a:endParaRPr sz="3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01436"/>
              </p:ext>
            </p:extLst>
          </p:nvPr>
        </p:nvGraphicFramePr>
        <p:xfrm>
          <a:off x="1836950" y="2275905"/>
          <a:ext cx="5473699" cy="1333500"/>
        </p:xfrm>
        <a:graphic>
          <a:graphicData uri="http://schemas.openxmlformats.org/drawingml/2006/table">
            <a:tbl>
              <a:tblPr/>
              <a:tblGrid>
                <a:gridCol w="2373523">
                  <a:extLst>
                    <a:ext uri="{9D8B030D-6E8A-4147-A177-3AD203B41FA5}">
                      <a16:colId xmlns:a16="http://schemas.microsoft.com/office/drawing/2014/main" val="1647214434"/>
                    </a:ext>
                  </a:extLst>
                </a:gridCol>
                <a:gridCol w="1320034">
                  <a:extLst>
                    <a:ext uri="{9D8B030D-6E8A-4147-A177-3AD203B41FA5}">
                      <a16:colId xmlns:a16="http://schemas.microsoft.com/office/drawing/2014/main" val="3987332663"/>
                    </a:ext>
                  </a:extLst>
                </a:gridCol>
                <a:gridCol w="1780142">
                  <a:extLst>
                    <a:ext uri="{9D8B030D-6E8A-4147-A177-3AD203B41FA5}">
                      <a16:colId xmlns:a16="http://schemas.microsoft.com/office/drawing/2014/main" val="1997866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Lucro/h trabalhada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828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Passo - MEO Entrega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R$ 9.113.450,00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R$ 282,15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2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Passo - MEO Sonho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R$ 7.075.356,25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R$ 264,01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28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Entrega - MEO Impacto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R$ 10.159.180,60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R$ 284,57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06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Entrega - MEO Sonho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R$ 8.224.806,25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R$ 291,66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21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Impacto - MEO Sonho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R$ 8.121.086,85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R$ 268,91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97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MEO Impacto - Porto Juntos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R$ 9.207.730,60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R$ 261,58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898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1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Projetos Analisados</a:t>
            </a:r>
            <a:endParaRPr sz="3000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98662"/>
              </p:ext>
            </p:extLst>
          </p:nvPr>
        </p:nvGraphicFramePr>
        <p:xfrm>
          <a:off x="336929" y="1917086"/>
          <a:ext cx="8473742" cy="257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154;p20"/>
          <p:cNvSpPr txBox="1">
            <a:spLocks/>
          </p:cNvSpPr>
          <p:nvPr/>
        </p:nvSpPr>
        <p:spPr>
          <a:xfrm>
            <a:off x="336929" y="1762370"/>
            <a:ext cx="291346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Margem - Eixo esquerdo</a:t>
            </a:r>
          </a:p>
          <a:p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Lucro/h trabalhada – Eixo direito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42062" y="1826627"/>
            <a:ext cx="7688700" cy="278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Desenvolver um modelo preditivo de Machine Learning.</a:t>
            </a:r>
          </a:p>
          <a:p>
            <a:pPr lvl="0">
              <a:spcBef>
                <a:spcPts val="1000"/>
              </a:spcBef>
              <a:buChar char="➔"/>
            </a:pPr>
            <a:endParaRPr lang="en-US"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Testar o modelo com informa</a:t>
            </a:r>
            <a:r>
              <a:rPr lang="pt-BR" dirty="0" smtClean="0"/>
              <a:t>ç</a:t>
            </a:r>
            <a:r>
              <a:rPr lang="en-US" dirty="0" smtClean="0"/>
              <a:t>ões ja consolidadas.</a:t>
            </a:r>
          </a:p>
          <a:p>
            <a:pPr lvl="0">
              <a:spcBef>
                <a:spcPts val="1000"/>
              </a:spcBef>
              <a:buChar char="➔"/>
            </a:pPr>
            <a:endParaRPr lang="en-US" dirty="0" smtClean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Encontrar padrões por faixa etárias.</a:t>
            </a:r>
          </a:p>
          <a:p>
            <a:pPr lvl="0">
              <a:spcBef>
                <a:spcPts val="1000"/>
              </a:spcBef>
              <a:buChar char="➔"/>
            </a:pPr>
            <a:endParaRPr lang="en-US" dirty="0"/>
          </a:p>
          <a:p>
            <a:pPr lvl="0">
              <a:spcBef>
                <a:spcPts val="1000"/>
              </a:spcBef>
              <a:buChar char="➔"/>
            </a:pPr>
            <a:r>
              <a:rPr lang="en-US" dirty="0" smtClean="0"/>
              <a:t>Identificar as principais caracteristicas relevantes do cliente.</a:t>
            </a:r>
          </a:p>
          <a:p>
            <a:pPr lvl="0">
              <a:spcBef>
                <a:spcPts val="1000"/>
              </a:spcBef>
              <a:buChar char="➔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800" y="75232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Plano de Marketing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9784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498</Words>
  <Application>Microsoft Office PowerPoint</Application>
  <PresentationFormat>Apresentação na tela (16:9)</PresentationFormat>
  <Paragraphs>157</Paragraphs>
  <Slides>10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Raleway</vt:lpstr>
      <vt:lpstr>Arial</vt:lpstr>
      <vt:lpstr>Lato</vt:lpstr>
      <vt:lpstr>Calibri</vt:lpstr>
      <vt:lpstr>Streamline</vt:lpstr>
      <vt:lpstr>Worksheet</vt:lpstr>
      <vt:lpstr>Case de Negócio Rottas</vt:lpstr>
      <vt:lpstr>Contexto de Mercado</vt:lpstr>
      <vt:lpstr>Objetivo</vt:lpstr>
      <vt:lpstr>Contexto Projetos Atuais</vt:lpstr>
      <vt:lpstr>Projetos Analisados</vt:lpstr>
      <vt:lpstr>Projetos Analisados</vt:lpstr>
      <vt:lpstr>Projetos Analisados</vt:lpstr>
      <vt:lpstr>Projetos Analisados</vt:lpstr>
      <vt:lpstr>Plano de Marketing</vt:lpstr>
      <vt:lpstr>Ação de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CloudWalk  Monitoring Analyst</dc:title>
  <cp:lastModifiedBy>usuario</cp:lastModifiedBy>
  <cp:revision>31</cp:revision>
  <dcterms:modified xsi:type="dcterms:W3CDTF">2023-12-24T21:42:27Z</dcterms:modified>
</cp:coreProperties>
</file>