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6" r:id="rId16"/>
    <p:sldId id="270" r:id="rId17"/>
    <p:sldId id="271" r:id="rId18"/>
    <p:sldId id="272" r:id="rId19"/>
    <p:sldId id="294" r:id="rId20"/>
    <p:sldId id="274" r:id="rId21"/>
    <p:sldId id="275" r:id="rId22"/>
    <p:sldId id="276" r:id="rId23"/>
    <p:sldId id="273" r:id="rId24"/>
    <p:sldId id="277" r:id="rId25"/>
    <p:sldId id="278" r:id="rId26"/>
    <p:sldId id="279" r:id="rId27"/>
    <p:sldId id="280" r:id="rId28"/>
    <p:sldId id="281" r:id="rId29"/>
    <p:sldId id="295" r:id="rId30"/>
    <p:sldId id="283" r:id="rId31"/>
    <p:sldId id="284" r:id="rId32"/>
    <p:sldId id="285" r:id="rId33"/>
    <p:sldId id="282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5143500" type="screen16x9"/>
  <p:notesSz cx="6858000" cy="9144000"/>
  <p:embeddedFontLst>
    <p:embeddedFont>
      <p:font typeface="Lato" panose="020B0604020202020204" charset="0"/>
      <p:regular r:id="rId42"/>
      <p:bold r:id="rId43"/>
      <p:italic r:id="rId44"/>
      <p:boldItalic r:id="rId45"/>
    </p:embeddedFont>
    <p:embeddedFont>
      <p:font typeface="Raleway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88d4fa1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88d4fa1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88d4fa16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88d4fa16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88d4fa1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88d4fa16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88d4fa16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88d4fa16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877e33bf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877e33bf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877e33bf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877e33bf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659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88d4fa16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88d4fa16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88d4fa16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88d4fa16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88d4fa16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88d4fa16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88d4fa16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88d4fa16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11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88d4fa16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88d4fa16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88d4fa16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e88d4fa16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88d4fa16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88d4fa16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88d4fa16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88d4fa16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88d4fa16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88d4fa16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88d4fa16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88d4fa16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88d4fa16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88d4fa16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88d4fa16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88d4fa16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88d4fa16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88d4fa16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11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88d4fa16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88d4fa16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88d4fa16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88d4fa16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88d4fa168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88d4fa168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88d4fa16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88d4fa16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88d4fa16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88d4fa16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88d4fa16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e88d4fa16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88d4fa168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88d4fa168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88d4fa16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e88d4fa16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e88d4fa16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e88d4fa16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88d4fa16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e88d4fa16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88d4fa168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88d4fa168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877e33bf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877e33bf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88d4fa16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88d4fa16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9c67055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9c67055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877e33bf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877e33bf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877e33bf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877e33bf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88d4fa16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88d4fa16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Google Shape;34;p3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1" name="Google Shape;41;p3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ctrTitle"/>
          </p:nvPr>
        </p:nvSpPr>
        <p:spPr>
          <a:xfrm>
            <a:off x="729600" y="1214600"/>
            <a:ext cx="3787800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Monitoring </a:t>
            </a:r>
            <a:r>
              <a:rPr lang="en" dirty="0"/>
              <a:t>Analyst</a:t>
            </a:r>
            <a:endParaRPr dirty="0"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1"/>
          </p:nvPr>
        </p:nvSpPr>
        <p:spPr>
          <a:xfrm>
            <a:off x="729600" y="3245300"/>
            <a:ext cx="37878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Leonardo dos Santos Skraba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CHECKOUT 2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729450" y="505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2 </a:t>
            </a:r>
            <a:endParaRPr sz="3000"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1525100"/>
            <a:ext cx="8839201" cy="297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729450" y="505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2 </a:t>
            </a:r>
            <a:endParaRPr sz="3000"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0200"/>
            <a:ext cx="8839201" cy="297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29450" y="48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of checkouts 2</a:t>
            </a:r>
            <a:endParaRPr sz="3000"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250" y="1903125"/>
            <a:ext cx="6517901" cy="2196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231675" y="1870975"/>
            <a:ext cx="1826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Anomalies:</a:t>
            </a:r>
            <a:endParaRPr b="1"/>
          </a:p>
          <a:p>
            <a:pPr marL="45720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07:00-08:00</a:t>
            </a:r>
            <a:endParaRPr/>
          </a:p>
          <a:p>
            <a:pPr marL="45720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ctr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10:00-11:00</a:t>
            </a:r>
            <a:endParaRPr/>
          </a:p>
          <a:p>
            <a:pPr marL="45720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ctr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13:00-19:00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THE TRANSACTION PROBLEM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dirty="0"/>
              <a:t>2 </a:t>
            </a:r>
            <a:r>
              <a:rPr lang="en" dirty="0" smtClean="0"/>
              <a:t>Differents </a:t>
            </a:r>
            <a:r>
              <a:rPr lang="en" dirty="0"/>
              <a:t>POS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 dirty="0"/>
              <a:t>7</a:t>
            </a:r>
            <a:r>
              <a:rPr lang="en" dirty="0" smtClean="0"/>
              <a:t> transactions </a:t>
            </a:r>
            <a:r>
              <a:rPr lang="en" dirty="0"/>
              <a:t>variables: 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 smtClean="0"/>
              <a:t>A</a:t>
            </a:r>
            <a:r>
              <a:rPr lang="en" dirty="0" smtClean="0"/>
              <a:t>pproved, failed, denied, reversed, refunded, processing, backend reversed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 dirty="0"/>
              <a:t>One day analysis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 dirty="0" smtClean="0"/>
              <a:t>Data per minute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data of </a:t>
            </a:r>
            <a:r>
              <a:rPr lang="en" dirty="0" smtClean="0"/>
              <a:t>transactions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8653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8100" lvl="0" indent="-3111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Define which cases get alerted based on predefined rules</a:t>
            </a:r>
            <a:endParaRPr/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38100" lvl="0" indent="-3111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Develop predictive models for failed, reversed and denied transactions</a:t>
            </a:r>
            <a:endParaRPr/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38100" lvl="0" indent="-3111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Show the most importants variables for the models</a:t>
            </a:r>
            <a:endParaRPr/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38100" lvl="0" indent="-3111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Create the alerts</a:t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Objective: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Data Transformation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Plot boxplot for better understanding of data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Create the models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After applying the models and defining the base rules, create alerts based on the defined values</a:t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Methodology: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1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729450" y="505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Database Format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770" y="1490469"/>
            <a:ext cx="5268060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4294967295"/>
          </p:nvPr>
        </p:nvSpPr>
        <p:spPr>
          <a:xfrm>
            <a:off x="4509800" y="911775"/>
            <a:ext cx="4080000" cy="3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Analysis of </a:t>
            </a:r>
            <a:r>
              <a:rPr lang="en" sz="1600" dirty="0" smtClean="0">
                <a:solidFill>
                  <a:srgbClr val="FFFFFF"/>
                </a:solidFill>
              </a:rPr>
              <a:t>data at </a:t>
            </a:r>
            <a:r>
              <a:rPr lang="en" sz="1600" dirty="0">
                <a:solidFill>
                  <a:srgbClr val="FFFFFF"/>
                </a:solidFill>
              </a:rPr>
              <a:t>POS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</a:rPr>
              <a:t>Behavior analysis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</a:rPr>
              <a:t>Analysis </a:t>
            </a:r>
            <a:r>
              <a:rPr lang="en" sz="1600" dirty="0">
                <a:solidFill>
                  <a:schemeClr val="lt1"/>
                </a:solidFill>
              </a:rPr>
              <a:t>of transactions </a:t>
            </a:r>
            <a:r>
              <a:rPr lang="en" sz="1600" dirty="0" smtClean="0">
                <a:solidFill>
                  <a:schemeClr val="lt1"/>
                </a:solidFill>
              </a:rPr>
              <a:t>data </a:t>
            </a:r>
            <a:endParaRPr sz="16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Create the base </a:t>
            </a:r>
            <a:r>
              <a:rPr lang="en" sz="1600" dirty="0" smtClean="0">
                <a:solidFill>
                  <a:srgbClr val="FFFFFF"/>
                </a:solidFill>
              </a:rPr>
              <a:t>rules</a:t>
            </a:r>
            <a:endParaRPr sz="16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Create the </a:t>
            </a:r>
            <a:r>
              <a:rPr lang="en" sz="1600" dirty="0" smtClean="0">
                <a:solidFill>
                  <a:srgbClr val="FFFFFF"/>
                </a:solidFill>
              </a:rPr>
              <a:t>models</a:t>
            </a:r>
            <a:endParaRPr sz="16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Show the relevance of the features</a:t>
            </a:r>
            <a:endParaRPr sz="16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Create the </a:t>
            </a:r>
            <a:r>
              <a:rPr lang="en" sz="1600" dirty="0" smtClean="0">
                <a:solidFill>
                  <a:srgbClr val="FFFFFF"/>
                </a:solidFill>
              </a:rPr>
              <a:t>alerts</a:t>
            </a:r>
            <a:endParaRPr sz="16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Next steps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729450" y="505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Box Plot (Failed)</a:t>
            </a:r>
            <a:endParaRPr sz="2100"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425" y="1541099"/>
            <a:ext cx="6505100" cy="33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>
            <a:spLocks noGrp="1"/>
          </p:cNvSpPr>
          <p:nvPr>
            <p:ph type="body" idx="1"/>
          </p:nvPr>
        </p:nvSpPr>
        <p:spPr>
          <a:xfrm>
            <a:off x="0" y="2949950"/>
            <a:ext cx="20409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Fance: 0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729450" y="505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Box Plot (Reversed)</a:t>
            </a:r>
            <a:endParaRPr sz="2100"/>
          </a:p>
        </p:txBody>
      </p:sp>
      <p:sp>
        <p:nvSpPr>
          <p:cNvPr id="249" name="Google Shape;249;p36"/>
          <p:cNvSpPr txBox="1">
            <a:spLocks noGrp="1"/>
          </p:cNvSpPr>
          <p:nvPr>
            <p:ph type="body" idx="1"/>
          </p:nvPr>
        </p:nvSpPr>
        <p:spPr>
          <a:xfrm>
            <a:off x="0" y="2949950"/>
            <a:ext cx="20409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Fance: 7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900" y="1368350"/>
            <a:ext cx="6798301" cy="3541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29450" y="505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Box Plot (Denied)</a:t>
            </a:r>
            <a:endParaRPr sz="210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0" y="2949950"/>
            <a:ext cx="20409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Fance: 68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900" y="1379975"/>
            <a:ext cx="6798300" cy="361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729450" y="505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Database Format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650" y="1481575"/>
            <a:ext cx="6798299" cy="319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>
            <a:spLocks noGrp="1"/>
          </p:cNvSpPr>
          <p:nvPr>
            <p:ph type="title"/>
          </p:nvPr>
        </p:nvSpPr>
        <p:spPr>
          <a:xfrm>
            <a:off x="727650" y="48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Failed Transaction Model: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body" idx="1"/>
          </p:nvPr>
        </p:nvSpPr>
        <p:spPr>
          <a:xfrm>
            <a:off x="99550" y="2282150"/>
            <a:ext cx="2539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relation to transaction features, these were the relevance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025" y="1666875"/>
            <a:ext cx="18859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727650" y="48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Reversed Transaction Model: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99550" y="2282150"/>
            <a:ext cx="2539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relation to transaction features, these were the relevance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788" y="1638300"/>
            <a:ext cx="18764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727650" y="48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Deneid Transaction Model: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99550" y="2282150"/>
            <a:ext cx="2539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relation to transaction features, these were the relevance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1657350"/>
            <a:ext cx="19050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>
            <a:spLocks noGrp="1"/>
          </p:cNvSpPr>
          <p:nvPr>
            <p:ph type="title"/>
          </p:nvPr>
        </p:nvSpPr>
        <p:spPr>
          <a:xfrm>
            <a:off x="727650" y="48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Alerts: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1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Failed Alert: alert if there is more transaction than stipulated, in case of ‘failed’ it would be more than 0 per minute</a:t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Reversed Alert: alert if there is more transaction than stipulated, in case of ‘reversed’ it would be more than 7 per minute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Deneid Alert : alert if there is more transaction than stipulated, in case of ‘deneid’ it would be more than 68 per minute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TRANSACTION </a:t>
            </a:r>
            <a:r>
              <a:rPr lang="en" dirty="0" smtClean="0"/>
              <a:t>2</a:t>
            </a:r>
            <a:endParaRPr sz="2100" b="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>
            <a:spLocks noGrp="1"/>
          </p:cNvSpPr>
          <p:nvPr>
            <p:ph type="title"/>
          </p:nvPr>
        </p:nvSpPr>
        <p:spPr>
          <a:xfrm>
            <a:off x="729450" y="505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Database Format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006" y="1557767"/>
            <a:ext cx="5277587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1 AND CHECKOUT 2  </a:t>
            </a:r>
            <a:endParaRPr/>
          </a:p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>
            <a:spLocks noGrp="1"/>
          </p:cNvSpPr>
          <p:nvPr>
            <p:ph type="title"/>
          </p:nvPr>
        </p:nvSpPr>
        <p:spPr>
          <a:xfrm>
            <a:off x="729450" y="505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Box Plot (Failed)</a:t>
            </a:r>
            <a:endParaRPr sz="2100"/>
          </a:p>
        </p:txBody>
      </p:sp>
      <p:sp>
        <p:nvSpPr>
          <p:cNvPr id="301" name="Google Shape;301;p44"/>
          <p:cNvSpPr txBox="1">
            <a:spLocks noGrp="1"/>
          </p:cNvSpPr>
          <p:nvPr>
            <p:ph type="body" idx="1"/>
          </p:nvPr>
        </p:nvSpPr>
        <p:spPr>
          <a:xfrm>
            <a:off x="0" y="2949950"/>
            <a:ext cx="20409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Fance: 0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302" name="Google Shape;3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925" y="1193225"/>
            <a:ext cx="6798301" cy="375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729450" y="505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Box Plot (Reversed)</a:t>
            </a:r>
            <a:endParaRPr sz="2100"/>
          </a:p>
        </p:txBody>
      </p:sp>
      <p:sp>
        <p:nvSpPr>
          <p:cNvPr id="308" name="Google Shape;308;p45"/>
          <p:cNvSpPr txBox="1">
            <a:spLocks noGrp="1"/>
          </p:cNvSpPr>
          <p:nvPr>
            <p:ph type="body" idx="1"/>
          </p:nvPr>
        </p:nvSpPr>
        <p:spPr>
          <a:xfrm>
            <a:off x="0" y="2949950"/>
            <a:ext cx="20409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Fance: 5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309" name="Google Shape;30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775" y="1135150"/>
            <a:ext cx="6798301" cy="371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>
            <a:spLocks noGrp="1"/>
          </p:cNvSpPr>
          <p:nvPr>
            <p:ph type="title"/>
          </p:nvPr>
        </p:nvSpPr>
        <p:spPr>
          <a:xfrm>
            <a:off x="729450" y="505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Box Plot (Denied)</a:t>
            </a:r>
            <a:endParaRPr sz="2100"/>
          </a:p>
        </p:txBody>
      </p:sp>
      <p:sp>
        <p:nvSpPr>
          <p:cNvPr id="315" name="Google Shape;315;p46"/>
          <p:cNvSpPr txBox="1">
            <a:spLocks noGrp="1"/>
          </p:cNvSpPr>
          <p:nvPr>
            <p:ph type="body" idx="1"/>
          </p:nvPr>
        </p:nvSpPr>
        <p:spPr>
          <a:xfrm>
            <a:off x="0" y="2949950"/>
            <a:ext cx="20409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Fance: 75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316" name="Google Shape;3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050" y="1209850"/>
            <a:ext cx="6798299" cy="3554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>
            <a:spLocks noGrp="1"/>
          </p:cNvSpPr>
          <p:nvPr>
            <p:ph type="title"/>
          </p:nvPr>
        </p:nvSpPr>
        <p:spPr>
          <a:xfrm>
            <a:off x="729450" y="505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Database Format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462" y="1419075"/>
            <a:ext cx="7247076" cy="34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>
            <a:spLocks noGrp="1"/>
          </p:cNvSpPr>
          <p:nvPr>
            <p:ph type="title"/>
          </p:nvPr>
        </p:nvSpPr>
        <p:spPr>
          <a:xfrm>
            <a:off x="727650" y="48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Failed Transaction Model: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7"/>
          <p:cNvSpPr txBox="1">
            <a:spLocks noGrp="1"/>
          </p:cNvSpPr>
          <p:nvPr>
            <p:ph type="body" idx="1"/>
          </p:nvPr>
        </p:nvSpPr>
        <p:spPr>
          <a:xfrm>
            <a:off x="99550" y="2282150"/>
            <a:ext cx="2539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relation to transaction features, these were the relevance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323" name="Google Shape;3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263" y="1604963"/>
            <a:ext cx="18954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>
            <a:spLocks noGrp="1"/>
          </p:cNvSpPr>
          <p:nvPr>
            <p:ph type="title"/>
          </p:nvPr>
        </p:nvSpPr>
        <p:spPr>
          <a:xfrm>
            <a:off x="727650" y="48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Reversed Transaction Model: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8"/>
          <p:cNvSpPr txBox="1">
            <a:spLocks noGrp="1"/>
          </p:cNvSpPr>
          <p:nvPr>
            <p:ph type="body" idx="1"/>
          </p:nvPr>
        </p:nvSpPr>
        <p:spPr>
          <a:xfrm>
            <a:off x="99550" y="2282150"/>
            <a:ext cx="2539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relation to transaction features, these were the relevance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330" name="Google Shape;3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550" y="1628775"/>
            <a:ext cx="18669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>
            <a:spLocks noGrp="1"/>
          </p:cNvSpPr>
          <p:nvPr>
            <p:ph type="title"/>
          </p:nvPr>
        </p:nvSpPr>
        <p:spPr>
          <a:xfrm>
            <a:off x="727650" y="48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Deneid Transaction Model: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9"/>
          <p:cNvSpPr txBox="1">
            <a:spLocks noGrp="1"/>
          </p:cNvSpPr>
          <p:nvPr>
            <p:ph type="body" idx="1"/>
          </p:nvPr>
        </p:nvSpPr>
        <p:spPr>
          <a:xfrm>
            <a:off x="99550" y="2282150"/>
            <a:ext cx="2539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relation to transaction features, these were the relevance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337" name="Google Shape;3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025" y="1604963"/>
            <a:ext cx="18859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>
            <a:spLocks noGrp="1"/>
          </p:cNvSpPr>
          <p:nvPr>
            <p:ph type="title"/>
          </p:nvPr>
        </p:nvSpPr>
        <p:spPr>
          <a:xfrm>
            <a:off x="727650" y="48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Alerts: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50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Failed Alert: alert if there is more transaction than stipulated, in case of ‘failed’ it would be more than 0 per minute</a:t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Reversed Alert: alert if there is more transaction than stipulated, in case of ‘reversed’ it would be more than 5 per minute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Deneid Alert : alert if there is more transaction than stipulated, in case of ‘deneid’ it would be more than 75 per minute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>
            <a:spLocks noGrp="1"/>
          </p:cNvSpPr>
          <p:nvPr>
            <p:ph type="title"/>
          </p:nvPr>
        </p:nvSpPr>
        <p:spPr>
          <a:xfrm>
            <a:off x="727650" y="48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What are the next steps ?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2"/>
          <p:cNvSpPr txBox="1">
            <a:spLocks noGrp="1"/>
          </p:cNvSpPr>
          <p:nvPr>
            <p:ph type="body" idx="1"/>
          </p:nvPr>
        </p:nvSpPr>
        <p:spPr>
          <a:xfrm>
            <a:off x="727650" y="1632000"/>
            <a:ext cx="7688700" cy="13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8100" lvl="0" indent="-3111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Track forecasts and alerts to optimize the models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38100" lvl="0" indent="-311150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Follow the next few days to improve the rule based 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dirty="0"/>
              <a:t>2 </a:t>
            </a:r>
            <a:r>
              <a:rPr lang="en" dirty="0" smtClean="0"/>
              <a:t>Differents </a:t>
            </a:r>
            <a:r>
              <a:rPr lang="en" dirty="0"/>
              <a:t>POS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 dirty="0"/>
              <a:t>5 checkout variables: 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today,yesterday,same day last week, avg last week and avg last month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 dirty="0"/>
              <a:t>One day analysis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 dirty="0"/>
              <a:t>Hourly information. 00h -&gt; 23h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 of checkouts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dirty="0"/>
              <a:t>Data Transformation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 dirty="0"/>
              <a:t>Data Enrichment: adding behavioral information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 dirty="0"/>
              <a:t>Plot bar graph to analyze variables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 dirty="0"/>
              <a:t>Plot line graph to analyze behavior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Methodology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CHECKOUT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729450" y="505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1 </a:t>
            </a:r>
            <a:endParaRPr sz="3000"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25" y="1574850"/>
            <a:ext cx="8839197" cy="299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729450" y="505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1 </a:t>
            </a:r>
            <a:endParaRPr sz="300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1516775"/>
            <a:ext cx="8490973" cy="29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463975" y="1788388"/>
            <a:ext cx="1826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Anomalies:</a:t>
            </a:r>
            <a:endParaRPr b="1"/>
          </a:p>
          <a:p>
            <a:pPr marL="45720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07:00-09:00</a:t>
            </a:r>
            <a:endParaRPr/>
          </a:p>
          <a:p>
            <a:pPr marL="45720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ctr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11:00-13:00</a:t>
            </a:r>
            <a:endParaRPr/>
          </a:p>
          <a:p>
            <a:pPr marL="45720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ctr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16:00-17:00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729450" y="563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of checkouts 1</a:t>
            </a:r>
            <a:endParaRPr sz="3000"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25" y="1830025"/>
            <a:ext cx="6180501" cy="217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568</Words>
  <Application>Microsoft Office PowerPoint</Application>
  <PresentationFormat>Apresentação na tela (16:9)</PresentationFormat>
  <Paragraphs>152</Paragraphs>
  <Slides>39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3" baseType="lpstr">
      <vt:lpstr>Lato</vt:lpstr>
      <vt:lpstr>Raleway</vt:lpstr>
      <vt:lpstr>Arial</vt:lpstr>
      <vt:lpstr>Streamline</vt:lpstr>
      <vt:lpstr> Monitoring Analyst</vt:lpstr>
      <vt:lpstr>Timeline</vt:lpstr>
      <vt:lpstr>CHECKOUT 1 AND CHECKOUT 2   ANALYSIS</vt:lpstr>
      <vt:lpstr>Understanding the data of checkouts</vt:lpstr>
      <vt:lpstr>Methodology </vt:lpstr>
      <vt:lpstr>ANALYZING CHECKOUT 1</vt:lpstr>
      <vt:lpstr>Checkout 1 </vt:lpstr>
      <vt:lpstr>Checkout 1 </vt:lpstr>
      <vt:lpstr>Conclusion of checkouts 1</vt:lpstr>
      <vt:lpstr>ANALYZING CHECKOUT 2 </vt:lpstr>
      <vt:lpstr>Checkout 2 </vt:lpstr>
      <vt:lpstr>Checkout 2 </vt:lpstr>
      <vt:lpstr>Conclusion of checkouts 2</vt:lpstr>
      <vt:lpstr>SOLVE THE TRANSACTION PROBLEM </vt:lpstr>
      <vt:lpstr>Understanding the data of transactions</vt:lpstr>
      <vt:lpstr>Objective: </vt:lpstr>
      <vt:lpstr>Methodology: </vt:lpstr>
      <vt:lpstr>TRANSACTION 1 </vt:lpstr>
      <vt:lpstr>Database Format </vt:lpstr>
      <vt:lpstr>Box Plot (Failed)</vt:lpstr>
      <vt:lpstr>Box Plot (Reversed)</vt:lpstr>
      <vt:lpstr>Box Plot (Denied)</vt:lpstr>
      <vt:lpstr>Database Format </vt:lpstr>
      <vt:lpstr>Failed Transaction Model:  </vt:lpstr>
      <vt:lpstr>Reversed Transaction Model:  </vt:lpstr>
      <vt:lpstr>Deneid Transaction Model:  </vt:lpstr>
      <vt:lpstr>Alerts:  </vt:lpstr>
      <vt:lpstr>TRANSACTION 2 </vt:lpstr>
      <vt:lpstr>Database Format </vt:lpstr>
      <vt:lpstr>Box Plot (Failed)</vt:lpstr>
      <vt:lpstr>Box Plot (Reversed)</vt:lpstr>
      <vt:lpstr>Box Plot (Denied)</vt:lpstr>
      <vt:lpstr>Database Format </vt:lpstr>
      <vt:lpstr>Failed Transaction Model:  </vt:lpstr>
      <vt:lpstr>Reversed Transaction Model:  </vt:lpstr>
      <vt:lpstr>Deneid Transaction Model:  </vt:lpstr>
      <vt:lpstr>Alerts:  </vt:lpstr>
      <vt:lpstr>NEXT STEPS</vt:lpstr>
      <vt:lpstr>What are the next steps 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CloudWalk  Monitoring Analyst</dc:title>
  <cp:lastModifiedBy>usuario</cp:lastModifiedBy>
  <cp:revision>6</cp:revision>
  <dcterms:modified xsi:type="dcterms:W3CDTF">2023-12-24T20:17:43Z</dcterms:modified>
</cp:coreProperties>
</file>