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6"/>
  </p:notesMasterIdLst>
  <p:sldIdLst>
    <p:sldId id="256" r:id="rId2"/>
    <p:sldId id="257" r:id="rId3"/>
    <p:sldId id="284" r:id="rId4"/>
    <p:sldId id="426" r:id="rId5"/>
    <p:sldId id="322" r:id="rId6"/>
    <p:sldId id="390" r:id="rId7"/>
    <p:sldId id="391" r:id="rId8"/>
    <p:sldId id="392" r:id="rId9"/>
    <p:sldId id="393" r:id="rId10"/>
    <p:sldId id="394" r:id="rId11"/>
    <p:sldId id="395" r:id="rId12"/>
    <p:sldId id="396" r:id="rId13"/>
    <p:sldId id="427" r:id="rId14"/>
    <p:sldId id="428" r:id="rId15"/>
    <p:sldId id="429" r:id="rId16"/>
    <p:sldId id="430" r:id="rId17"/>
    <p:sldId id="431" r:id="rId18"/>
    <p:sldId id="432" r:id="rId19"/>
    <p:sldId id="433" r:id="rId20"/>
    <p:sldId id="434" r:id="rId21"/>
    <p:sldId id="435" r:id="rId22"/>
    <p:sldId id="436" r:id="rId23"/>
    <p:sldId id="437" r:id="rId24"/>
    <p:sldId id="438" r:id="rId25"/>
    <p:sldId id="439" r:id="rId26"/>
    <p:sldId id="440" r:id="rId27"/>
    <p:sldId id="441" r:id="rId28"/>
    <p:sldId id="442" r:id="rId29"/>
    <p:sldId id="443" r:id="rId30"/>
    <p:sldId id="366" r:id="rId31"/>
    <p:sldId id="347" r:id="rId32"/>
    <p:sldId id="397" r:id="rId33"/>
    <p:sldId id="398" r:id="rId34"/>
    <p:sldId id="399" r:id="rId35"/>
    <p:sldId id="400" r:id="rId36"/>
    <p:sldId id="401" r:id="rId37"/>
    <p:sldId id="402" r:id="rId38"/>
    <p:sldId id="373" r:id="rId39"/>
    <p:sldId id="374" r:id="rId40"/>
    <p:sldId id="403" r:id="rId41"/>
    <p:sldId id="404" r:id="rId42"/>
    <p:sldId id="377" r:id="rId43"/>
    <p:sldId id="378" r:id="rId44"/>
    <p:sldId id="405" r:id="rId45"/>
    <p:sldId id="406" r:id="rId46"/>
    <p:sldId id="407" r:id="rId47"/>
    <p:sldId id="408" r:id="rId48"/>
    <p:sldId id="409" r:id="rId49"/>
    <p:sldId id="412" r:id="rId50"/>
    <p:sldId id="413" r:id="rId51"/>
    <p:sldId id="414" r:id="rId52"/>
    <p:sldId id="410" r:id="rId53"/>
    <p:sldId id="411" r:id="rId54"/>
    <p:sldId id="417" r:id="rId55"/>
    <p:sldId id="418" r:id="rId56"/>
    <p:sldId id="419" r:id="rId57"/>
    <p:sldId id="415" r:id="rId58"/>
    <p:sldId id="416" r:id="rId59"/>
    <p:sldId id="420" r:id="rId60"/>
    <p:sldId id="421" r:id="rId61"/>
    <p:sldId id="422" r:id="rId62"/>
    <p:sldId id="423" r:id="rId63"/>
    <p:sldId id="424" r:id="rId64"/>
    <p:sldId id="425" r:id="rId6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254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254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435" y="82"/>
      </p:cViewPr>
      <p:guideLst>
        <p:guide orient="horz" pos="3072"/>
        <p:guide pos="409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23244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ítulo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(a) e Dat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8657488"/>
            <a:ext cx="11607801" cy="461060"/>
          </a:xfrm>
          <a:prstGeom prst="rect">
            <a:avLst/>
          </a:prstGeom>
        </p:spPr>
        <p:txBody>
          <a:bodyPr anchor="b"/>
          <a:lstStyle>
            <a:lvl1pPr marL="0" indent="0" defTabSz="563541">
              <a:lnSpc>
                <a:spcPct val="100000"/>
              </a:lnSpc>
              <a:spcBef>
                <a:spcPts val="0"/>
              </a:spcBef>
              <a:buSzTx/>
              <a:buNone/>
              <a:defRPr sz="2304" b="1"/>
            </a:lvl1pPr>
          </a:lstStyle>
          <a:p>
            <a:r>
              <a:t>Autor(a) e Data</a:t>
            </a:r>
          </a:p>
        </p:txBody>
      </p:sp>
      <p:sp>
        <p:nvSpPr>
          <p:cNvPr id="12" name="Título da Apresentação"/>
          <p:cNvSpPr txBox="1">
            <a:spLocks noGrp="1"/>
          </p:cNvSpPr>
          <p:nvPr>
            <p:ph type="title" hasCustomPrompt="1"/>
          </p:nvPr>
        </p:nvSpPr>
        <p:spPr>
          <a:xfrm>
            <a:off x="698500" y="1854200"/>
            <a:ext cx="11609057" cy="3302000"/>
          </a:xfrm>
          <a:prstGeom prst="rect">
            <a:avLst/>
          </a:prstGeom>
        </p:spPr>
        <p:txBody>
          <a:bodyPr anchor="b"/>
          <a:lstStyle>
            <a:lvl1pPr>
              <a:defRPr sz="8200" spc="-164"/>
            </a:lvl1pPr>
          </a:lstStyle>
          <a:p>
            <a:r>
              <a:t>Título da Apresentação</a:t>
            </a:r>
          </a:p>
        </p:txBody>
      </p:sp>
      <p:sp>
        <p:nvSpPr>
          <p:cNvPr id="13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5105400"/>
            <a:ext cx="11607800" cy="145639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5pPr>
          </a:lstStyle>
          <a:p>
            <a:r>
              <a:t>Subtítulo da Apresentação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ato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Informações do fato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6209979"/>
            <a:ext cx="11607800" cy="67180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</a:lstStyle>
          <a:p>
            <a:r>
              <a:t>Informações do fato</a:t>
            </a:r>
          </a:p>
        </p:txBody>
      </p:sp>
      <p:sp>
        <p:nvSpPr>
          <p:cNvPr id="107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698500" y="999066"/>
            <a:ext cx="11607800" cy="521091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736600" y="3721100"/>
            <a:ext cx="11531600" cy="2324100"/>
          </a:xfrm>
          <a:prstGeom prst="rect">
            <a:avLst/>
          </a:prstGeom>
        </p:spPr>
        <p:txBody>
          <a:bodyPr anchor="ctr"/>
          <a:lstStyle>
            <a:lvl1pPr marL="457200" indent="-3429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457200" indent="1143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457200" indent="5715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457200" indent="10287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457200" indent="14859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“Citação Notável”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6" name="Atribuição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6426200"/>
            <a:ext cx="11049000" cy="461059"/>
          </a:xfrm>
          <a:prstGeom prst="rect">
            <a:avLst/>
          </a:prstGeom>
        </p:spPr>
        <p:txBody>
          <a:bodyPr/>
          <a:lstStyle>
            <a:lvl1pPr marL="0" indent="0" defTabSz="563541">
              <a:lnSpc>
                <a:spcPct val="100000"/>
              </a:lnSpc>
              <a:spcBef>
                <a:spcPts val="0"/>
              </a:spcBef>
              <a:buSzTx/>
              <a:buNone/>
              <a:defRPr sz="2304" b="1"/>
            </a:lvl1pPr>
          </a:lstStyle>
          <a:p>
            <a:r>
              <a:t>Atribuição</a:t>
            </a:r>
          </a:p>
        </p:txBody>
      </p:sp>
      <p:sp>
        <p:nvSpPr>
          <p:cNvPr id="117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rês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m"/>
          <p:cNvSpPr>
            <a:spLocks noGrp="1"/>
          </p:cNvSpPr>
          <p:nvPr>
            <p:ph type="pic" idx="21"/>
          </p:nvPr>
        </p:nvSpPr>
        <p:spPr>
          <a:xfrm>
            <a:off x="-2082800" y="687558"/>
            <a:ext cx="11165190" cy="83738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m"/>
          <p:cNvSpPr>
            <a:spLocks noGrp="1"/>
          </p:cNvSpPr>
          <p:nvPr>
            <p:ph type="pic" sz="half" idx="22"/>
          </p:nvPr>
        </p:nvSpPr>
        <p:spPr>
          <a:xfrm>
            <a:off x="6597650" y="292100"/>
            <a:ext cx="5740400" cy="45923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m"/>
          <p:cNvSpPr>
            <a:spLocks noGrp="1"/>
          </p:cNvSpPr>
          <p:nvPr>
            <p:ph type="pic" idx="23"/>
          </p:nvPr>
        </p:nvSpPr>
        <p:spPr>
          <a:xfrm>
            <a:off x="4984750" y="2749550"/>
            <a:ext cx="7937500" cy="9238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886640052_3195x2556.jpeg"/>
          <p:cNvSpPr>
            <a:spLocks noGrp="1"/>
          </p:cNvSpPr>
          <p:nvPr>
            <p:ph type="pic" idx="21"/>
          </p:nvPr>
        </p:nvSpPr>
        <p:spPr>
          <a:xfrm>
            <a:off x="-1016000" y="-1054100"/>
            <a:ext cx="14427200" cy="115417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m"/>
          <p:cNvSpPr>
            <a:spLocks noGrp="1"/>
          </p:cNvSpPr>
          <p:nvPr>
            <p:ph type="pic" idx="21"/>
          </p:nvPr>
        </p:nvSpPr>
        <p:spPr>
          <a:xfrm>
            <a:off x="-376767" y="-915894"/>
            <a:ext cx="17835652" cy="1068219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Título da Apresentação"/>
          <p:cNvSpPr txBox="1">
            <a:spLocks noGrp="1"/>
          </p:cNvSpPr>
          <p:nvPr>
            <p:ph type="title" hasCustomPrompt="1"/>
          </p:nvPr>
        </p:nvSpPr>
        <p:spPr>
          <a:xfrm>
            <a:off x="698500" y="5181600"/>
            <a:ext cx="11607800" cy="3302000"/>
          </a:xfrm>
          <a:prstGeom prst="rect">
            <a:avLst/>
          </a:prstGeom>
        </p:spPr>
        <p:txBody>
          <a:bodyPr anchor="b"/>
          <a:lstStyle>
            <a:lvl1pPr>
              <a:defRPr sz="8200" spc="-164"/>
            </a:lvl1pPr>
          </a:lstStyle>
          <a:p>
            <a:r>
              <a:t>Título da Apresentação</a:t>
            </a:r>
          </a:p>
        </p:txBody>
      </p:sp>
      <p:sp>
        <p:nvSpPr>
          <p:cNvPr id="23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8432800"/>
            <a:ext cx="11607800" cy="68976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5pPr>
          </a:lstStyle>
          <a:p>
            <a:r>
              <a:t>Subtítulo da Apresentação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Autor(a) e Data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98500" y="571500"/>
            <a:ext cx="11607801" cy="461059"/>
          </a:xfrm>
          <a:prstGeom prst="rect">
            <a:avLst/>
          </a:prstGeom>
        </p:spPr>
        <p:txBody>
          <a:bodyPr/>
          <a:lstStyle>
            <a:lvl1pPr marL="0" indent="0" defTabSz="563541">
              <a:lnSpc>
                <a:spcPct val="100000"/>
              </a:lnSpc>
              <a:spcBef>
                <a:spcPts val="0"/>
              </a:spcBef>
              <a:buSzTx/>
              <a:buNone/>
              <a:defRPr sz="2304" b="1"/>
            </a:lvl1pPr>
          </a:lstStyle>
          <a:p>
            <a:r>
              <a:t>Autor(a) e Data</a:t>
            </a:r>
          </a:p>
        </p:txBody>
      </p:sp>
      <p:sp>
        <p:nvSpPr>
          <p:cNvPr id="25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6349999" y="9220199"/>
            <a:ext cx="297893" cy="28747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Foto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eg"/>
          <p:cNvSpPr>
            <a:spLocks noGrp="1"/>
          </p:cNvSpPr>
          <p:nvPr>
            <p:ph type="pic" idx="21"/>
          </p:nvPr>
        </p:nvSpPr>
        <p:spPr>
          <a:xfrm>
            <a:off x="5319129" y="495299"/>
            <a:ext cx="7543801" cy="87800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5003800"/>
            <a:ext cx="5105400" cy="4044566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5pPr>
          </a:lstStyle>
          <a:p>
            <a:r>
              <a:t>Subtítulo do Slide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4" name="Título do Slide"/>
          <p:cNvSpPr txBox="1">
            <a:spLocks noGrp="1"/>
          </p:cNvSpPr>
          <p:nvPr>
            <p:ph type="title" hasCustomPrompt="1"/>
          </p:nvPr>
        </p:nvSpPr>
        <p:spPr>
          <a:xfrm>
            <a:off x="698500" y="692534"/>
            <a:ext cx="5105400" cy="4387466"/>
          </a:xfrm>
          <a:prstGeom prst="rect">
            <a:avLst/>
          </a:prstGeom>
        </p:spPr>
        <p:txBody>
          <a:bodyPr anchor="b"/>
          <a:lstStyle/>
          <a:p>
            <a:r>
              <a:t>Título do Slide</a:t>
            </a:r>
          </a:p>
        </p:txBody>
      </p:sp>
      <p:sp>
        <p:nvSpPr>
          <p:cNvPr id="3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589358"/>
          <a:lstStyle/>
          <a:p>
            <a:r>
              <a:t>Texto com marcadores do slide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Marcadores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660384004_1290x1720.jpeg"/>
          <p:cNvSpPr>
            <a:spLocks noGrp="1"/>
          </p:cNvSpPr>
          <p:nvPr>
            <p:ph type="pic" idx="21"/>
          </p:nvPr>
        </p:nvSpPr>
        <p:spPr>
          <a:xfrm>
            <a:off x="6172200" y="596900"/>
            <a:ext cx="6448425" cy="8597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Título do Slide"/>
          <p:cNvSpPr txBox="1">
            <a:spLocks noGrp="1"/>
          </p:cNvSpPr>
          <p:nvPr>
            <p:ph type="title" hasCustomPrompt="1"/>
          </p:nvPr>
        </p:nvSpPr>
        <p:spPr>
          <a:xfrm>
            <a:off x="698500" y="444500"/>
            <a:ext cx="5105400" cy="1016000"/>
          </a:xfrm>
          <a:prstGeom prst="rect">
            <a:avLst/>
          </a:prstGeom>
        </p:spPr>
        <p:txBody>
          <a:bodyPr/>
          <a:lstStyle/>
          <a:p>
            <a:r>
              <a:t>Título do Slide</a:t>
            </a:r>
          </a:p>
        </p:txBody>
      </p:sp>
      <p:sp>
        <p:nvSpPr>
          <p:cNvPr id="62" name="Subtítulo do Slid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98500" y="1412977"/>
            <a:ext cx="5105400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</a:lstStyle>
          <a:p>
            <a:r>
              <a:t>Subtítulo do Slide</a:t>
            </a:r>
          </a:p>
        </p:txBody>
      </p:sp>
      <p:sp>
        <p:nvSpPr>
          <p:cNvPr id="63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98500" y="3480196"/>
            <a:ext cx="5105400" cy="5593161"/>
          </a:xfrm>
          <a:prstGeom prst="rect">
            <a:avLst/>
          </a:prstGeom>
        </p:spPr>
        <p:txBody>
          <a:bodyPr/>
          <a:lstStyle/>
          <a:p>
            <a:r>
              <a:t>Texto com marcadores do slide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a Seção"/>
          <p:cNvSpPr txBox="1">
            <a:spLocks noGrp="1"/>
          </p:cNvSpPr>
          <p:nvPr>
            <p:ph type="title" hasCustomPrompt="1"/>
          </p:nvPr>
        </p:nvSpPr>
        <p:spPr>
          <a:xfrm>
            <a:off x="698500" y="3225800"/>
            <a:ext cx="11607800" cy="3302000"/>
          </a:xfrm>
          <a:prstGeom prst="rect">
            <a:avLst/>
          </a:prstGeom>
        </p:spPr>
        <p:txBody>
          <a:bodyPr anchor="ctr"/>
          <a:lstStyle>
            <a:lvl1pPr>
              <a:defRPr sz="8200" b="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Título da Seção</a:t>
            </a:r>
          </a:p>
        </p:txBody>
      </p:sp>
      <p:sp>
        <p:nvSpPr>
          <p:cNvPr id="72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ítulo do Slid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Título do Slide</a:t>
            </a:r>
          </a:p>
        </p:txBody>
      </p:sp>
      <p:sp>
        <p:nvSpPr>
          <p:cNvPr id="80" name="Subtítulo do Slid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</a:lstStyle>
          <a:p>
            <a:r>
              <a:t>Subtítulo do Slide</a:t>
            </a:r>
          </a:p>
        </p:txBody>
      </p:sp>
      <p:sp>
        <p:nvSpPr>
          <p:cNvPr id="8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ítulo da Agenda"/>
          <p:cNvSpPr txBox="1">
            <a:spLocks noGrp="1"/>
          </p:cNvSpPr>
          <p:nvPr>
            <p:ph type="title" hasCustomPrompt="1"/>
          </p:nvPr>
        </p:nvSpPr>
        <p:spPr>
          <a:xfrm>
            <a:off x="698500" y="444500"/>
            <a:ext cx="11607800" cy="1016000"/>
          </a:xfrm>
          <a:prstGeom prst="rect">
            <a:avLst/>
          </a:prstGeom>
        </p:spPr>
        <p:txBody>
          <a:bodyPr/>
          <a:lstStyle/>
          <a:p>
            <a:r>
              <a:t>Título da Agenda</a:t>
            </a:r>
          </a:p>
        </p:txBody>
      </p:sp>
      <p:sp>
        <p:nvSpPr>
          <p:cNvPr id="89" name="Subtítulo de Agend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1409700"/>
            <a:ext cx="11607801" cy="671802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</a:lstStyle>
          <a:p>
            <a:r>
              <a:t>Subtítulo de Agenda</a:t>
            </a:r>
          </a:p>
        </p:txBody>
      </p:sp>
      <p:sp>
        <p:nvSpPr>
          <p:cNvPr id="90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1300"/>
              </a:spcBef>
              <a:buSzTx/>
              <a:buNone/>
              <a:defRPr sz="3800" spc="-38"/>
            </a:lvl1pPr>
            <a:lvl2pPr marL="0" indent="457200">
              <a:spcBef>
                <a:spcPts val="1300"/>
              </a:spcBef>
              <a:buSzTx/>
              <a:buNone/>
              <a:defRPr sz="3800" spc="-38"/>
            </a:lvl2pPr>
            <a:lvl3pPr marL="0" indent="914400">
              <a:spcBef>
                <a:spcPts val="1300"/>
              </a:spcBef>
              <a:buSzTx/>
              <a:buNone/>
              <a:defRPr sz="3800" spc="-38"/>
            </a:lvl3pPr>
            <a:lvl4pPr marL="0" indent="1371600">
              <a:spcBef>
                <a:spcPts val="1300"/>
              </a:spcBef>
              <a:buSzTx/>
              <a:buNone/>
              <a:defRPr sz="3800" spc="-38"/>
            </a:lvl4pPr>
            <a:lvl5pPr marL="0" indent="1828800">
              <a:spcBef>
                <a:spcPts val="1300"/>
              </a:spcBef>
              <a:buSzTx/>
              <a:buNone/>
              <a:defRPr sz="3800" spc="-38"/>
            </a:lvl5pPr>
          </a:lstStyle>
          <a:p>
            <a:r>
              <a:t>Tópicos da Agenda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cl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98500" y="3568700"/>
            <a:ext cx="11607800" cy="26177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Declaração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698500" y="2959100"/>
            <a:ext cx="11607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Texto com marcadores do slide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Título do Slide"/>
          <p:cNvSpPr txBox="1">
            <a:spLocks noGrp="1"/>
          </p:cNvSpPr>
          <p:nvPr>
            <p:ph type="title"/>
          </p:nvPr>
        </p:nvSpPr>
        <p:spPr>
          <a:xfrm>
            <a:off x="698500" y="440266"/>
            <a:ext cx="116078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Título do Slide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6350067" y="9220199"/>
            <a:ext cx="297892" cy="28747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3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381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762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143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524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1905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286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2667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048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3429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uiadoeducadorinclusivo.org.br/capitulos/capitulo-1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uiadoeducadorinclusivo.org.br/capitulos/capitulo-1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uiadoeducadorinclusivo.org.br/capitulos/capitulo-1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uiadoeducadorinclusivo.org.br/capitulos/capitulo-1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uiadoeducadorinclusivo.org.br/capitulos/capitulo-1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c.br/Materiais/PublicacoesW3C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WAI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WAI/fundamentals/accessibility-principles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2673923" y="6388968"/>
            <a:ext cx="8581006" cy="199922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6000" spc="-119">
                <a:solidFill>
                  <a:srgbClr val="FFFFFF"/>
                </a:solidFill>
              </a:defRPr>
            </a:pPr>
            <a:r>
              <a:rPr lang="pt-BR" dirty="0" smtClean="0"/>
              <a:t>Tópicos Humanísticos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 smtClean="0"/>
              <a:t>Introdução</a:t>
            </a:r>
            <a:endParaRPr lang="pt-BR" sz="6000" dirty="0"/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Uma </a:t>
            </a:r>
            <a:r>
              <a:rPr lang="pt-BR" sz="4000" b="0" dirty="0"/>
              <a:t>população sistematicamente excluída do acesso aos benefícios da sociedade são as pessoas com </a:t>
            </a:r>
            <a:r>
              <a:rPr lang="pt-BR" sz="4000" b="0" dirty="0" smtClean="0"/>
              <a:t>deficiência</a:t>
            </a:r>
            <a:r>
              <a:rPr lang="pt-BR" sz="4000" b="0" dirty="0"/>
              <a:t>;</a:t>
            </a:r>
            <a:endParaRPr lang="pt-BR" sz="4000" b="0" dirty="0" smtClean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Será </a:t>
            </a:r>
            <a:r>
              <a:rPr lang="pt-BR" sz="4000" b="0" dirty="0"/>
              <a:t>que as oportunidades de trabalho, de educação, de acesso à informação e tantas outras, são as mesmas para todas as pessoas?</a:t>
            </a:r>
          </a:p>
        </p:txBody>
      </p:sp>
    </p:spTree>
    <p:extLst>
      <p:ext uri="{BB962C8B-B14F-4D97-AF65-F5344CB8AC3E}">
        <p14:creationId xmlns:p14="http://schemas.microsoft.com/office/powerpoint/2010/main" val="25306913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 smtClean="0"/>
              <a:t>Introdução</a:t>
            </a:r>
            <a:endParaRPr lang="pt-BR" sz="6000" dirty="0"/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pt-BR" sz="4000" b="0" dirty="0"/>
              <a:t>O tema de acessibilidade ganha importância nas discussões das políticas públicas modernas por dois fatores: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a consciência de que a sociedade é responsável por impor barreiras às pessoas com deficiência e, portanto, é responsável por removê-las.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a constatação de que o envelhecimento populacional faz parte da natureza.</a:t>
            </a:r>
          </a:p>
        </p:txBody>
      </p:sp>
    </p:spTree>
    <p:extLst>
      <p:ext uri="{BB962C8B-B14F-4D97-AF65-F5344CB8AC3E}">
        <p14:creationId xmlns:p14="http://schemas.microsoft.com/office/powerpoint/2010/main" val="26453655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 smtClean="0"/>
              <a:t>Introdução</a:t>
            </a:r>
            <a:endParaRPr lang="pt-BR" sz="6000" dirty="0"/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Em relação as </a:t>
            </a:r>
            <a:r>
              <a:rPr lang="pt-BR" sz="4000" b="0" dirty="0" err="1"/>
              <a:t>TICs</a:t>
            </a:r>
            <a:r>
              <a:rPr lang="pt-BR" sz="4000" b="0" dirty="0"/>
              <a:t>, precisamos questionar se elas estão sendo concebidas para prover </a:t>
            </a:r>
            <a:r>
              <a:rPr lang="pt-BR" sz="4000" dirty="0"/>
              <a:t>acesso igualitário </a:t>
            </a:r>
            <a:r>
              <a:rPr lang="pt-BR" sz="4000" b="0" dirty="0"/>
              <a:t>a todos os seres humanos. Se não estão, é nossa responsabilidade como designers de tecnologia provermos o que se chama de </a:t>
            </a:r>
            <a:r>
              <a:rPr lang="pt-BR" sz="4000" dirty="0"/>
              <a:t>acessibilidade</a:t>
            </a:r>
            <a:r>
              <a:rPr lang="pt-BR" sz="40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01948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5" y="4228728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/>
              <a:t>Para você, o que é inclusão?</a:t>
            </a:r>
          </a:p>
        </p:txBody>
      </p:sp>
    </p:spTree>
    <p:extLst>
      <p:ext uri="{BB962C8B-B14F-4D97-AF65-F5344CB8AC3E}">
        <p14:creationId xmlns:p14="http://schemas.microsoft.com/office/powerpoint/2010/main" val="363418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/>
              <a:t>Conceito de inclusão</a:t>
            </a:r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A palavra “inclusão” tem sido utilizada constantemente.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Alguns acham que inclusão significa estar junto, no mesmo espaço. Porém, inclusão é muito mais do que isso.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Como explica a professora Maria Teresa </a:t>
            </a:r>
            <a:r>
              <a:rPr lang="pt-BR" sz="4000" b="0" dirty="0" err="1"/>
              <a:t>Mantoan</a:t>
            </a:r>
            <a:r>
              <a:rPr lang="pt-BR" sz="4000" b="0" dirty="0" smtClean="0"/>
              <a:t>: Estar </a:t>
            </a:r>
            <a:r>
              <a:rPr lang="pt-BR" sz="4000" b="0" dirty="0"/>
              <a:t>junto é se aglomerar no cinema, no ônibus e até na sala de aula com pessoas que não conhecemos. Já inclusão é estar com, é interagir com o outro.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9442" y="8549208"/>
            <a:ext cx="568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Fonte: </a:t>
            </a:r>
            <a:r>
              <a:rPr lang="pt-BR" sz="1400" dirty="0">
                <a:hlinkClick r:id="rId3"/>
              </a:rPr>
              <a:t>http://</a:t>
            </a:r>
            <a:r>
              <a:rPr lang="pt-BR" sz="1400" dirty="0" smtClean="0">
                <a:hlinkClick r:id="rId3"/>
              </a:rPr>
              <a:t>www.guiadoeducadorinclusivo.org.br/capitulos/capitulo-1</a:t>
            </a:r>
            <a:r>
              <a:rPr lang="pt-BR" sz="1400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9124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/>
              <a:t>Conceito de inclusão</a:t>
            </a:r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A palavra “Inclusão” pode ser usada para referir às situações de determinados grupos sociais que muitas vezes estão marginalizados: pessoas da Terceira Idade, pessoas estigmatizadas do ponto de vista socioeconômico, como moradores em situação de rua, quilombolas, imigrantes ou pessoas de raça/etnia diferentes da de grupos majoritários, entre outros.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9442" y="8549208"/>
            <a:ext cx="568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Fonte: </a:t>
            </a:r>
            <a:r>
              <a:rPr lang="pt-BR" sz="1400" dirty="0">
                <a:hlinkClick r:id="rId3"/>
              </a:rPr>
              <a:t>http://</a:t>
            </a:r>
            <a:r>
              <a:rPr lang="pt-BR" sz="1400" dirty="0" smtClean="0">
                <a:hlinkClick r:id="rId3"/>
              </a:rPr>
              <a:t>www.guiadoeducadorinclusivo.org.br/capitulos/capitulo-1</a:t>
            </a:r>
            <a:r>
              <a:rPr lang="pt-BR" sz="1400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31386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/>
              <a:t>Conceito de inclusão</a:t>
            </a:r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Para a Inclusão acontecer, é preciso interação. E onde tem interação entre seres humanos, há emoção, mudança de atitudes e de conceitos.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Incluir supõe interagir, disposição de todos e não de um. Inclusão é relação, interação e é na qualidade das relações que a diversidade ganha seu maior sentido e potencializa sua riqueza.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9442" y="8549208"/>
            <a:ext cx="568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Fonte: </a:t>
            </a:r>
            <a:r>
              <a:rPr lang="pt-BR" sz="1400" dirty="0">
                <a:hlinkClick r:id="rId3"/>
              </a:rPr>
              <a:t>http://</a:t>
            </a:r>
            <a:r>
              <a:rPr lang="pt-BR" sz="1400" dirty="0" smtClean="0">
                <a:hlinkClick r:id="rId3"/>
              </a:rPr>
              <a:t>www.guiadoeducadorinclusivo.org.br/capitulos/capitulo-1</a:t>
            </a:r>
            <a:r>
              <a:rPr lang="pt-BR" sz="1400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43403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/>
              <a:t>Conceito de inclusão</a:t>
            </a:r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Inclusão é resultado do gesto de incluir, que faz com que todos se sintam acolhidos em suas singularidades para contribuir com o todo na realização da missão do grupo e da instituição.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Inclusão surge na interação e a fortalece, ampliando as possibilidades de cooperação entre as pessoas, de resolver conflitos e de chegar a um bom termo em relação aos desafios.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9442" y="8549208"/>
            <a:ext cx="568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Fonte: </a:t>
            </a:r>
            <a:r>
              <a:rPr lang="pt-BR" sz="1400" dirty="0">
                <a:hlinkClick r:id="rId3"/>
              </a:rPr>
              <a:t>http://</a:t>
            </a:r>
            <a:r>
              <a:rPr lang="pt-BR" sz="1400" dirty="0" smtClean="0">
                <a:hlinkClick r:id="rId3"/>
              </a:rPr>
              <a:t>www.guiadoeducadorinclusivo.org.br/capitulos/capitulo-1</a:t>
            </a:r>
            <a:r>
              <a:rPr lang="pt-BR" sz="1400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04725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/>
              <a:t>Conceito de inclusão</a:t>
            </a:r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Inclusão acontece na construção de ambientes promotores de justiça, de interações colaborativas, da criatividade e de soluções inovadoras para os desafios que afetam uma comunidade ou toda uma sociedade.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9442" y="8549208"/>
            <a:ext cx="568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Fonte: </a:t>
            </a:r>
            <a:r>
              <a:rPr lang="pt-BR" sz="1400" dirty="0">
                <a:hlinkClick r:id="rId3"/>
              </a:rPr>
              <a:t>http://</a:t>
            </a:r>
            <a:r>
              <a:rPr lang="pt-BR" sz="1400" dirty="0" smtClean="0">
                <a:hlinkClick r:id="rId3"/>
              </a:rPr>
              <a:t>www.guiadoeducadorinclusivo.org.br/capitulos/capitulo-1</a:t>
            </a:r>
            <a:r>
              <a:rPr lang="pt-BR" sz="1400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56581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5" y="4228728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/>
              <a:t>Inclusão Digital </a:t>
            </a:r>
          </a:p>
        </p:txBody>
      </p:sp>
    </p:spTree>
    <p:extLst>
      <p:ext uri="{BB962C8B-B14F-4D97-AF65-F5344CB8AC3E}">
        <p14:creationId xmlns:p14="http://schemas.microsoft.com/office/powerpoint/2010/main" val="38028174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698499" y="8276488"/>
            <a:ext cx="11607802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Inclusão Social e </a:t>
            </a:r>
            <a:r>
              <a:rPr lang="pt-BR" dirty="0" smtClean="0"/>
              <a:t>Digital</a:t>
            </a:r>
            <a:endParaRPr lang="pt-B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/>
              <a:t>Inclusão Digital </a:t>
            </a:r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Denomina-se inclusão digital a tentativa de garantir a todas as pessoas o acesso às tecnologias de informação e comunicação (</a:t>
            </a:r>
            <a:r>
              <a:rPr lang="pt-BR" sz="4000" b="0" dirty="0" err="1"/>
              <a:t>TICs</a:t>
            </a:r>
            <a:r>
              <a:rPr lang="pt-BR" sz="4000" b="0" dirty="0"/>
              <a:t>).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 A ideia é que todas as pessoas, principalmente as de baixa renda, possam ter acesso à informações, fazer pesquisas, mandar e-mails e facilitar sua própria vida fazendo uso da tecnologia.</a:t>
            </a:r>
          </a:p>
        </p:txBody>
      </p:sp>
    </p:spTree>
    <p:extLst>
      <p:ext uri="{BB962C8B-B14F-4D97-AF65-F5344CB8AC3E}">
        <p14:creationId xmlns:p14="http://schemas.microsoft.com/office/powerpoint/2010/main" val="18312483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/>
              <a:t>Inclusão Digital </a:t>
            </a:r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Em todo o mundo há uma forte tendência a disponibilizar cada vez mais serviços através da internet.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Por isso, uma pessoa incluída digitalmente, tende a ganhar em qualidade de vida, na medida em que ganha tempo fazendo uso da tecnologia.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Exemplos: operações bancárias, compras em lojas virtuais, educação à distância, etc.</a:t>
            </a:r>
          </a:p>
        </p:txBody>
      </p:sp>
    </p:spTree>
    <p:extLst>
      <p:ext uri="{BB962C8B-B14F-4D97-AF65-F5344CB8AC3E}">
        <p14:creationId xmlns:p14="http://schemas.microsoft.com/office/powerpoint/2010/main" val="26804962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/>
              <a:t>Inclusão Digital </a:t>
            </a:r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A inclusão digital resulta em inclusão social, assim como a exclusão digital aprofunda a exclusão social.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O termo inclusão digital vai além. Está relacionado à questão da acessibilidade.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Acessibilidade é a busca para melhorar a qualidade de vida das pessoas com deficiências, possibilitando as condições de acesso a todos os lugares, seja físico ou virtual.</a:t>
            </a:r>
          </a:p>
        </p:txBody>
      </p:sp>
    </p:spTree>
    <p:extLst>
      <p:ext uri="{BB962C8B-B14F-4D97-AF65-F5344CB8AC3E}">
        <p14:creationId xmlns:p14="http://schemas.microsoft.com/office/powerpoint/2010/main" val="24825285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/>
              <a:t>Inclusão Digital </a:t>
            </a:r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Os programas de inclusão digital buscam aprimorar e ampliar o acesso às tecnologias aos deficientes.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Cada vez mais são desenvolvidos meios que facilitem a acessibilidade dos deficientes em contato com o computador e desenvolvidos softwares para o funcionamento desses acessórios.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Ex.: Leitores de tela.</a:t>
            </a:r>
          </a:p>
        </p:txBody>
      </p:sp>
    </p:spTree>
    <p:extLst>
      <p:ext uri="{BB962C8B-B14F-4D97-AF65-F5344CB8AC3E}">
        <p14:creationId xmlns:p14="http://schemas.microsoft.com/office/powerpoint/2010/main" val="705161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5" y="4228728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/>
              <a:t>Ações afirmativas e sua eficácia no combate às desigualdades</a:t>
            </a:r>
          </a:p>
        </p:txBody>
      </p:sp>
    </p:spTree>
    <p:extLst>
      <p:ext uri="{BB962C8B-B14F-4D97-AF65-F5344CB8AC3E}">
        <p14:creationId xmlns:p14="http://schemas.microsoft.com/office/powerpoint/2010/main" val="37279371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/>
              <a:t>Ações afirmativas </a:t>
            </a:r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Pode-se definir as ações afirmativas como sendo “um conjunto de medidas que prescrevem prerrogativas a certos grupos, por serem vítimas de discriminação ou por se encontrarem em situação que dificulte o acesso a bens e serviços indispensáveis ao pleno gozo do princípio da dignidade humana</a:t>
            </a:r>
            <a:r>
              <a:rPr lang="pt-BR" sz="4000" b="0" dirty="0" smtClean="0"/>
              <a:t>.”</a:t>
            </a:r>
            <a:endParaRPr lang="pt-BR" sz="4000" b="0" dirty="0"/>
          </a:p>
          <a:p>
            <a:pPr algn="r">
              <a:lnSpc>
                <a:spcPct val="150000"/>
              </a:lnSpc>
            </a:pPr>
            <a:endParaRPr lang="pt-BR" sz="3300" b="0" i="1" dirty="0" smtClean="0"/>
          </a:p>
          <a:p>
            <a:pPr algn="r">
              <a:lnSpc>
                <a:spcPct val="150000"/>
              </a:lnSpc>
            </a:pPr>
            <a:r>
              <a:rPr lang="pt-BR" sz="3300" b="0" i="1" dirty="0" smtClean="0"/>
              <a:t>Fernanda </a:t>
            </a:r>
            <a:r>
              <a:rPr lang="pt-BR" sz="3300" b="0" i="1" dirty="0"/>
              <a:t>Maria Diógenes de Menezes Oliveira</a:t>
            </a:r>
          </a:p>
        </p:txBody>
      </p:sp>
    </p:spTree>
    <p:extLst>
      <p:ext uri="{BB962C8B-B14F-4D97-AF65-F5344CB8AC3E}">
        <p14:creationId xmlns:p14="http://schemas.microsoft.com/office/powerpoint/2010/main" val="8020999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/>
              <a:t>Ações afirmativas </a:t>
            </a:r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A cidadania é um dos pilares da sociedade, pois está intrinsecamente associada aos conceitos de liberdade, igualdade, democracia e justiça.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É indispensável para a concretização da cidadania e, principalmente do Estado Democrático de Direito que se vive, o exercício do Estado no papel de garantidor de direitos fundamentais aos seres humanos.</a:t>
            </a:r>
          </a:p>
        </p:txBody>
      </p:sp>
    </p:spTree>
    <p:extLst>
      <p:ext uri="{BB962C8B-B14F-4D97-AF65-F5344CB8AC3E}">
        <p14:creationId xmlns:p14="http://schemas.microsoft.com/office/powerpoint/2010/main" val="23114040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/>
              <a:t>Ações afirmativas </a:t>
            </a:r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O princípio da igualdade é princípio constitucional, previsto no artigo 5º, inciso I, da Constituição Federal de 1988: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4000" b="0" dirty="0"/>
          </a:p>
          <a:p>
            <a:pPr>
              <a:lnSpc>
                <a:spcPct val="150000"/>
              </a:lnSpc>
            </a:pPr>
            <a:r>
              <a:rPr lang="pt-BR" sz="4000" dirty="0"/>
              <a:t>Art. 5º</a:t>
            </a:r>
            <a:r>
              <a:rPr lang="pt-BR" sz="4000" b="0" dirty="0"/>
              <a:t> - Todos são iguais perante a lei, sem distinção de qualquer natureza, garantindo-se aos brasileiros e aos estrangeiros residentes no País a inviolabilidade do direito à vida, à liberdade, à igualdade, à segurança e à propriedade, nos termos seguintes:</a:t>
            </a:r>
          </a:p>
          <a:p>
            <a:pPr>
              <a:lnSpc>
                <a:spcPct val="150000"/>
              </a:lnSpc>
            </a:pPr>
            <a:r>
              <a:rPr lang="pt-BR" sz="4000" dirty="0"/>
              <a:t>I</a:t>
            </a:r>
            <a:r>
              <a:rPr lang="pt-BR" sz="4000" b="0" dirty="0"/>
              <a:t> - homens e mulheres são iguais em direitos e obrigações, nos termos desta Constituição</a:t>
            </a:r>
          </a:p>
        </p:txBody>
      </p:sp>
    </p:spTree>
    <p:extLst>
      <p:ext uri="{BB962C8B-B14F-4D97-AF65-F5344CB8AC3E}">
        <p14:creationId xmlns:p14="http://schemas.microsoft.com/office/powerpoint/2010/main" val="24995537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 smtClean="0"/>
              <a:t>Exemplos de ações </a:t>
            </a:r>
            <a:r>
              <a:rPr lang="pt-BR" sz="6000" dirty="0"/>
              <a:t>afirmativas </a:t>
            </a:r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Lei Maria da Penha: LEI Nº 11.340, DE 7 DE AGOSTO DE 2006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Art. </a:t>
            </a:r>
            <a:r>
              <a:rPr lang="pt-BR" sz="4000" b="0" dirty="0" smtClean="0"/>
              <a:t>373-A da CLT (igualdade para mulheres no mercado de trabalho)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Estatuto da criança e do </a:t>
            </a:r>
            <a:r>
              <a:rPr lang="pt-BR" sz="4000" b="0" dirty="0" smtClean="0"/>
              <a:t>adolescente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Defesa das pessoas com deficiência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Sistema de cotas (</a:t>
            </a:r>
            <a:r>
              <a:rPr lang="pt-BR" sz="4000" b="0" dirty="0" err="1" smtClean="0"/>
              <a:t>Sisu</a:t>
            </a:r>
            <a:r>
              <a:rPr lang="pt-BR" sz="4000" b="0" dirty="0" smtClean="0"/>
              <a:t> / Prouni)</a:t>
            </a:r>
            <a:endParaRPr lang="pt-BR" sz="4000" b="0" dirty="0"/>
          </a:p>
        </p:txBody>
      </p:sp>
    </p:spTree>
    <p:extLst>
      <p:ext uri="{BB962C8B-B14F-4D97-AF65-F5344CB8AC3E}">
        <p14:creationId xmlns:p14="http://schemas.microsoft.com/office/powerpoint/2010/main" val="5659943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/>
              <a:t>Para refletir</a:t>
            </a:r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pt-BR" sz="4000" b="0" dirty="0"/>
              <a:t>“Temos o direito de ser iguais quando a nossa diferença nos inferioriza; e temos o direito de ser diferentes quando a nossa igualdade nos descaracteriza. Daí a necessidade de uma igualdade que reconheça as diferenças e de uma diferença que não produza, alimente ou reproduza as desigualdades.”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4000" b="0" dirty="0"/>
          </a:p>
          <a:p>
            <a:pPr algn="r">
              <a:lnSpc>
                <a:spcPct val="150000"/>
              </a:lnSpc>
            </a:pPr>
            <a:r>
              <a:rPr lang="pt-BR" sz="4000" b="0" dirty="0"/>
              <a:t>Boaventura de Souza Santos</a:t>
            </a:r>
          </a:p>
        </p:txBody>
      </p:sp>
    </p:spTree>
    <p:extLst>
      <p:ext uri="{BB962C8B-B14F-4D97-AF65-F5344CB8AC3E}">
        <p14:creationId xmlns:p14="http://schemas.microsoft.com/office/powerpoint/2010/main" val="5375083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 smtClean="0"/>
              <a:t>Temas abordados</a:t>
            </a:r>
            <a:endParaRPr sz="6000" dirty="0"/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Conceito de inclusão;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Políticas e ações de inclusão;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Ações afirmativas e sua eficácia no combate às </a:t>
            </a:r>
            <a:r>
              <a:rPr lang="pt-BR" sz="4000" b="0" dirty="0" smtClean="0"/>
              <a:t>desigualdades;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As dimensões da acessibilidade </a:t>
            </a:r>
            <a:r>
              <a:rPr lang="pt-BR" sz="4000" b="0" dirty="0" smtClean="0"/>
              <a:t>plena</a:t>
            </a:r>
            <a:r>
              <a:rPr lang="pt-BR" sz="40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86152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5" y="4228728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/>
              <a:t>Deficiência e Acessibilidade</a:t>
            </a:r>
          </a:p>
        </p:txBody>
      </p:sp>
    </p:spTree>
    <p:extLst>
      <p:ext uri="{BB962C8B-B14F-4D97-AF65-F5344CB8AC3E}">
        <p14:creationId xmlns:p14="http://schemas.microsoft.com/office/powerpoint/2010/main" val="34866266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/>
              <a:t>Deficiência</a:t>
            </a:r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pt-BR" sz="4000" b="0" dirty="0" smtClean="0"/>
              <a:t>A </a:t>
            </a:r>
            <a:r>
              <a:rPr lang="pt-BR" sz="4000" b="0" dirty="0"/>
              <a:t>Organização Mundial da Saúde (OMS) define deficiência como: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A deficiência faz parte da condição humana. Quase todas as pessoas terão uma deficiência temporária ou permanente em algum momento de suas vidas, e aqueles que sobreviverem ao envelhecimento enfrentarão dificuldades cada vez maiores com a funcionalidade de seus corpos. (OMS, 2012)</a:t>
            </a:r>
          </a:p>
        </p:txBody>
      </p:sp>
    </p:spTree>
    <p:extLst>
      <p:ext uri="{BB962C8B-B14F-4D97-AF65-F5344CB8AC3E}">
        <p14:creationId xmlns:p14="http://schemas.microsoft.com/office/powerpoint/2010/main" val="8262438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/>
              <a:t>Deficiência</a:t>
            </a:r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Atualmente</a:t>
            </a:r>
            <a:r>
              <a:rPr lang="pt-BR" sz="4000" b="0" dirty="0"/>
              <a:t>, considera-se que pessoa com deficiência é “aquela que tem impedimentos de longo prazo de natureza física, mental, intelectual ou sensorial, o qual, em interação com diversas barreiras, pode obstruir sua participação plena e efetiva na sociedade em igualdades de condições com as demais pessoas” </a:t>
            </a:r>
            <a:r>
              <a:rPr lang="pt-BR" sz="4000" b="0" dirty="0" smtClean="0"/>
              <a:t/>
            </a:r>
            <a:br>
              <a:rPr lang="pt-BR" sz="4000" b="0" dirty="0" smtClean="0"/>
            </a:br>
            <a:r>
              <a:rPr lang="pt-BR" sz="4000" b="0" dirty="0" smtClean="0"/>
              <a:t>(</a:t>
            </a:r>
            <a:r>
              <a:rPr lang="pt-BR" sz="4000" b="0" dirty="0"/>
              <a:t>Artigo 2 da Lei nº 13.146 de 06 de Julho de 2015)</a:t>
            </a:r>
          </a:p>
        </p:txBody>
      </p:sp>
    </p:spTree>
    <p:extLst>
      <p:ext uri="{BB962C8B-B14F-4D97-AF65-F5344CB8AC3E}">
        <p14:creationId xmlns:p14="http://schemas.microsoft.com/office/powerpoint/2010/main" val="4308915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/>
              <a:t>Deficiência</a:t>
            </a:r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O modelo social da deficiência sustenta que a deficiência é o resultado da interação entre características corporais do indivíduo e as condições sociais em que ele se insere. </a:t>
            </a:r>
            <a:endParaRPr lang="pt-BR" sz="4000" b="0" dirty="0" smtClean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Assim</a:t>
            </a:r>
            <a:r>
              <a:rPr lang="pt-BR" sz="4000" b="0" dirty="0"/>
              <a:t>, se a sociedade estiver organizada para acomodar as diversidades corporais, é possível que uma pessoa que, por exemplo, tenha um membro ausente, não experimente a deficiência. </a:t>
            </a:r>
            <a:endParaRPr lang="pt-BR" sz="4000" b="0" dirty="0" smtClean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dirty="0" smtClean="0"/>
              <a:t>São </a:t>
            </a:r>
            <a:r>
              <a:rPr lang="pt-BR" sz="4000" dirty="0"/>
              <a:t>as barreiras impostas pela sociedade que causam desvantagens às pessoas com deficiência</a:t>
            </a:r>
            <a:r>
              <a:rPr lang="pt-BR" sz="40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18251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/>
              <a:t>Deficiência</a:t>
            </a:r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A solução para que essas pessoas não tenham impedimentos à sua participação plena e efetiva na sociedade é a remoção do preconceito, da discriminação e da falta de acessibilidade da sociedade.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Aliás, esta perspectiva impõe que não usemos termos como “deficiente”, porque ele reduz a pessoa à sua deficiência, sem considerar suas demais características como indivíduo. Por isso, usa-se o termo “pessoa com deficiência”.</a:t>
            </a:r>
          </a:p>
        </p:txBody>
      </p:sp>
    </p:spTree>
    <p:extLst>
      <p:ext uri="{BB962C8B-B14F-4D97-AF65-F5344CB8AC3E}">
        <p14:creationId xmlns:p14="http://schemas.microsoft.com/office/powerpoint/2010/main" val="12779053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/>
              <a:t>Acessibilidade</a:t>
            </a:r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pt-BR" sz="4000" b="0" dirty="0"/>
              <a:t>A legislação brasileira define acessibilidade como: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a possibilidade e condição de alcance para utilização, com segurança e autonomia, de espaços, mobiliários, equipamentos urbanos, edificações, transportes, informação e comunicação, inclusive seus sistemas e tecnologias, bem como de outros serviços e instalações abertos ao público, de uso público ou privados de uso coletivo, tanto na zona urbana como na rural, por pessoa com deficiência ou com mobilidade reduzida.</a:t>
            </a:r>
          </a:p>
        </p:txBody>
      </p:sp>
    </p:spTree>
    <p:extLst>
      <p:ext uri="{BB962C8B-B14F-4D97-AF65-F5344CB8AC3E}">
        <p14:creationId xmlns:p14="http://schemas.microsoft.com/office/powerpoint/2010/main" val="21335144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/>
              <a:t>Acessibilidade</a:t>
            </a:r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Acessibilidade </a:t>
            </a:r>
            <a:r>
              <a:rPr lang="pt-BR" sz="4000" b="0" dirty="0"/>
              <a:t>se refere a algum artefato que foi produzido por design;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Consiste na utilização com segurança e autonomia;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Não podemos falar de acessibilidade quando o artefato coloca a pessoa em risco ou em situação de dependência de outras </a:t>
            </a:r>
            <a:r>
              <a:rPr lang="pt-BR" sz="4000" b="0" dirty="0" smtClean="0"/>
              <a:t>pessoas</a:t>
            </a:r>
            <a:r>
              <a:rPr lang="pt-BR" sz="4000" b="0" dirty="0"/>
              <a:t>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dirty="0"/>
              <a:t>Não podemos dizer que um prédio é acessível se, por exemplo, o elevador fica trancado e o usuário depende de quem tem a chave!</a:t>
            </a:r>
          </a:p>
        </p:txBody>
      </p:sp>
    </p:spTree>
    <p:extLst>
      <p:ext uri="{BB962C8B-B14F-4D97-AF65-F5344CB8AC3E}">
        <p14:creationId xmlns:p14="http://schemas.microsoft.com/office/powerpoint/2010/main" val="162384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/>
              <a:t>Acessibilidade</a:t>
            </a:r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Acessibilidade é a característica de qualidade de sistemas, produtos e serviços para que esses possam ser usados, com autonomia e segurança, por pessoas com a mais ampla diversidade de características e capacidades, para alcançar suas metas em seus contextos de uso.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4000" b="0" dirty="0"/>
          </a:p>
          <a:p>
            <a:pPr>
              <a:lnSpc>
                <a:spcPct val="150000"/>
              </a:lnSpc>
            </a:pPr>
            <a:endParaRPr lang="pt-BR" sz="4000" b="0" dirty="0" smtClean="0"/>
          </a:p>
          <a:p>
            <a:pPr>
              <a:lnSpc>
                <a:spcPct val="150000"/>
              </a:lnSpc>
            </a:pPr>
            <a:r>
              <a:rPr lang="pt-BR" sz="4000" b="0" dirty="0" smtClean="0"/>
              <a:t>Para </a:t>
            </a:r>
            <a:r>
              <a:rPr lang="pt-BR" sz="4000" b="0" dirty="0"/>
              <a:t>consulta: </a:t>
            </a:r>
            <a:r>
              <a:rPr lang="pt-BR" sz="4000" b="0" dirty="0">
                <a:hlinkClick r:id="rId3"/>
              </a:rPr>
              <a:t>https</a:t>
            </a:r>
            <a:r>
              <a:rPr lang="pt-BR" sz="4000" b="0">
                <a:hlinkClick r:id="rId3"/>
              </a:rPr>
              <a:t>://</a:t>
            </a:r>
            <a:r>
              <a:rPr lang="pt-BR" sz="4000" b="0" smtClean="0">
                <a:hlinkClick r:id="rId3"/>
              </a:rPr>
              <a:t>www.w3c.br/Materiais/PublicacoesW3C</a:t>
            </a:r>
            <a:r>
              <a:rPr lang="pt-BR" sz="4000" b="0" dirty="0" smtClean="0"/>
              <a:t>  </a:t>
            </a:r>
            <a:endParaRPr lang="pt-BR" sz="4000" b="0" dirty="0"/>
          </a:p>
        </p:txBody>
      </p:sp>
    </p:spTree>
    <p:extLst>
      <p:ext uri="{BB962C8B-B14F-4D97-AF65-F5344CB8AC3E}">
        <p14:creationId xmlns:p14="http://schemas.microsoft.com/office/powerpoint/2010/main" val="1771461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5" y="4228728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/>
              <a:t>Legislação brasileira sobre os direitos da pessoa com deficiência</a:t>
            </a:r>
          </a:p>
        </p:txBody>
      </p:sp>
    </p:spTree>
    <p:extLst>
      <p:ext uri="{BB962C8B-B14F-4D97-AF65-F5344CB8AC3E}">
        <p14:creationId xmlns:p14="http://schemas.microsoft.com/office/powerpoint/2010/main" val="36882718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 smtClean="0"/>
              <a:t>Legislação</a:t>
            </a:r>
            <a:endParaRPr lang="pt-BR" sz="6000" dirty="0"/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A primeira Lei brasileira que trata do tema de acessibilidade é a Lei nº 10.098, de 19 de dezembro de 2000, que estabelece normas gerais e critérios básicos para a promoção da acessibilidade das pessoas com deficiência ou com mobilidade reduzida e dá outras providências.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Em 13 de dezembro de 2006, a Assembleia Geral da ONU aprovou o texto final da Convenção dos Direitos das Pessoas com Deficiência</a:t>
            </a:r>
            <a:r>
              <a:rPr lang="pt-BR" sz="4000" b="0" dirty="0" smtClean="0"/>
              <a:t>.</a:t>
            </a:r>
            <a:endParaRPr lang="pt-BR" sz="3300" b="0" i="1" dirty="0" smtClean="0"/>
          </a:p>
        </p:txBody>
      </p:sp>
    </p:spTree>
    <p:extLst>
      <p:ext uri="{BB962C8B-B14F-4D97-AF65-F5344CB8AC3E}">
        <p14:creationId xmlns:p14="http://schemas.microsoft.com/office/powerpoint/2010/main" val="42243845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 smtClean="0"/>
              <a:t>Temas abordados</a:t>
            </a:r>
            <a:endParaRPr sz="6000" dirty="0"/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Acessibilidade </a:t>
            </a:r>
            <a:r>
              <a:rPr lang="pt-BR" sz="4000" b="0" dirty="0"/>
              <a:t>digital e a inclusão através das Tecnologias de Informação e Comunicação;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Possibilidades tecnológicas disponíveis para diferentes necessidades;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Tecnologias assistivas.</a:t>
            </a:r>
          </a:p>
        </p:txBody>
      </p:sp>
    </p:spTree>
    <p:extLst>
      <p:ext uri="{BB962C8B-B14F-4D97-AF65-F5344CB8AC3E}">
        <p14:creationId xmlns:p14="http://schemas.microsoft.com/office/powerpoint/2010/main" val="14923780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 smtClean="0"/>
              <a:t>Legislação</a:t>
            </a:r>
            <a:endParaRPr lang="pt-BR" sz="6000" dirty="0"/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Mais recentemente, a Lei Brasileira de Inclusão da Pessoa com Deficiência (Lei nº 13.146, de 6 de julho de 2015), conhecida como Lei Brasileira de Inclusão (LBI) estabeleceu medidas no sentido de adaptar o ordenamento jurídico brasileiro às disposições da Convenção da ONU.</a:t>
            </a:r>
          </a:p>
        </p:txBody>
      </p:sp>
    </p:spTree>
    <p:extLst>
      <p:ext uri="{BB962C8B-B14F-4D97-AF65-F5344CB8AC3E}">
        <p14:creationId xmlns:p14="http://schemas.microsoft.com/office/powerpoint/2010/main" val="35297569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 smtClean="0"/>
              <a:t>Legislação</a:t>
            </a:r>
            <a:endParaRPr lang="pt-BR" sz="6000" dirty="0"/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pt-BR" sz="4000" b="0" dirty="0"/>
              <a:t>Lei nº 13.146 de 06 de Julho de 2015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Art. 63. É obrigatória a acessibilidade nos sítios da internet mantidos por empresas com sede ou representação comercial no País ou por órgãos de governo, para uso da pessoa com deficiência, garantindo-lhe acesso às informações disponíveis, conforme as melhores práticas e diretrizes de acessibilidade adotadas internacionalmente.</a:t>
            </a:r>
          </a:p>
        </p:txBody>
      </p:sp>
    </p:spTree>
    <p:extLst>
      <p:ext uri="{BB962C8B-B14F-4D97-AF65-F5344CB8AC3E}">
        <p14:creationId xmlns:p14="http://schemas.microsoft.com/office/powerpoint/2010/main" val="12058376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5" y="4228728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/>
              <a:t>Barreiras às Pessoas com Deficiência</a:t>
            </a:r>
          </a:p>
        </p:txBody>
      </p:sp>
    </p:spTree>
    <p:extLst>
      <p:ext uri="{BB962C8B-B14F-4D97-AF65-F5344CB8AC3E}">
        <p14:creationId xmlns:p14="http://schemas.microsoft.com/office/powerpoint/2010/main" val="7805590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5400" dirty="0"/>
              <a:t>Barreiras às Pessoas com Deficiência</a:t>
            </a:r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pt-BR" sz="4000" b="0" dirty="0"/>
              <a:t>A LBI, em seu Artigo 3, item IV, define barreira: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qualquer entrave, obstáculo, atitude ou comportamento que limite ou impeça a participação social da pessoa, bem como o gozo, a fruição e o exercício de seus direitos à acessibilidade, à liberdade de movimento e de expressão, à comunicação, ao acesso à informação, à compreensão, à circulação com segurança, entre </a:t>
            </a:r>
            <a:r>
              <a:rPr lang="pt-BR" sz="4000" b="0" dirty="0" smtClean="0"/>
              <a:t>outros.</a:t>
            </a:r>
            <a:endParaRPr lang="pt-BR" sz="4000" b="0" dirty="0"/>
          </a:p>
        </p:txBody>
      </p:sp>
    </p:spTree>
    <p:extLst>
      <p:ext uri="{BB962C8B-B14F-4D97-AF65-F5344CB8AC3E}">
        <p14:creationId xmlns:p14="http://schemas.microsoft.com/office/powerpoint/2010/main" val="20087020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5400" dirty="0"/>
              <a:t>Barreiras às Pessoas com Deficiência</a:t>
            </a:r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dirty="0"/>
              <a:t>Urbanísticas:  </a:t>
            </a:r>
            <a:r>
              <a:rPr lang="pt-BR" sz="4000" b="0" dirty="0"/>
              <a:t>nos espaços públicos e privados;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dirty="0"/>
              <a:t>Transportes: </a:t>
            </a:r>
            <a:r>
              <a:rPr lang="pt-BR" sz="4000" b="0" dirty="0"/>
              <a:t>sistemas e meios de transportes;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dirty="0"/>
              <a:t>Atitudinais: </a:t>
            </a:r>
            <a:r>
              <a:rPr lang="pt-BR" sz="4000" b="0" dirty="0"/>
              <a:t>atitudes ou comportamentos;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dirty="0"/>
              <a:t>Comunicações e na informação: </a:t>
            </a:r>
            <a:r>
              <a:rPr lang="pt-BR" sz="4000" b="0" dirty="0"/>
              <a:t>entrave de entendimento de mensagens e de informação;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dirty="0"/>
              <a:t>Tecnológicas: </a:t>
            </a:r>
            <a:r>
              <a:rPr lang="pt-BR" sz="4000" b="0" dirty="0"/>
              <a:t>dificultam ou impedem o acesso da pessoa com deficiência às tecnologias.</a:t>
            </a:r>
          </a:p>
        </p:txBody>
      </p:sp>
    </p:spTree>
    <p:extLst>
      <p:ext uri="{BB962C8B-B14F-4D97-AF65-F5344CB8AC3E}">
        <p14:creationId xmlns:p14="http://schemas.microsoft.com/office/powerpoint/2010/main" val="13885224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5400" dirty="0"/>
              <a:t>Barreiras às Pessoas com Deficiência</a:t>
            </a:r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pt-BR" sz="4000" b="0" dirty="0"/>
              <a:t>Design Universal – Princípios: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IGUALITÁRIO – Uso equiparável (para pessoas com diferentes capacidades);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ADAPTÁVEL – Uso flexível (com leque amplo de preferências e habilidades);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ÓBVIO – Simples e intuitivo (fácil de entender);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CONHECIDO – Informação perceptível (comunica eficazmente a informação necessária</a:t>
            </a:r>
            <a:r>
              <a:rPr lang="pt-BR" sz="4000" b="0" dirty="0" smtClean="0"/>
              <a:t>).</a:t>
            </a:r>
            <a:endParaRPr lang="pt-BR" sz="4000" b="0" dirty="0"/>
          </a:p>
        </p:txBody>
      </p:sp>
    </p:spTree>
    <p:extLst>
      <p:ext uri="{BB962C8B-B14F-4D97-AF65-F5344CB8AC3E}">
        <p14:creationId xmlns:p14="http://schemas.microsoft.com/office/powerpoint/2010/main" val="38271009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5400" dirty="0"/>
              <a:t>Barreiras às Pessoas com Deficiência</a:t>
            </a:r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pt-BR" sz="4000" b="0" dirty="0"/>
              <a:t>Design Universal – Princípios: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SEGURO – Tolerante ao erro (que diminui riscos de ações involuntárias);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SEM ESFORÇO – Com pouca exigência de esforço físico;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ABRANGENTE – Tamanho e espaço para o acesso e o uso.</a:t>
            </a:r>
          </a:p>
        </p:txBody>
      </p:sp>
    </p:spTree>
    <p:extLst>
      <p:ext uri="{BB962C8B-B14F-4D97-AF65-F5344CB8AC3E}">
        <p14:creationId xmlns:p14="http://schemas.microsoft.com/office/powerpoint/2010/main" val="4476348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5" y="4228728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/>
              <a:t>Acessibilidade na web e guias para desenvolvimento web acessível</a:t>
            </a:r>
          </a:p>
        </p:txBody>
      </p:sp>
    </p:spTree>
    <p:extLst>
      <p:ext uri="{BB962C8B-B14F-4D97-AF65-F5344CB8AC3E}">
        <p14:creationId xmlns:p14="http://schemas.microsoft.com/office/powerpoint/2010/main" val="20323214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 smtClean="0"/>
              <a:t>Acessibilidade na Web</a:t>
            </a:r>
            <a:endParaRPr lang="pt-BR" sz="6000" dirty="0"/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Visa permitir o acesso universal aos serviços da web;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Guias propostos pela W3C: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Web </a:t>
            </a:r>
            <a:r>
              <a:rPr lang="pt-BR" sz="4000" b="0" dirty="0" err="1"/>
              <a:t>Content</a:t>
            </a:r>
            <a:r>
              <a:rPr lang="pt-BR" sz="4000" b="0" dirty="0"/>
              <a:t> </a:t>
            </a:r>
            <a:r>
              <a:rPr lang="pt-BR" sz="4000" b="0" dirty="0" err="1"/>
              <a:t>Accessibility</a:t>
            </a:r>
            <a:r>
              <a:rPr lang="pt-BR" sz="4000" b="0" dirty="0"/>
              <a:t> </a:t>
            </a:r>
            <a:r>
              <a:rPr lang="pt-BR" sz="4000" b="0" dirty="0" err="1"/>
              <a:t>Guidelines</a:t>
            </a:r>
            <a:r>
              <a:rPr lang="pt-BR" sz="4000" b="0" dirty="0"/>
              <a:t> (WCAG)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err="1"/>
              <a:t>Authoring</a:t>
            </a:r>
            <a:r>
              <a:rPr lang="pt-BR" sz="4000" b="0" dirty="0"/>
              <a:t> Tool </a:t>
            </a:r>
            <a:r>
              <a:rPr lang="pt-BR" sz="4000" b="0" dirty="0" err="1"/>
              <a:t>Accessibility</a:t>
            </a:r>
            <a:r>
              <a:rPr lang="pt-BR" sz="4000" b="0" dirty="0"/>
              <a:t> </a:t>
            </a:r>
            <a:r>
              <a:rPr lang="pt-BR" sz="4000" b="0" dirty="0" err="1"/>
              <a:t>Guidelines</a:t>
            </a:r>
            <a:r>
              <a:rPr lang="pt-BR" sz="4000" b="0" dirty="0"/>
              <a:t> (ATAG)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err="1"/>
              <a:t>User</a:t>
            </a:r>
            <a:r>
              <a:rPr lang="pt-BR" sz="4000" b="0" dirty="0"/>
              <a:t> Agent </a:t>
            </a:r>
            <a:r>
              <a:rPr lang="pt-BR" sz="4000" b="0" dirty="0" err="1"/>
              <a:t>Accessibility</a:t>
            </a:r>
            <a:r>
              <a:rPr lang="pt-BR" sz="4000" b="0" dirty="0"/>
              <a:t> </a:t>
            </a:r>
            <a:r>
              <a:rPr lang="pt-BR" sz="4000" b="0" dirty="0" err="1"/>
              <a:t>Guidelines</a:t>
            </a:r>
            <a:r>
              <a:rPr lang="pt-BR" sz="4000" b="0" dirty="0"/>
              <a:t> (UAAG)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4000" b="0" dirty="0"/>
          </a:p>
          <a:p>
            <a:pPr>
              <a:lnSpc>
                <a:spcPct val="150000"/>
              </a:lnSpc>
            </a:pPr>
            <a:r>
              <a:rPr lang="pt-BR" sz="4000" b="0" dirty="0"/>
              <a:t>Para consulta: </a:t>
            </a:r>
            <a:r>
              <a:rPr lang="pt-BR" sz="4000" b="0" dirty="0">
                <a:hlinkClick r:id="rId3"/>
              </a:rPr>
              <a:t>https://www.w3.org/WAI</a:t>
            </a:r>
            <a:r>
              <a:rPr lang="pt-BR" sz="4000" b="0" dirty="0" smtClean="0">
                <a:hlinkClick r:id="rId3"/>
              </a:rPr>
              <a:t>/</a:t>
            </a:r>
            <a:r>
              <a:rPr lang="pt-BR" sz="4000" b="0" dirty="0" smtClean="0"/>
              <a:t>   </a:t>
            </a:r>
            <a:endParaRPr lang="pt-BR" sz="4000" b="0" dirty="0"/>
          </a:p>
        </p:txBody>
      </p:sp>
    </p:spTree>
    <p:extLst>
      <p:ext uri="{BB962C8B-B14F-4D97-AF65-F5344CB8AC3E}">
        <p14:creationId xmlns:p14="http://schemas.microsoft.com/office/powerpoint/2010/main" val="21186070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 smtClean="0"/>
              <a:t>Acessibilidade na Web</a:t>
            </a:r>
            <a:endParaRPr lang="pt-BR" sz="6000" dirty="0"/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pt-BR" sz="4000" b="0" dirty="0"/>
              <a:t>O WCAG é organizado em quatro princípios, de que o conteúdo Web deve ser: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perceptível,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operável,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compreensível e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robusto.</a:t>
            </a:r>
          </a:p>
          <a:p>
            <a:pPr>
              <a:lnSpc>
                <a:spcPct val="150000"/>
              </a:lnSpc>
            </a:pPr>
            <a:endParaRPr lang="pt-BR" sz="4000" b="0" dirty="0" smtClean="0"/>
          </a:p>
          <a:p>
            <a:pPr>
              <a:lnSpc>
                <a:spcPct val="150000"/>
              </a:lnSpc>
            </a:pPr>
            <a:r>
              <a:rPr lang="pt-BR" sz="4000" b="0" dirty="0" smtClean="0"/>
              <a:t>Consulta</a:t>
            </a:r>
            <a:r>
              <a:rPr lang="pt-BR" sz="4000" b="0" dirty="0"/>
              <a:t>: </a:t>
            </a:r>
            <a:r>
              <a:rPr lang="pt-BR" sz="4000" b="0" dirty="0">
                <a:hlinkClick r:id="rId3"/>
              </a:rPr>
              <a:t>https://www.w3.org/WAI/fundamentals/accessibility-principles</a:t>
            </a:r>
            <a:r>
              <a:rPr lang="pt-BR" sz="4000" b="0" dirty="0" smtClean="0">
                <a:hlinkClick r:id="rId3"/>
              </a:rPr>
              <a:t>/</a:t>
            </a:r>
            <a:r>
              <a:rPr lang="pt-BR" sz="4000" b="0" dirty="0" smtClean="0"/>
              <a:t> </a:t>
            </a:r>
            <a:endParaRPr lang="pt-BR" sz="4000" b="0" dirty="0"/>
          </a:p>
        </p:txBody>
      </p:sp>
    </p:spTree>
    <p:extLst>
      <p:ext uri="{BB962C8B-B14F-4D97-AF65-F5344CB8AC3E}">
        <p14:creationId xmlns:p14="http://schemas.microsoft.com/office/powerpoint/2010/main" val="26989403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 smtClean="0"/>
              <a:t>Introdução</a:t>
            </a:r>
            <a:endParaRPr lang="pt-BR" sz="6000" dirty="0"/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Se você tem interesse no design de sistemas, produtos e serviços de tecnologia digital, e se você se preocupa com os aspectos sociais da computação, você deve ter em mente que o design precisa levar em conta as características de seus usuários.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Deve saber também que as pessoas são muito diferentes umas das outras. Essa diversidade é a maior riqueza do ser humano, tanto biológica como socialmente!</a:t>
            </a:r>
          </a:p>
        </p:txBody>
      </p:sp>
    </p:spTree>
    <p:extLst>
      <p:ext uri="{BB962C8B-B14F-4D97-AF65-F5344CB8AC3E}">
        <p14:creationId xmlns:p14="http://schemas.microsoft.com/office/powerpoint/2010/main" val="28671976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 smtClean="0"/>
              <a:t>Acessibilidade na Web</a:t>
            </a:r>
            <a:endParaRPr lang="pt-BR" sz="6000" dirty="0"/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3384376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pt-BR" sz="4000" b="0" dirty="0" smtClean="0"/>
              <a:t>Exemplos </a:t>
            </a:r>
            <a:r>
              <a:rPr lang="pt-BR" sz="4000" b="0" dirty="0"/>
              <a:t>de diretrizes do WCAG 2.1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1.1.1 Conteúdo Não Textual: Todo o conteúdo não textual que é exibido ao usuário tem uma alternativa textual que serve a um propósito equivalente.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622" y="6316960"/>
            <a:ext cx="8523556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8114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 smtClean="0"/>
              <a:t>Acessibilidade na Web</a:t>
            </a:r>
            <a:endParaRPr lang="pt-BR" sz="6000" dirty="0"/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4000" b="0" dirty="0" smtClean="0"/>
              <a:t>Exemplos </a:t>
            </a:r>
            <a:r>
              <a:rPr lang="pt-BR" sz="4000" b="0" dirty="0"/>
              <a:t>de diretrizes do WCAG 2.1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2.1.3 Teclado (Sem Exceção): Toda a funcionalidade do conteúdo é operável através de uma interface de teclado sem requerer temporizações específicas para digitação individual.</a:t>
            </a:r>
          </a:p>
        </p:txBody>
      </p:sp>
    </p:spTree>
    <p:extLst>
      <p:ext uri="{BB962C8B-B14F-4D97-AF65-F5344CB8AC3E}">
        <p14:creationId xmlns:p14="http://schemas.microsoft.com/office/powerpoint/2010/main" val="18460960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5" y="4228728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/>
              <a:t>Acessibilidade em sistemas móveis</a:t>
            </a:r>
          </a:p>
        </p:txBody>
      </p:sp>
    </p:spTree>
    <p:extLst>
      <p:ext uri="{BB962C8B-B14F-4D97-AF65-F5344CB8AC3E}">
        <p14:creationId xmlns:p14="http://schemas.microsoft.com/office/powerpoint/2010/main" val="35789299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/>
              <a:t>Acessibilidade Mobile</a:t>
            </a:r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O </a:t>
            </a:r>
            <a:r>
              <a:rPr lang="pt-BR" sz="4000" b="0" dirty="0"/>
              <a:t>uso de dispositivos móveis para pessoas com deficiência também tem aumentado consideravelmente e aberto inúmeras possibilidades de uso.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Os recursos disponíveis nos smartphones têm oferecido muitas possibilidades para pessoas com deficiência. Com câmeras, GPS e conexão com a internet via </a:t>
            </a:r>
            <a:r>
              <a:rPr lang="pt-BR" sz="4000" b="0" dirty="0" err="1"/>
              <a:t>Wi-fi</a:t>
            </a:r>
            <a:r>
              <a:rPr lang="pt-BR" sz="4000" b="0" dirty="0"/>
              <a:t> e redes móveis, é possível oferecer inúmeras funcionalidades.</a:t>
            </a:r>
          </a:p>
        </p:txBody>
      </p:sp>
    </p:spTree>
    <p:extLst>
      <p:ext uri="{BB962C8B-B14F-4D97-AF65-F5344CB8AC3E}">
        <p14:creationId xmlns:p14="http://schemas.microsoft.com/office/powerpoint/2010/main" val="28845142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/>
              <a:t>Acessibilidade Mobile</a:t>
            </a:r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Alguns exemplos são aplicativos que permitem que pessoas com deficiência auditiva possam comunicar-se utilizando Língua de Sinais e aplicativos que permitem que pessoas com deficiência visual possam utilizar rotas para se movimentarem. </a:t>
            </a:r>
          </a:p>
        </p:txBody>
      </p:sp>
    </p:spTree>
    <p:extLst>
      <p:ext uri="{BB962C8B-B14F-4D97-AF65-F5344CB8AC3E}">
        <p14:creationId xmlns:p14="http://schemas.microsoft.com/office/powerpoint/2010/main" val="15030663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/>
              <a:t>Acessibilidade Mobile</a:t>
            </a:r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No caso de pessoas com deficiência visual, por exemplo, é possível utilizar leitores de tela em smartphones e </a:t>
            </a:r>
            <a:r>
              <a:rPr lang="pt-BR" sz="4000" b="0" dirty="0" err="1"/>
              <a:t>tablets</a:t>
            </a:r>
            <a:r>
              <a:rPr lang="pt-BR" sz="4000" b="0" dirty="0"/>
              <a:t> tais como o </a:t>
            </a:r>
            <a:r>
              <a:rPr lang="pt-BR" sz="4000" b="0" dirty="0" err="1"/>
              <a:t>TalkBack</a:t>
            </a:r>
            <a:r>
              <a:rPr lang="pt-BR" sz="4000" b="0" dirty="0"/>
              <a:t> na plataforma </a:t>
            </a:r>
            <a:r>
              <a:rPr lang="pt-BR" sz="4000" b="0" dirty="0" err="1"/>
              <a:t>Android</a:t>
            </a:r>
            <a:r>
              <a:rPr lang="pt-BR" sz="4000" b="0" dirty="0"/>
              <a:t> ou o </a:t>
            </a:r>
            <a:r>
              <a:rPr lang="pt-BR" sz="4000" b="0" dirty="0" err="1"/>
              <a:t>VoiceOver</a:t>
            </a:r>
            <a:r>
              <a:rPr lang="pt-BR" sz="4000" b="0" dirty="0"/>
              <a:t> para iOS em dispositivos da Apple.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Apesar de serem mais recentes do que diretrizes para a Web, já há vários conjuntos de recomendações disponíveis que podem auxiliar designers e desenvolvedores a criarem aplicativos móveis mais acessíveis.</a:t>
            </a:r>
          </a:p>
        </p:txBody>
      </p:sp>
    </p:spTree>
    <p:extLst>
      <p:ext uri="{BB962C8B-B14F-4D97-AF65-F5344CB8AC3E}">
        <p14:creationId xmlns:p14="http://schemas.microsoft.com/office/powerpoint/2010/main" val="9810143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 smtClean="0"/>
              <a:t>Acessibilidade Mobile</a:t>
            </a:r>
            <a:endParaRPr lang="pt-BR" sz="6000" dirty="0"/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Os primeiros recursos que podem ser utilizados são as próprias diretrizes de acessibilidade específicas para plataformas como iOS e </a:t>
            </a:r>
            <a:r>
              <a:rPr lang="pt-BR" sz="4000" b="0" dirty="0" err="1"/>
              <a:t>e</a:t>
            </a:r>
            <a:r>
              <a:rPr lang="pt-BR" sz="4000" b="0" dirty="0"/>
              <a:t> </a:t>
            </a:r>
            <a:r>
              <a:rPr lang="pt-BR" sz="4000" b="0" dirty="0" err="1"/>
              <a:t>Android</a:t>
            </a:r>
            <a:r>
              <a:rPr lang="pt-BR" sz="4000" b="0" dirty="0"/>
              <a:t>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Essas recomendações fornecem direcionamento a desenvolvedores sobre como utilizar adequadamente os recursos de acessibilidade para cada tipo de elemento interativo dessas plataformas.</a:t>
            </a:r>
          </a:p>
        </p:txBody>
      </p:sp>
    </p:spTree>
    <p:extLst>
      <p:ext uri="{BB962C8B-B14F-4D97-AF65-F5344CB8AC3E}">
        <p14:creationId xmlns:p14="http://schemas.microsoft.com/office/powerpoint/2010/main" val="5364495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5" y="4228728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/>
              <a:t>Tecnologias assistivas</a:t>
            </a:r>
          </a:p>
        </p:txBody>
      </p:sp>
    </p:spTree>
    <p:extLst>
      <p:ext uri="{BB962C8B-B14F-4D97-AF65-F5344CB8AC3E}">
        <p14:creationId xmlns:p14="http://schemas.microsoft.com/office/powerpoint/2010/main" val="17352829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/>
              <a:t>Tecnologias assistivas</a:t>
            </a:r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pt-BR" sz="4000" b="0" dirty="0" smtClean="0"/>
              <a:t>A </a:t>
            </a:r>
            <a:r>
              <a:rPr lang="pt-BR" sz="4000" b="0" dirty="0"/>
              <a:t>definição utilizada no Brasil consta da LBI em seu Artigo 3, item III: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TA pode se referir a: produtos, equipamentos, dispositivos, recursos, metodologias, estratégias, práticas e serviços que objetivem promover a funcionalidade, relacionada à atividade e à participação da pessoa com deficiência ou com mobilidade reduzida, visando à sua autonomia, independência, qualidade de vida e inclusão social.</a:t>
            </a:r>
          </a:p>
        </p:txBody>
      </p:sp>
    </p:spTree>
    <p:extLst>
      <p:ext uri="{BB962C8B-B14F-4D97-AF65-F5344CB8AC3E}">
        <p14:creationId xmlns:p14="http://schemas.microsoft.com/office/powerpoint/2010/main" val="12111543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/>
              <a:t>Tecnologias assistivas</a:t>
            </a:r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pt-BR" sz="4000" b="0" dirty="0"/>
              <a:t>A TA pode incluir produtos, serviços e estratégias. </a:t>
            </a:r>
            <a:r>
              <a:rPr lang="pt-BR" sz="4000" b="0" dirty="0" err="1"/>
              <a:t>Bersch</a:t>
            </a:r>
            <a:r>
              <a:rPr lang="pt-BR" sz="4000" b="0" dirty="0"/>
              <a:t> apresenta 12 categorias:</a:t>
            </a:r>
          </a:p>
          <a:p>
            <a:pPr>
              <a:lnSpc>
                <a:spcPct val="150000"/>
              </a:lnSpc>
            </a:pPr>
            <a:r>
              <a:rPr lang="pt-BR" sz="4000" b="0" dirty="0"/>
              <a:t>1. </a:t>
            </a:r>
            <a:r>
              <a:rPr lang="pt-BR" sz="4000" b="0" u="sng" dirty="0"/>
              <a:t>Auxílios para a vida diária e vida prática</a:t>
            </a:r>
            <a:r>
              <a:rPr lang="pt-BR" sz="4000" b="0" dirty="0"/>
              <a:t>, que ajudam em tarefas rotineiras (por exemplo, barras de apoio, talheres);</a:t>
            </a:r>
          </a:p>
          <a:p>
            <a:pPr>
              <a:lnSpc>
                <a:spcPct val="150000"/>
              </a:lnSpc>
            </a:pPr>
            <a:r>
              <a:rPr lang="pt-BR" sz="4000" b="0" dirty="0"/>
              <a:t>2. </a:t>
            </a:r>
            <a:r>
              <a:rPr lang="pt-BR" sz="4000" b="0" u="sng" dirty="0"/>
              <a:t>Comunicação Aumentativa e Alternativa</a:t>
            </a:r>
            <a:r>
              <a:rPr lang="pt-BR" sz="4000" b="0" dirty="0"/>
              <a:t>, que permitem a comunicação expressiva e receptiva das pessoas com dificuldades na fala ou com limitações associadas à comunicação (por exemplo, pranchas de comunicação);</a:t>
            </a:r>
          </a:p>
        </p:txBody>
      </p:sp>
    </p:spTree>
    <p:extLst>
      <p:ext uri="{BB962C8B-B14F-4D97-AF65-F5344CB8AC3E}">
        <p14:creationId xmlns:p14="http://schemas.microsoft.com/office/powerpoint/2010/main" val="36442621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 smtClean="0"/>
              <a:t>Introdução</a:t>
            </a:r>
            <a:endParaRPr lang="pt-BR" sz="6000" dirty="0"/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Independentemente dessa diversidade, todos os seres humanos têm necessidades, por exemplo, de alimentação, moradia, afeto, família, educação, saúde, trabalho, relações sociais.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O atendimento às necessidades e o respeito aos direitos, conferem dignidade à vida humana, conforme a Declaração Universal dos Direitos Humanos, que estabelece que todos os seres humanos têm igual direito a uma vida digna.</a:t>
            </a:r>
          </a:p>
        </p:txBody>
      </p:sp>
    </p:spTree>
    <p:extLst>
      <p:ext uri="{BB962C8B-B14F-4D97-AF65-F5344CB8AC3E}">
        <p14:creationId xmlns:p14="http://schemas.microsoft.com/office/powerpoint/2010/main" val="18049379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/>
              <a:t>Tecnologias assistivas</a:t>
            </a:r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pt-BR" sz="4000" b="0" dirty="0"/>
              <a:t>A TA pode incluir produtos, serviços e estratégias. </a:t>
            </a:r>
            <a:r>
              <a:rPr lang="pt-BR" sz="4000" b="0" dirty="0" err="1"/>
              <a:t>Bersch</a:t>
            </a:r>
            <a:r>
              <a:rPr lang="pt-BR" sz="4000" b="0" dirty="0"/>
              <a:t> apresenta 12 categorias:</a:t>
            </a:r>
          </a:p>
          <a:p>
            <a:pPr>
              <a:lnSpc>
                <a:spcPct val="150000"/>
              </a:lnSpc>
            </a:pPr>
            <a:r>
              <a:rPr lang="pt-BR" sz="4000" b="0" dirty="0" smtClean="0"/>
              <a:t>3. </a:t>
            </a:r>
            <a:r>
              <a:rPr lang="pt-BR" sz="4000" b="0" u="sng" dirty="0"/>
              <a:t>Acessibilidade ao computador</a:t>
            </a:r>
            <a:r>
              <a:rPr lang="pt-BR" sz="4000" b="0" dirty="0"/>
              <a:t>, que permite acionar o computador e dele obter informações (por exemplo, ponteira para digitação, software de </a:t>
            </a:r>
            <a:r>
              <a:rPr lang="pt-BR" sz="4000" b="0" dirty="0" smtClean="0"/>
              <a:t>reconhecimento de voz)</a:t>
            </a:r>
          </a:p>
          <a:p>
            <a:pPr>
              <a:lnSpc>
                <a:spcPct val="150000"/>
              </a:lnSpc>
            </a:pPr>
            <a:r>
              <a:rPr lang="pt-BR" sz="4000" b="0" dirty="0" smtClean="0"/>
              <a:t>4</a:t>
            </a:r>
            <a:r>
              <a:rPr lang="pt-BR" sz="4000" b="0" dirty="0"/>
              <a:t>. </a:t>
            </a:r>
            <a:r>
              <a:rPr lang="pt-BR" sz="4000" b="0" u="sng" dirty="0"/>
              <a:t>Controle de ambiente</a:t>
            </a:r>
            <a:r>
              <a:rPr lang="pt-BR" sz="4000" b="0" dirty="0"/>
              <a:t>, que permitem controlar remotamente aparelhos (por exemplo, controle remoto acionado por pressão, sopro, piscar de olhos, para iluminação, televisão etc</a:t>
            </a:r>
            <a:r>
              <a:rPr lang="pt-BR" sz="4000" b="0" dirty="0" smtClean="0"/>
              <a:t>.);</a:t>
            </a:r>
          </a:p>
          <a:p>
            <a:pPr>
              <a:lnSpc>
                <a:spcPct val="150000"/>
              </a:lnSpc>
            </a:pPr>
            <a:endParaRPr lang="pt-BR" sz="4000" b="0" dirty="0"/>
          </a:p>
        </p:txBody>
      </p:sp>
    </p:spTree>
    <p:extLst>
      <p:ext uri="{BB962C8B-B14F-4D97-AF65-F5344CB8AC3E}">
        <p14:creationId xmlns:p14="http://schemas.microsoft.com/office/powerpoint/2010/main" val="12873776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/>
              <a:t>Tecnologias assistivas</a:t>
            </a:r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pt-BR" sz="4000" b="0" dirty="0"/>
              <a:t>A TA pode incluir produtos, serviços e estratégias. </a:t>
            </a:r>
            <a:r>
              <a:rPr lang="pt-BR" sz="4000" b="0" dirty="0" err="1"/>
              <a:t>Bersch</a:t>
            </a:r>
            <a:r>
              <a:rPr lang="pt-BR" sz="4000" b="0" dirty="0"/>
              <a:t> apresenta 12 categorias:</a:t>
            </a:r>
          </a:p>
          <a:p>
            <a:pPr>
              <a:lnSpc>
                <a:spcPct val="150000"/>
              </a:lnSpc>
            </a:pPr>
            <a:r>
              <a:rPr lang="pt-BR" sz="4000" b="0" dirty="0"/>
              <a:t>5. </a:t>
            </a:r>
            <a:r>
              <a:rPr lang="pt-BR" sz="4000" b="0" u="sng" dirty="0"/>
              <a:t>Acessibilidade arquitetônica</a:t>
            </a:r>
            <a:r>
              <a:rPr lang="pt-BR" sz="4000" b="0" dirty="0"/>
              <a:t>, que facilitam o acesso e a mobilidade (por exemplo, rampas, elevadores, mobiliário);</a:t>
            </a:r>
          </a:p>
          <a:p>
            <a:pPr>
              <a:lnSpc>
                <a:spcPct val="150000"/>
              </a:lnSpc>
            </a:pPr>
            <a:r>
              <a:rPr lang="pt-BR" sz="4000" b="0" dirty="0"/>
              <a:t>6. </a:t>
            </a:r>
            <a:r>
              <a:rPr lang="pt-BR" sz="4000" b="0" u="sng" dirty="0"/>
              <a:t>Órteses e próteses</a:t>
            </a:r>
            <a:r>
              <a:rPr lang="pt-BR" sz="4000" b="0" dirty="0"/>
              <a:t>, recursos ortopédicos que substituem ou ajustam partes do corpo (por exemplo, prótese para perna, órtese para controlar movimentos involuntários da mão);</a:t>
            </a:r>
          </a:p>
          <a:p>
            <a:pPr>
              <a:lnSpc>
                <a:spcPct val="150000"/>
              </a:lnSpc>
            </a:pPr>
            <a:endParaRPr lang="pt-BR" sz="4000" b="0" dirty="0" smtClean="0"/>
          </a:p>
          <a:p>
            <a:pPr>
              <a:lnSpc>
                <a:spcPct val="150000"/>
              </a:lnSpc>
            </a:pPr>
            <a:endParaRPr lang="pt-BR" sz="4000" b="0" dirty="0"/>
          </a:p>
        </p:txBody>
      </p:sp>
    </p:spTree>
    <p:extLst>
      <p:ext uri="{BB962C8B-B14F-4D97-AF65-F5344CB8AC3E}">
        <p14:creationId xmlns:p14="http://schemas.microsoft.com/office/powerpoint/2010/main" val="20820127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/>
              <a:t>Tecnologias assistivas</a:t>
            </a:r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pt-BR" sz="4000" b="0" dirty="0"/>
              <a:t>A TA pode incluir produtos, serviços e estratégias. </a:t>
            </a:r>
            <a:r>
              <a:rPr lang="pt-BR" sz="4000" b="0" dirty="0" err="1"/>
              <a:t>Bersch</a:t>
            </a:r>
            <a:r>
              <a:rPr lang="pt-BR" sz="4000" b="0" dirty="0"/>
              <a:t> apresenta 12 categorias:</a:t>
            </a:r>
          </a:p>
          <a:p>
            <a:pPr>
              <a:lnSpc>
                <a:spcPct val="150000"/>
              </a:lnSpc>
            </a:pPr>
            <a:r>
              <a:rPr lang="pt-BR" sz="4000" b="0" dirty="0"/>
              <a:t>7. </a:t>
            </a:r>
            <a:r>
              <a:rPr lang="pt-BR" sz="4000" b="0" u="sng" dirty="0"/>
              <a:t>Adequação postural</a:t>
            </a:r>
            <a:r>
              <a:rPr lang="pt-BR" sz="4000" b="0" dirty="0"/>
              <a:t>, que propiciam estabilidade e postura adequada do corpo (por exemplo, cadeira de rodas ortostática, faixas com </a:t>
            </a:r>
            <a:r>
              <a:rPr lang="pt-BR" sz="4000" b="0" dirty="0" err="1"/>
              <a:t>velcro</a:t>
            </a:r>
            <a:r>
              <a:rPr lang="pt-BR" sz="4000" b="0" dirty="0"/>
              <a:t>);</a:t>
            </a:r>
          </a:p>
          <a:p>
            <a:pPr>
              <a:lnSpc>
                <a:spcPct val="150000"/>
              </a:lnSpc>
            </a:pPr>
            <a:r>
              <a:rPr lang="pt-BR" sz="4000" b="0" dirty="0"/>
              <a:t>8. </a:t>
            </a:r>
            <a:r>
              <a:rPr lang="pt-BR" sz="4000" b="0" u="sng" dirty="0"/>
              <a:t>Auxílios de mobilidade</a:t>
            </a:r>
            <a:r>
              <a:rPr lang="pt-BR" sz="4000" b="0" dirty="0"/>
              <a:t>, utilizados para a melhoria da mobilidade pessoal (por exemplo, bengalas com sensores, cadeira de rodas);</a:t>
            </a:r>
          </a:p>
          <a:p>
            <a:pPr>
              <a:lnSpc>
                <a:spcPct val="150000"/>
              </a:lnSpc>
            </a:pPr>
            <a:endParaRPr lang="pt-BR" sz="4000" b="0" dirty="0" smtClean="0"/>
          </a:p>
          <a:p>
            <a:pPr>
              <a:lnSpc>
                <a:spcPct val="150000"/>
              </a:lnSpc>
            </a:pPr>
            <a:endParaRPr lang="pt-BR" sz="4000" b="0" dirty="0"/>
          </a:p>
        </p:txBody>
      </p:sp>
    </p:spTree>
    <p:extLst>
      <p:ext uri="{BB962C8B-B14F-4D97-AF65-F5344CB8AC3E}">
        <p14:creationId xmlns:p14="http://schemas.microsoft.com/office/powerpoint/2010/main" val="10082415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/>
              <a:t>Tecnologias assistivas</a:t>
            </a:r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pt-BR" sz="4000" b="0" dirty="0"/>
              <a:t>A TA pode incluir produtos, serviços e estratégias. </a:t>
            </a:r>
            <a:r>
              <a:rPr lang="pt-BR" sz="4000" b="0" dirty="0" err="1"/>
              <a:t>Bersch</a:t>
            </a:r>
            <a:r>
              <a:rPr lang="pt-BR" sz="4000" b="0" dirty="0"/>
              <a:t> apresenta 12 categorias:</a:t>
            </a:r>
          </a:p>
          <a:p>
            <a:pPr>
              <a:lnSpc>
                <a:spcPct val="150000"/>
              </a:lnSpc>
            </a:pPr>
            <a:r>
              <a:rPr lang="pt-BR" sz="4000" b="0" dirty="0"/>
              <a:t>9. </a:t>
            </a:r>
            <a:r>
              <a:rPr lang="pt-BR" sz="4000" b="0" u="sng" dirty="0"/>
              <a:t>Ampliação da função visual e tradutores</a:t>
            </a:r>
            <a:r>
              <a:rPr lang="pt-BR" sz="4000" b="0" dirty="0"/>
              <a:t>, que traduzem conteúdos visuais em áudio ou informação tátil (por exemplo, informações em braile, leitores de tela, mapas táteis);</a:t>
            </a:r>
          </a:p>
          <a:p>
            <a:pPr>
              <a:lnSpc>
                <a:spcPct val="150000"/>
              </a:lnSpc>
            </a:pPr>
            <a:r>
              <a:rPr lang="pt-BR" sz="4000" b="0" dirty="0"/>
              <a:t>10. </a:t>
            </a:r>
            <a:r>
              <a:rPr lang="pt-BR" sz="4000" b="0" u="sng" dirty="0"/>
              <a:t>Ampliação da função auditiva e tradutores</a:t>
            </a:r>
            <a:r>
              <a:rPr lang="pt-BR" sz="4000" b="0" dirty="0"/>
              <a:t>, que traduzem conteúdo de áudio em imagens, texto e língua de sinais (por exemplo, amplificadores, alertas luminosos, conversores de texto em Libras);</a:t>
            </a:r>
          </a:p>
          <a:p>
            <a:pPr>
              <a:lnSpc>
                <a:spcPct val="150000"/>
              </a:lnSpc>
            </a:pPr>
            <a:endParaRPr lang="pt-BR" sz="4000" b="0" dirty="0" smtClean="0"/>
          </a:p>
          <a:p>
            <a:pPr>
              <a:lnSpc>
                <a:spcPct val="150000"/>
              </a:lnSpc>
            </a:pPr>
            <a:endParaRPr lang="pt-BR" sz="4000" b="0" dirty="0"/>
          </a:p>
        </p:txBody>
      </p:sp>
    </p:spTree>
    <p:extLst>
      <p:ext uri="{BB962C8B-B14F-4D97-AF65-F5344CB8AC3E}">
        <p14:creationId xmlns:p14="http://schemas.microsoft.com/office/powerpoint/2010/main" val="41305724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/>
              <a:t>Tecnologias assistivas</a:t>
            </a:r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pt-BR" sz="4000" b="0" dirty="0"/>
              <a:t>A TA pode incluir produtos, serviços e estratégias. </a:t>
            </a:r>
            <a:r>
              <a:rPr lang="pt-BR" sz="4000" b="0" dirty="0" err="1"/>
              <a:t>Bersch</a:t>
            </a:r>
            <a:r>
              <a:rPr lang="pt-BR" sz="4000" b="0" dirty="0"/>
              <a:t> apresenta 12 categorias:</a:t>
            </a:r>
          </a:p>
          <a:p>
            <a:pPr>
              <a:lnSpc>
                <a:spcPct val="150000"/>
              </a:lnSpc>
            </a:pPr>
            <a:r>
              <a:rPr lang="pt-BR" sz="4000" b="0" dirty="0"/>
              <a:t>11. </a:t>
            </a:r>
            <a:r>
              <a:rPr lang="pt-BR" sz="4000" b="0" u="sng" dirty="0"/>
              <a:t>Mobilidade em veículos</a:t>
            </a:r>
            <a:r>
              <a:rPr lang="pt-BR" sz="4000" b="0" dirty="0"/>
              <a:t>, que possibilitam a condução de veículos (por exemplo, rampas e elevadores para embarque e desembarque);</a:t>
            </a:r>
          </a:p>
          <a:p>
            <a:pPr>
              <a:lnSpc>
                <a:spcPct val="150000"/>
              </a:lnSpc>
            </a:pPr>
            <a:r>
              <a:rPr lang="pt-BR" sz="4000" b="0" dirty="0"/>
              <a:t>12. </a:t>
            </a:r>
            <a:r>
              <a:rPr lang="pt-BR" sz="4000" b="0" u="sng" dirty="0"/>
              <a:t>Esporte e lazer</a:t>
            </a:r>
            <a:r>
              <a:rPr lang="pt-BR" sz="4000" b="0" dirty="0"/>
              <a:t>, que favorecem a atividade física (por exemplo, cadeira de rodas para basquete, bola sonora, prótese para escalada no gelo).</a:t>
            </a:r>
          </a:p>
          <a:p>
            <a:pPr>
              <a:lnSpc>
                <a:spcPct val="150000"/>
              </a:lnSpc>
            </a:pPr>
            <a:endParaRPr lang="pt-BR" sz="4000" b="0" dirty="0" smtClean="0"/>
          </a:p>
          <a:p>
            <a:pPr>
              <a:lnSpc>
                <a:spcPct val="150000"/>
              </a:lnSpc>
            </a:pPr>
            <a:endParaRPr lang="pt-BR" sz="4000" b="0" dirty="0"/>
          </a:p>
        </p:txBody>
      </p:sp>
    </p:spTree>
    <p:extLst>
      <p:ext uri="{BB962C8B-B14F-4D97-AF65-F5344CB8AC3E}">
        <p14:creationId xmlns:p14="http://schemas.microsoft.com/office/powerpoint/2010/main" val="10479202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 smtClean="0"/>
              <a:t>Introdução</a:t>
            </a:r>
            <a:endParaRPr lang="pt-BR" sz="6000" dirty="0"/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Aprender sobre acessibilidade é uma forma de contribuir para realizar esse ideal comum!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4000" b="0" dirty="0"/>
          </a:p>
          <a:p>
            <a:pPr algn="ctr">
              <a:lnSpc>
                <a:spcPct val="150000"/>
              </a:lnSpc>
            </a:pPr>
            <a:r>
              <a:rPr lang="pt-BR" sz="4000" dirty="0"/>
              <a:t>Mas o que Direitos Humanos têm a ver com design? </a:t>
            </a:r>
          </a:p>
        </p:txBody>
      </p:sp>
    </p:spTree>
    <p:extLst>
      <p:ext uri="{BB962C8B-B14F-4D97-AF65-F5344CB8AC3E}">
        <p14:creationId xmlns:p14="http://schemas.microsoft.com/office/powerpoint/2010/main" val="2493751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 smtClean="0"/>
              <a:t>Introdução</a:t>
            </a:r>
            <a:endParaRPr lang="pt-BR" sz="6000" dirty="0"/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Sistemas, produtos e serviços são resultados de design; são artefatos criados, geralmente, para beneficiar e melhorar a vida em sociedade.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Porém, o design nem sempre contempla de forma igual a todas as pessoas. Quando o design não considera as diferenças entre as pessoas, ao invés de ser um instrumento de aperfeiçoamento da vida, pode ampliar a discriminação e exclusão de populações.</a:t>
            </a:r>
          </a:p>
        </p:txBody>
      </p:sp>
    </p:spTree>
    <p:extLst>
      <p:ext uri="{BB962C8B-B14F-4D97-AF65-F5344CB8AC3E}">
        <p14:creationId xmlns:p14="http://schemas.microsoft.com/office/powerpoint/2010/main" val="23078199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 smtClean="0"/>
              <a:t>Introdução</a:t>
            </a:r>
            <a:endParaRPr lang="pt-BR" sz="6000" dirty="0"/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pt-BR" sz="4000" b="0" dirty="0" smtClean="0"/>
              <a:t>Exemplo: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Pense </a:t>
            </a:r>
            <a:r>
              <a:rPr lang="pt-BR" sz="4000" b="0" dirty="0"/>
              <a:t>em um serviço de governo eletrônico, que disponibiliza na web informações relevantes, porém usando uma linguagem jurídica, não compreensível para a parcela menos escolarizada da população. O propósito democrático de simplificar o acesso do cidadão às informações governamentais se perde.</a:t>
            </a:r>
          </a:p>
        </p:txBody>
      </p:sp>
    </p:spTree>
    <p:extLst>
      <p:ext uri="{BB962C8B-B14F-4D97-AF65-F5344CB8AC3E}">
        <p14:creationId xmlns:p14="http://schemas.microsoft.com/office/powerpoint/2010/main" val="26323210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3459</Words>
  <Application>Microsoft Office PowerPoint</Application>
  <PresentationFormat>Custom</PresentationFormat>
  <Paragraphs>277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8" baseType="lpstr">
      <vt:lpstr>Arial</vt:lpstr>
      <vt:lpstr>Helvetica Neue</vt:lpstr>
      <vt:lpstr>Helvetica Neue Medium</vt:lpstr>
      <vt:lpstr>21_BasicWhite</vt:lpstr>
      <vt:lpstr>Tópicos Humanísticos</vt:lpstr>
      <vt:lpstr>Inclusão Social e Digital</vt:lpstr>
      <vt:lpstr>Temas abordados</vt:lpstr>
      <vt:lpstr>Temas abordados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Para você, o que é inclusão?</vt:lpstr>
      <vt:lpstr>Conceito de inclusão</vt:lpstr>
      <vt:lpstr>Conceito de inclusão</vt:lpstr>
      <vt:lpstr>Conceito de inclusão</vt:lpstr>
      <vt:lpstr>Conceito de inclusão</vt:lpstr>
      <vt:lpstr>Conceito de inclusão</vt:lpstr>
      <vt:lpstr>Inclusão Digital </vt:lpstr>
      <vt:lpstr>Inclusão Digital </vt:lpstr>
      <vt:lpstr>Inclusão Digital </vt:lpstr>
      <vt:lpstr>Inclusão Digital </vt:lpstr>
      <vt:lpstr>Inclusão Digital </vt:lpstr>
      <vt:lpstr>Ações afirmativas e sua eficácia no combate às desigualdades</vt:lpstr>
      <vt:lpstr>Ações afirmativas </vt:lpstr>
      <vt:lpstr>Ações afirmativas </vt:lpstr>
      <vt:lpstr>Ações afirmativas </vt:lpstr>
      <vt:lpstr>Exemplos de ações afirmativas </vt:lpstr>
      <vt:lpstr>Para refletir</vt:lpstr>
      <vt:lpstr>Deficiência e Acessibilidade</vt:lpstr>
      <vt:lpstr>Deficiência</vt:lpstr>
      <vt:lpstr>Deficiência</vt:lpstr>
      <vt:lpstr>Deficiência</vt:lpstr>
      <vt:lpstr>Deficiência</vt:lpstr>
      <vt:lpstr>Acessibilidade</vt:lpstr>
      <vt:lpstr>Acessibilidade</vt:lpstr>
      <vt:lpstr>Acessibilidade</vt:lpstr>
      <vt:lpstr>Legislação brasileira sobre os direitos da pessoa com deficiência</vt:lpstr>
      <vt:lpstr>Legislação</vt:lpstr>
      <vt:lpstr>Legislação</vt:lpstr>
      <vt:lpstr>Legislação</vt:lpstr>
      <vt:lpstr>Barreiras às Pessoas com Deficiência</vt:lpstr>
      <vt:lpstr>Barreiras às Pessoas com Deficiência</vt:lpstr>
      <vt:lpstr>Barreiras às Pessoas com Deficiência</vt:lpstr>
      <vt:lpstr>Barreiras às Pessoas com Deficiência</vt:lpstr>
      <vt:lpstr>Barreiras às Pessoas com Deficiência</vt:lpstr>
      <vt:lpstr>Acessibilidade na web e guias para desenvolvimento web acessível</vt:lpstr>
      <vt:lpstr>Acessibilidade na Web</vt:lpstr>
      <vt:lpstr>Acessibilidade na Web</vt:lpstr>
      <vt:lpstr>Acessibilidade na Web</vt:lpstr>
      <vt:lpstr>Acessibilidade na Web</vt:lpstr>
      <vt:lpstr>Acessibilidade em sistemas móveis</vt:lpstr>
      <vt:lpstr>Acessibilidade Mobile</vt:lpstr>
      <vt:lpstr>Acessibilidade Mobile</vt:lpstr>
      <vt:lpstr>Acessibilidade Mobile</vt:lpstr>
      <vt:lpstr>Acessibilidade Mobile</vt:lpstr>
      <vt:lpstr>Tecnologias assistivas</vt:lpstr>
      <vt:lpstr>Tecnologias assistivas</vt:lpstr>
      <vt:lpstr>Tecnologias assistivas</vt:lpstr>
      <vt:lpstr>Tecnologias assistivas</vt:lpstr>
      <vt:lpstr>Tecnologias assistivas</vt:lpstr>
      <vt:lpstr>Tecnologias assistivas</vt:lpstr>
      <vt:lpstr>Tecnologias assistivas</vt:lpstr>
      <vt:lpstr>Tecnologias assistivas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Microsoft account</cp:lastModifiedBy>
  <cp:revision>123</cp:revision>
  <dcterms:modified xsi:type="dcterms:W3CDTF">2025-09-03T18:08:06Z</dcterms:modified>
</cp:coreProperties>
</file>