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4"/>
  </p:notesMasterIdLst>
  <p:sldIdLst>
    <p:sldId id="256" r:id="rId2"/>
    <p:sldId id="257" r:id="rId3"/>
    <p:sldId id="284" r:id="rId4"/>
    <p:sldId id="366" r:id="rId5"/>
    <p:sldId id="347" r:id="rId6"/>
    <p:sldId id="397" r:id="rId7"/>
    <p:sldId id="426" r:id="rId8"/>
    <p:sldId id="427" r:id="rId9"/>
    <p:sldId id="428" r:id="rId10"/>
    <p:sldId id="429" r:id="rId11"/>
    <p:sldId id="430" r:id="rId12"/>
    <p:sldId id="373" r:id="rId13"/>
    <p:sldId id="374" r:id="rId14"/>
    <p:sldId id="431" r:id="rId15"/>
    <p:sldId id="377" r:id="rId16"/>
    <p:sldId id="432" r:id="rId17"/>
    <p:sldId id="378" r:id="rId18"/>
    <p:sldId id="433" r:id="rId19"/>
    <p:sldId id="434" r:id="rId20"/>
    <p:sldId id="435" r:id="rId21"/>
    <p:sldId id="436" r:id="rId22"/>
    <p:sldId id="437" r:id="rId23"/>
    <p:sldId id="438" r:id="rId24"/>
    <p:sldId id="439" r:id="rId25"/>
    <p:sldId id="408" r:id="rId26"/>
    <p:sldId id="409" r:id="rId27"/>
    <p:sldId id="440" r:id="rId28"/>
    <p:sldId id="441" r:id="rId29"/>
    <p:sldId id="410" r:id="rId30"/>
    <p:sldId id="411" r:id="rId31"/>
    <p:sldId id="442" r:id="rId32"/>
    <p:sldId id="415" r:id="rId33"/>
    <p:sldId id="416" r:id="rId34"/>
    <p:sldId id="443" r:id="rId35"/>
    <p:sldId id="444" r:id="rId36"/>
    <p:sldId id="445" r:id="rId37"/>
    <p:sldId id="446" r:id="rId38"/>
    <p:sldId id="447" r:id="rId39"/>
    <p:sldId id="448" r:id="rId40"/>
    <p:sldId id="449" r:id="rId41"/>
    <p:sldId id="450" r:id="rId42"/>
    <p:sldId id="451" r:id="rId43"/>
    <p:sldId id="452" r:id="rId44"/>
    <p:sldId id="453" r:id="rId45"/>
    <p:sldId id="454" r:id="rId46"/>
    <p:sldId id="455" r:id="rId47"/>
    <p:sldId id="456" r:id="rId48"/>
    <p:sldId id="457" r:id="rId49"/>
    <p:sldId id="458" r:id="rId50"/>
    <p:sldId id="459" r:id="rId51"/>
    <p:sldId id="460" r:id="rId52"/>
    <p:sldId id="461" r:id="rId53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173393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600" b="0" i="0" u="none" strike="noStrike" cap="none" spc="0" normalizeH="0" baseline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>
        <p15:guide id="1" orient="horz" pos="3072">
          <p15:clr>
            <a:srgbClr val="A4A3A4"/>
          </p15:clr>
        </p15:guide>
        <p15:guide id="2" pos="4096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254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254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254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A6AAA9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9" d="100"/>
          <a:sy n="59" d="100"/>
        </p:scale>
        <p:origin x="1435" y="82"/>
      </p:cViewPr>
      <p:guideLst>
        <p:guide orient="horz" pos="3072"/>
        <p:guide pos="409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9" name="Shape 14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36232441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ítulo"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r(a) e Dat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8657488"/>
            <a:ext cx="11607801" cy="461060"/>
          </a:xfrm>
          <a:prstGeom prst="rect">
            <a:avLst/>
          </a:prstGeom>
        </p:spPr>
        <p:txBody>
          <a:bodyPr anchor="b"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1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1854200"/>
            <a:ext cx="11609057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1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105400"/>
            <a:ext cx="11607800" cy="145639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ato Princi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Informações do fat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6209979"/>
            <a:ext cx="11607800" cy="671803"/>
          </a:xfrm>
          <a:prstGeom prst="rect">
            <a:avLst/>
          </a:prstGeom>
        </p:spPr>
        <p:txBody>
          <a:bodyPr/>
          <a:lstStyle>
            <a:lvl1pPr marL="0" indent="0" algn="ctr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Informações do fato</a:t>
            </a:r>
          </a:p>
        </p:txBody>
      </p:sp>
      <p:sp>
        <p:nvSpPr>
          <p:cNvPr id="107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698500" y="999066"/>
            <a:ext cx="11607800" cy="521091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7600" b="1" spc="-176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08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736600" y="3721100"/>
            <a:ext cx="11531600" cy="2324100"/>
          </a:xfrm>
          <a:prstGeom prst="rect">
            <a:avLst/>
          </a:prstGeom>
        </p:spPr>
        <p:txBody>
          <a:bodyPr anchor="ctr"/>
          <a:lstStyle>
            <a:lvl1pPr marL="457200" indent="-342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457200" indent="1143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457200" indent="5715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457200" indent="10287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457200" indent="1485900">
              <a:spcBef>
                <a:spcPts val="0"/>
              </a:spcBef>
              <a:buSzTx/>
              <a:buNone/>
              <a:defRPr sz="6000" spc="-119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“Citação Notável”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6" name="Atribuição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19200" y="6426200"/>
            <a:ext cx="11049000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Atribuição</a:t>
            </a:r>
          </a:p>
        </p:txBody>
      </p:sp>
      <p:sp>
        <p:nvSpPr>
          <p:cNvPr id="11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rês F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Imagem"/>
          <p:cNvSpPr>
            <a:spLocks noGrp="1"/>
          </p:cNvSpPr>
          <p:nvPr>
            <p:ph type="pic" idx="21"/>
          </p:nvPr>
        </p:nvSpPr>
        <p:spPr>
          <a:xfrm>
            <a:off x="-2082800" y="687558"/>
            <a:ext cx="11165190" cy="837389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5" name="Imagem"/>
          <p:cNvSpPr>
            <a:spLocks noGrp="1"/>
          </p:cNvSpPr>
          <p:nvPr>
            <p:ph type="pic" sz="half" idx="22"/>
          </p:nvPr>
        </p:nvSpPr>
        <p:spPr>
          <a:xfrm>
            <a:off x="6597650" y="292100"/>
            <a:ext cx="5740400" cy="459232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6" name="Imagem"/>
          <p:cNvSpPr>
            <a:spLocks noGrp="1"/>
          </p:cNvSpPr>
          <p:nvPr>
            <p:ph type="pic" idx="23"/>
          </p:nvPr>
        </p:nvSpPr>
        <p:spPr>
          <a:xfrm>
            <a:off x="4984750" y="2749550"/>
            <a:ext cx="7937500" cy="9238276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27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886640052_3195x2556.jpeg"/>
          <p:cNvSpPr>
            <a:spLocks noGrp="1"/>
          </p:cNvSpPr>
          <p:nvPr>
            <p:ph type="pic" idx="21"/>
          </p:nvPr>
        </p:nvSpPr>
        <p:spPr>
          <a:xfrm>
            <a:off x="-1016000" y="-1054100"/>
            <a:ext cx="14427200" cy="1154176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3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3454" y="9220199"/>
            <a:ext cx="297892" cy="287479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Imagem"/>
          <p:cNvSpPr>
            <a:spLocks noGrp="1"/>
          </p:cNvSpPr>
          <p:nvPr>
            <p:ph type="pic" idx="21"/>
          </p:nvPr>
        </p:nvSpPr>
        <p:spPr>
          <a:xfrm>
            <a:off x="-376767" y="-915894"/>
            <a:ext cx="17835652" cy="10682195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Título da Apresenta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5181600"/>
            <a:ext cx="11607800" cy="3302000"/>
          </a:xfrm>
          <a:prstGeom prst="rect">
            <a:avLst/>
          </a:prstGeom>
        </p:spPr>
        <p:txBody>
          <a:bodyPr anchor="b"/>
          <a:lstStyle>
            <a:lvl1pPr>
              <a:defRPr sz="8200" spc="-164"/>
            </a:lvl1pPr>
          </a:lstStyle>
          <a:p>
            <a:r>
              <a:t>Título da Apresentação</a:t>
            </a:r>
          </a:p>
        </p:txBody>
      </p:sp>
      <p:sp>
        <p:nvSpPr>
          <p:cNvPr id="2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8432800"/>
            <a:ext cx="11607800" cy="689769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da Apresentação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4" name="Autor(a) e Data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571500"/>
            <a:ext cx="11607801" cy="461059"/>
          </a:xfrm>
          <a:prstGeom prst="rect">
            <a:avLst/>
          </a:prstGeom>
        </p:spPr>
        <p:txBody>
          <a:bodyPr/>
          <a:lstStyle>
            <a:lvl1pPr marL="0" indent="0" defTabSz="563541">
              <a:lnSpc>
                <a:spcPct val="100000"/>
              </a:lnSpc>
              <a:spcBef>
                <a:spcPts val="0"/>
              </a:spcBef>
              <a:buSzTx/>
              <a:buNone/>
              <a:defRPr sz="2304" b="1"/>
            </a:lvl1pPr>
          </a:lstStyle>
          <a:p>
            <a:r>
              <a:t>Autor(a) e Data</a:t>
            </a:r>
          </a:p>
        </p:txBody>
      </p:sp>
      <p:sp>
        <p:nvSpPr>
          <p:cNvPr id="25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49999" y="9220199"/>
            <a:ext cx="297893" cy="287479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 e Foto Alternativ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eg"/>
          <p:cNvSpPr>
            <a:spLocks noGrp="1"/>
          </p:cNvSpPr>
          <p:nvPr>
            <p:ph type="pic" idx="21"/>
          </p:nvPr>
        </p:nvSpPr>
        <p:spPr>
          <a:xfrm>
            <a:off x="5319129" y="495299"/>
            <a:ext cx="7543801" cy="8780059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98500" y="5003800"/>
            <a:ext cx="5105400" cy="4044566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  <a:lvl2pPr marL="0" indent="4572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2pPr>
            <a:lvl3pPr marL="0" indent="9144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3pPr>
            <a:lvl4pPr marL="0" indent="13716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4pPr>
            <a:lvl5pPr marL="0" indent="182880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5pPr>
          </a:lstStyle>
          <a:p>
            <a:r>
              <a:t>Subtítulo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4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692534"/>
            <a:ext cx="5105400" cy="4387466"/>
          </a:xfrm>
          <a:prstGeom prst="rect">
            <a:avLst/>
          </a:prstGeom>
        </p:spPr>
        <p:txBody>
          <a:bodyPr anchor="b"/>
          <a:lstStyle/>
          <a:p>
            <a:r>
              <a:t>Título do Slide</a:t>
            </a:r>
          </a:p>
        </p:txBody>
      </p:sp>
      <p:sp>
        <p:nvSpPr>
          <p:cNvPr id="3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Marcado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589358"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ítulo, Marcadores e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660384004_1290x1720.jpeg"/>
          <p:cNvSpPr>
            <a:spLocks noGrp="1"/>
          </p:cNvSpPr>
          <p:nvPr>
            <p:ph type="pic" idx="21"/>
          </p:nvPr>
        </p:nvSpPr>
        <p:spPr>
          <a:xfrm>
            <a:off x="6172200" y="596900"/>
            <a:ext cx="6448425" cy="85979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1" name="Título do Slide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5105400" cy="1016000"/>
          </a:xfrm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62" name="Subtítulo do Slid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698500" y="1412977"/>
            <a:ext cx="5105400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63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480196"/>
            <a:ext cx="5105400" cy="5593161"/>
          </a:xfrm>
          <a:prstGeom prst="rect">
            <a:avLst/>
          </a:prstGeom>
        </p:spPr>
        <p:txBody>
          <a:bodyPr/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ítulo da Seção"/>
          <p:cNvSpPr txBox="1">
            <a:spLocks noGrp="1"/>
          </p:cNvSpPr>
          <p:nvPr>
            <p:ph type="title" hasCustomPrompt="1"/>
          </p:nvPr>
        </p:nvSpPr>
        <p:spPr>
          <a:xfrm>
            <a:off x="698500" y="3225800"/>
            <a:ext cx="11607800" cy="3302000"/>
          </a:xfrm>
          <a:prstGeom prst="rect">
            <a:avLst/>
          </a:prstGeom>
        </p:spPr>
        <p:txBody>
          <a:bodyPr anchor="ctr"/>
          <a:lstStyle>
            <a:lvl1pPr>
              <a:defRPr sz="8200" b="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Título da Seção</a:t>
            </a:r>
          </a:p>
        </p:txBody>
      </p:sp>
      <p:sp>
        <p:nvSpPr>
          <p:cNvPr id="72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penas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ítulo do Slid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Título do Slide</a:t>
            </a:r>
          </a:p>
        </p:txBody>
      </p:sp>
      <p:sp>
        <p:nvSpPr>
          <p:cNvPr id="80" name="Subtítulo do Slid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12977"/>
            <a:ext cx="11607801" cy="671803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do Slide</a:t>
            </a:r>
          </a:p>
        </p:txBody>
      </p:sp>
      <p:sp>
        <p:nvSpPr>
          <p:cNvPr id="8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ítulo da Agenda"/>
          <p:cNvSpPr txBox="1">
            <a:spLocks noGrp="1"/>
          </p:cNvSpPr>
          <p:nvPr>
            <p:ph type="title" hasCustomPrompt="1"/>
          </p:nvPr>
        </p:nvSpPr>
        <p:spPr>
          <a:xfrm>
            <a:off x="698500" y="444500"/>
            <a:ext cx="11607800" cy="1016000"/>
          </a:xfrm>
          <a:prstGeom prst="rect">
            <a:avLst/>
          </a:prstGeom>
        </p:spPr>
        <p:txBody>
          <a:bodyPr/>
          <a:lstStyle/>
          <a:p>
            <a:r>
              <a:t>Título da Agenda</a:t>
            </a:r>
          </a:p>
        </p:txBody>
      </p:sp>
      <p:sp>
        <p:nvSpPr>
          <p:cNvPr id="89" name="Subtítulo de Agenda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698500" y="1409700"/>
            <a:ext cx="11607801" cy="671802"/>
          </a:xfrm>
          <a:prstGeom prst="rect">
            <a:avLst/>
          </a:prstGeom>
        </p:spPr>
        <p:txBody>
          <a:bodyPr/>
          <a:lstStyle>
            <a:lvl1pPr marL="0" indent="0" defTabSz="587022">
              <a:lnSpc>
                <a:spcPct val="100000"/>
              </a:lnSpc>
              <a:spcBef>
                <a:spcPts val="0"/>
              </a:spcBef>
              <a:buSzTx/>
              <a:buNone/>
              <a:defRPr sz="3800" b="1"/>
            </a:lvl1pPr>
          </a:lstStyle>
          <a:p>
            <a:r>
              <a:t>Subtítulo de Agenda</a:t>
            </a:r>
          </a:p>
        </p:txBody>
      </p:sp>
      <p:sp>
        <p:nvSpPr>
          <p:cNvPr id="90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>
              <a:spcBef>
                <a:spcPts val="1300"/>
              </a:spcBef>
              <a:buSzTx/>
              <a:buNone/>
              <a:defRPr sz="3800" spc="-38"/>
            </a:lvl1pPr>
            <a:lvl2pPr marL="0" indent="457200">
              <a:spcBef>
                <a:spcPts val="1300"/>
              </a:spcBef>
              <a:buSzTx/>
              <a:buNone/>
              <a:defRPr sz="3800" spc="-38"/>
            </a:lvl2pPr>
            <a:lvl3pPr marL="0" indent="914400">
              <a:spcBef>
                <a:spcPts val="1300"/>
              </a:spcBef>
              <a:buSzTx/>
              <a:buNone/>
              <a:defRPr sz="3800" spc="-38"/>
            </a:lvl3pPr>
            <a:lvl4pPr marL="0" indent="1371600">
              <a:spcBef>
                <a:spcPts val="1300"/>
              </a:spcBef>
              <a:buSzTx/>
              <a:buNone/>
              <a:defRPr sz="3800" spc="-38"/>
            </a:lvl4pPr>
            <a:lvl5pPr marL="0" indent="1828800">
              <a:spcBef>
                <a:spcPts val="1300"/>
              </a:spcBef>
              <a:buSzTx/>
              <a:buNone/>
              <a:defRPr sz="3800" spc="-38"/>
            </a:lvl5pPr>
          </a:lstStyle>
          <a:p>
            <a:r>
              <a:t>Tópicos da Agenda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Decl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698500" y="3568700"/>
            <a:ext cx="11607800" cy="2617788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8200" spc="-164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Declaração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99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698500" y="2959100"/>
            <a:ext cx="11607800" cy="6096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Texto com marcadores do slide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" name="Título do Slide"/>
          <p:cNvSpPr txBox="1">
            <a:spLocks noGrp="1"/>
          </p:cNvSpPr>
          <p:nvPr>
            <p:ph type="title"/>
          </p:nvPr>
        </p:nvSpPr>
        <p:spPr>
          <a:xfrm>
            <a:off x="698500" y="440266"/>
            <a:ext cx="11607800" cy="10160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Título do Slide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6350067" y="9220199"/>
            <a:ext cx="297892" cy="287479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300">
                <a:solidFill>
                  <a:srgbClr val="000000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</p:sldLayoutIdLst>
  <p:transition spd="med"/>
  <p:txStyles>
    <p:titleStyle>
      <a:lvl1pPr marL="0" marR="0" indent="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1733930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6000" b="1" i="0" u="none" strike="noStrike" cap="none" spc="-119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381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762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143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1524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1905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2286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2667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3048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3429000" marR="0" indent="-381000" algn="l" defTabSz="1733930" rtl="0" latinLnBrk="0">
        <a:lnSpc>
          <a:spcPct val="90000"/>
        </a:lnSpc>
        <a:spcBef>
          <a:spcPts val="3200"/>
        </a:spcBef>
        <a:spcAft>
          <a:spcPts val="0"/>
        </a:spcAft>
        <a:buClrTx/>
        <a:buSzPct val="123000"/>
        <a:buFontTx/>
        <a:buChar char="•"/>
        <a:tabLst/>
        <a:defRPr sz="3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3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pi/pt-br/servicos/programas-de-computador/arquivos/legislacao/cv_berna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gov.br/inpi/pt-br/servicos/marcas/arquivos/legislacao/CUP.pdf" TargetMode="Externa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ov.br/inpi/pt-br/servicos/programas-de-computador/arquivos/manual/manual-e-software-2022.pdf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lanalto.gov.br/ccivil_03/leis/l9609.htm" TargetMode="External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2673923" y="6388968"/>
            <a:ext cx="8581006" cy="199922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defRPr sz="6000" spc="-119">
                <a:solidFill>
                  <a:srgbClr val="FFFFFF"/>
                </a:solidFill>
              </a:defRPr>
            </a:pPr>
            <a:r>
              <a:rPr lang="pt-BR" dirty="0" smtClean="0"/>
              <a:t>Tópicos Humanísticos</a:t>
            </a:r>
            <a:endParaRPr dirty="0"/>
          </a:p>
        </p:txBody>
      </p:sp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Tempo e Espaço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partir daí, a obra ou técnica passa para o domínio público, favorecendo a população em geral;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duração exata da proteção pode variar entre países;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Brasil, as </a:t>
            </a:r>
            <a:r>
              <a:rPr lang="pt-BR" sz="4000" dirty="0"/>
              <a:t>patentes</a:t>
            </a:r>
            <a:r>
              <a:rPr lang="pt-BR" sz="4000" b="0" dirty="0"/>
              <a:t> têm validade de 20 anos; os </a:t>
            </a:r>
            <a:r>
              <a:rPr lang="pt-BR" sz="4000" dirty="0"/>
              <a:t>direitos autorais para programas de computador </a:t>
            </a:r>
            <a:r>
              <a:rPr lang="pt-BR" sz="4000" b="0" dirty="0"/>
              <a:t>são válidos por 50 anos a partir de seu lançamento e, para </a:t>
            </a:r>
            <a:r>
              <a:rPr lang="pt-BR" sz="4000" dirty="0"/>
              <a:t>outras criações</a:t>
            </a:r>
            <a:r>
              <a:rPr lang="pt-BR" sz="4000" b="0" dirty="0"/>
              <a:t>, por 70 anos após a morte do autor.</a:t>
            </a:r>
          </a:p>
        </p:txBody>
      </p:sp>
    </p:spTree>
    <p:extLst>
      <p:ext uri="{BB962C8B-B14F-4D97-AF65-F5344CB8AC3E}">
        <p14:creationId xmlns:p14="http://schemas.microsoft.com/office/powerpoint/2010/main" val="15577694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Tempo e Espaço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convenção internacional mais importante a respeito dos direitos autorais é a </a:t>
            </a:r>
            <a:r>
              <a:rPr lang="pt-BR" sz="4000" b="0" dirty="0">
                <a:hlinkClick r:id="rId3"/>
              </a:rPr>
              <a:t>Convenção de Berna</a:t>
            </a:r>
            <a:r>
              <a:rPr lang="pt-BR" sz="4000" b="0" dirty="0"/>
              <a:t> e, dos direitos de patentes, a </a:t>
            </a:r>
            <a:r>
              <a:rPr lang="pt-BR" sz="4000" b="0" dirty="0">
                <a:hlinkClick r:id="rId4"/>
              </a:rPr>
              <a:t>Convenção de </a:t>
            </a:r>
            <a:r>
              <a:rPr lang="pt-BR" sz="4000" b="0" dirty="0" smtClean="0">
                <a:hlinkClick r:id="rId4"/>
              </a:rPr>
              <a:t>Paris</a:t>
            </a:r>
            <a:r>
              <a:rPr lang="pt-BR" sz="4000" b="0" dirty="0" smtClean="0"/>
              <a:t>. </a:t>
            </a:r>
            <a:r>
              <a:rPr lang="pt-BR" sz="4000" b="0" dirty="0"/>
              <a:t>O Brasil é signatário de ambas, além do acordo TRIPS (</a:t>
            </a:r>
            <a:r>
              <a:rPr lang="pt-BR" sz="4000" b="0" i="1" dirty="0"/>
              <a:t>Acordo sobre Aspectos dos Direitos de Propriedade Intelectual Relacionados ao Comércio</a:t>
            </a:r>
            <a:r>
              <a:rPr lang="pt-BR" sz="4000" b="0" dirty="0" smtClean="0"/>
              <a:t>). 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216528599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Mas onde entra a parte de software?</a:t>
            </a:r>
          </a:p>
        </p:txBody>
      </p:sp>
    </p:spTree>
    <p:extLst>
      <p:ext uri="{BB962C8B-B14F-4D97-AF65-F5344CB8AC3E}">
        <p14:creationId xmlns:p14="http://schemas.microsoft.com/office/powerpoint/2010/main" val="368827183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Software: criação ou ferramenta</a:t>
            </a:r>
            <a:r>
              <a:rPr lang="pt-BR" sz="6000" dirty="0" smtClean="0"/>
              <a:t>?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Um mesmo algoritmo pode ser expresso em diversas linguagens de programação;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início da computação comercial, o software não era entendido como um produto independente;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Esse panorama começou a mudar com o surgimento das empresas de desenvolvimento nos anos de 1960;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Surge a preocupação com a proteção legal do software.</a:t>
            </a:r>
          </a:p>
        </p:txBody>
      </p:sp>
    </p:spTree>
    <p:extLst>
      <p:ext uri="{BB962C8B-B14F-4D97-AF65-F5344CB8AC3E}">
        <p14:creationId xmlns:p14="http://schemas.microsoft.com/office/powerpoint/2010/main" val="42243845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Software: criação ou ferramenta</a:t>
            </a:r>
            <a:r>
              <a:rPr lang="pt-BR" sz="6000" dirty="0" smtClean="0"/>
              <a:t>?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primeira patente relacionada a software foi solicitada no Reino Unido em 1962 e outorgada em 1966;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Porém esse panorama mudou;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Com o passar dos anos o entendimento generalizado é que programas de computador são protegidos por direitos autorais e não por patentes, e tanto a lei norte-americana quanto a brasileira passaram a dizer isso explicitamente.</a:t>
            </a:r>
          </a:p>
        </p:txBody>
      </p:sp>
    </p:spTree>
    <p:extLst>
      <p:ext uri="{BB962C8B-B14F-4D97-AF65-F5344CB8AC3E}">
        <p14:creationId xmlns:p14="http://schemas.microsoft.com/office/powerpoint/2010/main" val="25202845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</a:t>
            </a:r>
            <a:r>
              <a:rPr lang="pt-BR" sz="6000" dirty="0" smtClean="0"/>
              <a:t>dos </a:t>
            </a:r>
            <a:r>
              <a:rPr lang="pt-BR" sz="6000" dirty="0"/>
              <a:t>Direitos autorais</a:t>
            </a:r>
          </a:p>
        </p:txBody>
      </p:sp>
    </p:spTree>
    <p:extLst>
      <p:ext uri="{BB962C8B-B14F-4D97-AF65-F5344CB8AC3E}">
        <p14:creationId xmlns:p14="http://schemas.microsoft.com/office/powerpoint/2010/main" val="7805590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objetivo das leis de direitos autorais é proteger os direitos do autor e, portanto, é preciso definir quais são esses direitos e a quais tipos de obras a proteção se refere.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Nos dois aspectos, a legislação é bastante abrangente;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Artigos 7º, 24, 28 e 29 da Lei 9.610, de 19/02/1998:</a:t>
            </a:r>
          </a:p>
        </p:txBody>
      </p:sp>
    </p:spTree>
    <p:extLst>
      <p:ext uri="{BB962C8B-B14F-4D97-AF65-F5344CB8AC3E}">
        <p14:creationId xmlns:p14="http://schemas.microsoft.com/office/powerpoint/2010/main" val="109813250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Quanto aos direitos patrimoniais, a lei brasileira diz que “cabe ao autor o direito exclusivo de utilizar, fruir e dispor da obra literária, artística ou científica” e “depende de autorização prévia e expressa do autor a utilização da obra, por quaisquer modalidades”. </a:t>
            </a:r>
          </a:p>
        </p:txBody>
      </p:sp>
    </p:spTree>
    <p:extLst>
      <p:ext uri="{BB962C8B-B14F-4D97-AF65-F5344CB8AC3E}">
        <p14:creationId xmlns:p14="http://schemas.microsoft.com/office/powerpoint/2010/main" val="20087020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Os direitos morais, por sua vez, dão ao autor o direito de “ter seu nome [...] indicado ou anunciado como sendo o do autor, na utilização de sua obra”, opor-se a modificações que possam “atingi-lo, como autor, em sua reputação ou honra” e até retirar de circulação a obra quando isso implicar em afronta à sua reputação.</a:t>
            </a:r>
          </a:p>
        </p:txBody>
      </p:sp>
    </p:spTree>
    <p:extLst>
      <p:ext uri="{BB962C8B-B14F-4D97-AF65-F5344CB8AC3E}">
        <p14:creationId xmlns:p14="http://schemas.microsoft.com/office/powerpoint/2010/main" val="2037820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Já quanto ao que é protegido, a lei diz que “são obras intelectuais protegidas as criações do espírito, expressas por qualquer meio ou fixadas em qualquer suporte”.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Ainda </a:t>
            </a:r>
            <a:r>
              <a:rPr lang="pt-BR" sz="4000" b="0" dirty="0"/>
              <a:t>assim, há itens excluídos da proteção: os direitos autorais não se aplicam a inventos, que são objeto da lei de patentes, nem a conhecimentos científicos ou matemáticos, já que o texto da lei diz que “no domínio das ciências, a proteção recairá sobre a forma literária ou artística, não abrangendo o seu conteúdo científico ou técnico”.</a:t>
            </a:r>
          </a:p>
        </p:txBody>
      </p:sp>
    </p:spTree>
    <p:extLst>
      <p:ext uri="{BB962C8B-B14F-4D97-AF65-F5344CB8AC3E}">
        <p14:creationId xmlns:p14="http://schemas.microsoft.com/office/powerpoint/2010/main" val="6764195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698499" y="8276488"/>
            <a:ext cx="11607802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lang="pt-BR" dirty="0" smtClean="0"/>
              <a:t>Noções da </a:t>
            </a:r>
            <a:r>
              <a:rPr lang="pt-BR" dirty="0" smtClean="0"/>
              <a:t>Legislação</a:t>
            </a:r>
            <a:br>
              <a:rPr lang="pt-BR" dirty="0" smtClean="0"/>
            </a:b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42360" y="4876800"/>
            <a:ext cx="4292958" cy="3712002"/>
          </a:xfrm>
          <a:prstGeom prst="rect">
            <a:avLst/>
          </a:prstGeom>
        </p:spPr>
      </p:pic>
    </p:spTree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mecanismo da lei e dessas exclusões fica mais claro pelo entendimento comum de que os direitos autorais se aplicam à expressão de uma ideia.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Por </a:t>
            </a:r>
            <a:r>
              <a:rPr lang="pt-BR" sz="4000" b="0" dirty="0"/>
              <a:t>exemplo, existem inúmeras histórias de detetive com estrutura similar: ao investigar um crime, o detetive descobre uma série de fatos aparentemente desconexos que, ao final da história, são contextualizados de maneira a explicar o ocorrido. Apesar da estrutura comum, cada história é diferente.</a:t>
            </a:r>
          </a:p>
        </p:txBody>
      </p:sp>
    </p:spTree>
    <p:extLst>
      <p:ext uri="{BB962C8B-B14F-4D97-AF65-F5344CB8AC3E}">
        <p14:creationId xmlns:p14="http://schemas.microsoft.com/office/powerpoint/2010/main" val="4006348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caso de um texto científico, as várias formas possíveis de redação para um dado conteúdo são objeto de proteção, mas o conhecimento apresentado não.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Essa visão foi um dos aspectos centrais no consenso sobre a aplicação dos direitos autorais ao software, já que um mesmo algoritmo pode ser implementado em diferentes linguagens de programação e, mesmo em uma dada linguagem, de diferentes maneiras.</a:t>
            </a:r>
          </a:p>
        </p:txBody>
      </p:sp>
    </p:spTree>
    <p:extLst>
      <p:ext uri="{BB962C8B-B14F-4D97-AF65-F5344CB8AC3E}">
        <p14:creationId xmlns:p14="http://schemas.microsoft.com/office/powerpoint/2010/main" val="25969362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Características dos 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Seguindo o que diz a convenção de Berna, a lei também diz que a proteção aos direitos autorais é automática, ou seja, não depende de registro governamental nem de declarações formais.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Do ponto de vista jurídico, expressões como </a:t>
            </a:r>
            <a:r>
              <a:rPr lang="pt-BR" sz="4000" b="0" dirty="0" smtClean="0"/>
              <a:t>“copyright </a:t>
            </a:r>
            <a:r>
              <a:rPr lang="pt-BR" sz="4000" b="0" dirty="0"/>
              <a:t>© </a:t>
            </a:r>
            <a:r>
              <a:rPr lang="pt-BR" sz="4000" b="0" dirty="0" smtClean="0"/>
              <a:t>2018” </a:t>
            </a:r>
            <a:r>
              <a:rPr lang="pt-BR" sz="4000" b="0" dirty="0"/>
              <a:t>não têm qualquer efeito, pois apenas reafirmam o que a lei já garante; sua única utilidade prática é identificar o detentor dos direitos autorais da obra. </a:t>
            </a:r>
          </a:p>
        </p:txBody>
      </p:sp>
    </p:spTree>
    <p:extLst>
      <p:ext uri="{BB962C8B-B14F-4D97-AF65-F5344CB8AC3E}">
        <p14:creationId xmlns:p14="http://schemas.microsoft.com/office/powerpoint/2010/main" val="6867562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Registro de Programas (INPI)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Embora a proteção dos direitos autorais seja automática, é possível registrar criações de direitos autorais junto a órgãos do governo (no caso dos programas de computador, o órgão responsável no Brasil é o INPI). Mas, se o registro não é obrigatório, para que ele serve?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No caso dos programas de computador, o registro inclui o código fonte (que é mantido em sigilo pelo INPI), fica mais fácil identificar cópias ilegais posteriores.</a:t>
            </a:r>
          </a:p>
        </p:txBody>
      </p:sp>
    </p:spTree>
    <p:extLst>
      <p:ext uri="{BB962C8B-B14F-4D97-AF65-F5344CB8AC3E}">
        <p14:creationId xmlns:p14="http://schemas.microsoft.com/office/powerpoint/2010/main" val="408497545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Registro de Programas (INPI)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Vale lembrar, no entanto, que o registro não é prova absoluta: se for possível encontrar uma prova consistente de autoria diferente e anterior ao registro, fica definido o autor como aquele que comprovou essa autoria</a:t>
            </a:r>
            <a:r>
              <a:rPr lang="pt-BR" sz="4000" b="0" dirty="0" smtClean="0"/>
              <a:t>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pt-BR" sz="4000" b="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hlinkClick r:id="rId3"/>
              </a:rPr>
              <a:t>https://</a:t>
            </a:r>
            <a:r>
              <a:rPr lang="pt-BR" sz="4000" b="0" dirty="0" smtClean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hlinkClick r:id="rId3"/>
              </a:rPr>
              <a:t>www.gov.br/inpi/pt-br/servicos/programas-de-computador/arquivos/manual/manual-e-software-2022.pdf</a:t>
            </a:r>
            <a:endParaRPr lang="pt-BR" sz="4000" b="0" dirty="0">
              <a:ln w="12700">
                <a:solidFill>
                  <a:schemeClr val="tx2">
                    <a:satMod val="155000"/>
                  </a:schemeClr>
                </a:solidFill>
                <a:prstDash val="solid"/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139192962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Como o criador autoriza o uso de uma obra?</a:t>
            </a:r>
          </a:p>
        </p:txBody>
      </p:sp>
    </p:spTree>
    <p:extLst>
      <p:ext uri="{BB962C8B-B14F-4D97-AF65-F5344CB8AC3E}">
        <p14:creationId xmlns:p14="http://schemas.microsoft.com/office/powerpoint/2010/main" val="203232140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 e Cessão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licença é uma permissão de uso: o autor permite ao licenciado fazer algum uso específico da obra como, por exemplo, exibir um filme em um único cinema durante um período limitado de tempo.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Essa </a:t>
            </a:r>
            <a:r>
              <a:rPr lang="pt-BR" sz="4000" b="0" dirty="0"/>
              <a:t>permissão pode ser total ou parcial e pode ou não ser exclusiva.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 </a:t>
            </a:r>
            <a:r>
              <a:rPr lang="pt-BR" sz="4000" b="0" dirty="0"/>
              <a:t>licença em geral depende de alguma forma de pagamento; no exemplo do cinema, o autor pode receber um pagamento fixo ou uma parcela do valor de cada ingresso.</a:t>
            </a:r>
          </a:p>
        </p:txBody>
      </p:sp>
    </p:spTree>
    <p:extLst>
      <p:ext uri="{BB962C8B-B14F-4D97-AF65-F5344CB8AC3E}">
        <p14:creationId xmlns:p14="http://schemas.microsoft.com/office/powerpoint/2010/main" val="211860706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 e Cessão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cessão, por sua vez, é similar a uma venda: o autor transfere os direitos patrimoniais sobre sua obra para outra pessoa de forma definitiva, ou seja, quem passa a ter os direitos de “utilizar, fruir e dispor da obra [...] por quaisquer modalidades” é o cessionário (“comprador”).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O </a:t>
            </a:r>
            <a:r>
              <a:rPr lang="pt-BR" sz="4000" b="0" dirty="0"/>
              <a:t>cessionário, então, pode estabelecer novos contratos de cessão e licenciamento sem pagar mais nada para o autor e também processar outros por não respeitarem seus direitos.</a:t>
            </a:r>
          </a:p>
        </p:txBody>
      </p:sp>
    </p:spTree>
    <p:extLst>
      <p:ext uri="{BB962C8B-B14F-4D97-AF65-F5344CB8AC3E}">
        <p14:creationId xmlns:p14="http://schemas.microsoft.com/office/powerpoint/2010/main" val="3190833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Casos especiais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Os direitos dos autores não são sempre absolutos, pois a legislação leva em conta a população em geral, que acaba sendo a razão da divulgação do conhecimento;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Nesse espírito, a lei busca facilitar o uso da obra sempre que isso não resulte em prejuízos para o autor.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Assim, não é necessário obter permissão do autor para citar trechos de um texto nem para executar uma música em ambiente doméstico ou em estabelecimento de ensino.</a:t>
            </a:r>
          </a:p>
        </p:txBody>
      </p:sp>
    </p:spTree>
    <p:extLst>
      <p:ext uri="{BB962C8B-B14F-4D97-AF65-F5344CB8AC3E}">
        <p14:creationId xmlns:p14="http://schemas.microsoft.com/office/powerpoint/2010/main" val="51838934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E como isso se aplica para software?</a:t>
            </a:r>
          </a:p>
        </p:txBody>
      </p:sp>
    </p:spTree>
    <p:extLst>
      <p:ext uri="{BB962C8B-B14F-4D97-AF65-F5344CB8AC3E}">
        <p14:creationId xmlns:p14="http://schemas.microsoft.com/office/powerpoint/2010/main" val="3578929916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Temas abordados</a:t>
            </a:r>
            <a:endParaRPr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Direitos </a:t>
            </a:r>
            <a:r>
              <a:rPr lang="pt-BR" sz="4000" b="0" dirty="0" smtClean="0"/>
              <a:t>autorais e patentes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Características dos direitos autorais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Características das </a:t>
            </a:r>
            <a:r>
              <a:rPr lang="pt-BR" sz="4000" b="0" dirty="0" smtClean="0"/>
              <a:t>patentes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Licenças </a:t>
            </a:r>
            <a:r>
              <a:rPr lang="pt-BR" sz="4000" b="0" dirty="0"/>
              <a:t>de software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Software livre</a:t>
            </a:r>
          </a:p>
        </p:txBody>
      </p:sp>
    </p:spTree>
    <p:extLst>
      <p:ext uri="{BB962C8B-B14F-4D97-AF65-F5344CB8AC3E}">
        <p14:creationId xmlns:p14="http://schemas.microsoft.com/office/powerpoint/2010/main" val="50861527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Casos especiais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Apesar das similaridades entre o software e livros ou músicas, ele possui diversas especificidades que levaram à definição de uma lei complementar à lei de direitos autorais tratando especificamente de programas de computador - </a:t>
            </a:r>
            <a:r>
              <a:rPr lang="pt-BR" sz="4000" b="0" dirty="0">
                <a:hlinkClick r:id="rId3"/>
              </a:rPr>
              <a:t>http://</a:t>
            </a:r>
            <a:r>
              <a:rPr lang="pt-BR" sz="4000" b="0" dirty="0" smtClean="0">
                <a:hlinkClick r:id="rId3"/>
              </a:rPr>
              <a:t>www.planalto.gov.br/ccivil_03/leis/l9609.htm</a:t>
            </a:r>
            <a:r>
              <a:rPr lang="pt-BR" sz="4000" b="0" dirty="0" smtClean="0"/>
              <a:t> </a:t>
            </a:r>
            <a:endParaRPr lang="pt-BR" sz="4000" b="0" dirty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LEI Nº 9.609 , DE 19 DE FEVEREIRO DE 1998.</a:t>
            </a:r>
          </a:p>
        </p:txBody>
      </p:sp>
    </p:spTree>
    <p:extLst>
      <p:ext uri="{BB962C8B-B14F-4D97-AF65-F5344CB8AC3E}">
        <p14:creationId xmlns:p14="http://schemas.microsoft.com/office/powerpoint/2010/main" val="288451425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Casos especiais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De acordo com ela, o programa desenvolvido por funcionário, bolsista ou contratado de uma empresa como parte de suas atribuições pertence à empresa e, portanto, não há obrigação de qualquer pagamento a título de retribuição por direitos autorais para além do salário, bolsa ou valor previamente estipulado em contrato.</a:t>
            </a:r>
          </a:p>
        </p:txBody>
      </p:sp>
    </p:spTree>
    <p:extLst>
      <p:ext uri="{BB962C8B-B14F-4D97-AF65-F5344CB8AC3E}">
        <p14:creationId xmlns:p14="http://schemas.microsoft.com/office/powerpoint/2010/main" val="190891181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</p:spTree>
    <p:extLst>
      <p:ext uri="{BB962C8B-B14F-4D97-AF65-F5344CB8AC3E}">
        <p14:creationId xmlns:p14="http://schemas.microsoft.com/office/powerpoint/2010/main" val="173528292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legislação de patentes (incluída na lei de propriedade industrial) existe explicitamente para promover o desenvolvimento tecnológico. 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Essa promoção se dá pelo incentivo ao investimento na criação de novas técnicas industriais e também pelo desencorajamento ao segredo industrial, que dificulta a expansão do conhecimento.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abrangência das patentes é maior que direitos autorais:</a:t>
            </a:r>
          </a:p>
        </p:txBody>
      </p:sp>
    </p:spTree>
    <p:extLst>
      <p:ext uri="{BB962C8B-B14F-4D97-AF65-F5344CB8AC3E}">
        <p14:creationId xmlns:p14="http://schemas.microsoft.com/office/powerpoint/2010/main" val="121115436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Enquanto direitos autorais protegem as “criações do espírito”, com foco na forma de expressão de uma ideia, as patentes se aplicam a técnicas abstratas, que podem ser implantadas de maneiras diferentes.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Assim</a:t>
            </a:r>
            <a:r>
              <a:rPr lang="pt-BR" sz="4000" b="0" dirty="0"/>
              <a:t>, mesmo o uso de variantes de uma técnica depende da autorização do detentor da patente;</a:t>
            </a:r>
          </a:p>
        </p:txBody>
      </p:sp>
    </p:spTree>
    <p:extLst>
      <p:ext uri="{BB962C8B-B14F-4D97-AF65-F5344CB8AC3E}">
        <p14:creationId xmlns:p14="http://schemas.microsoft.com/office/powerpoint/2010/main" val="35742048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primeira pessoa que obtém uma patente é a sua titular, mesmo que outra pessoa tenha desenvolvido técnica similar anteriormente ou concomitantemente de maneira independente;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Não há exceções para a proteção similares às dos direitos autorais;</a:t>
            </a:r>
          </a:p>
        </p:txBody>
      </p:sp>
    </p:spTree>
    <p:extLst>
      <p:ext uri="{BB962C8B-B14F-4D97-AF65-F5344CB8AC3E}">
        <p14:creationId xmlns:p14="http://schemas.microsoft.com/office/powerpoint/2010/main" val="288374561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detentor de uma patente pode impedir terceiros de produzir, usar ou vender “produto objeto de patente” ou “processo ou produto obtido diretamente por processo patenteado”. </a:t>
            </a:r>
            <a:endParaRPr lang="pt-BR" sz="4000" b="0" dirty="0" smtClean="0"/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 smtClean="0"/>
              <a:t>Isso </a:t>
            </a:r>
            <a:r>
              <a:rPr lang="pt-BR" sz="4000" b="0" dirty="0"/>
              <a:t>significa, por exemplo, que se você comprar um produto de uma empresa e, posteriormente, a justiça determinar que aquele produto infringe a patente de uma outra empresa, você, que apenas comprou o produto, pode ser impedido de usá-lo (exceto no caso de uso privado, pessoal e que não cause prejuízo ao titular);</a:t>
            </a:r>
          </a:p>
        </p:txBody>
      </p:sp>
    </p:spTree>
    <p:extLst>
      <p:ext uri="{BB962C8B-B14F-4D97-AF65-F5344CB8AC3E}">
        <p14:creationId xmlns:p14="http://schemas.microsoft.com/office/powerpoint/2010/main" val="5582988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De maneira geral, a obrigação de comprovar que alguém cometeu um ato ilícito recai sobre aquele que acusa. No caso das patentes, no entanto, uma empresa pode ser obrigada a provar judicialmente que seu produto não faz uso da patente de outra (há a inversão do ônus da prova).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Por outro lado, o escopo maior das patentes faz seu custo social também ser maior. Justamente por isso, há diversas limitações ao que pode ser patenteado:</a:t>
            </a:r>
          </a:p>
        </p:txBody>
      </p:sp>
    </p:spTree>
    <p:extLst>
      <p:ext uri="{BB962C8B-B14F-4D97-AF65-F5344CB8AC3E}">
        <p14:creationId xmlns:p14="http://schemas.microsoft.com/office/powerpoint/2010/main" val="598700631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Diferentemente do que acontece com os direitos autorais, patentes não existem de maneira automática: é preciso registrar um pedido de patente junto a um órgão governamental (no Brasil, o INPI) e pagar diversas taxas;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pedido não garante a patente, pois criações triviais não podem ser patenteadas, apenas “a invenção que atenda aos requisitos de novidade, atividade inventiva e aplicação industrial”. Assim, a patente só é outorgada após análise.</a:t>
            </a:r>
          </a:p>
        </p:txBody>
      </p:sp>
    </p:spTree>
    <p:extLst>
      <p:ext uri="{BB962C8B-B14F-4D97-AF65-F5344CB8AC3E}">
        <p14:creationId xmlns:p14="http://schemas.microsoft.com/office/powerpoint/2010/main" val="37672862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Não é possível patentear um segredo industrial: é condição para a concessão que a técnica patenteada seja tornada pública (no momento em que o pedido é feito);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Estado pode obrigar o criador a licenciar sua patente de maneira compulsória caso haja abuso econômico ou caso a patente não seja explorada de maneira a atender as necessidades do mercado;</a:t>
            </a:r>
          </a:p>
        </p:txBody>
      </p:sp>
    </p:spTree>
    <p:extLst>
      <p:ext uri="{BB962C8B-B14F-4D97-AF65-F5344CB8AC3E}">
        <p14:creationId xmlns:p14="http://schemas.microsoft.com/office/powerpoint/2010/main" val="151617409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Direitos autorais e patentes:</a:t>
            </a:r>
            <a:br>
              <a:rPr lang="pt-BR" sz="6000" dirty="0"/>
            </a:br>
            <a:r>
              <a:rPr lang="pt-BR" sz="6000" dirty="0"/>
              <a:t>o que são e para que servem?</a:t>
            </a:r>
          </a:p>
        </p:txBody>
      </p:sp>
    </p:spTree>
    <p:extLst>
      <p:ext uri="{BB962C8B-B14F-4D97-AF65-F5344CB8AC3E}">
        <p14:creationId xmlns:p14="http://schemas.microsoft.com/office/powerpoint/2010/main" val="3486626603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Características das Patentes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Há diversos tipos de conhecimento excluídos da proteção </a:t>
            </a:r>
            <a:r>
              <a:rPr lang="pt-BR" sz="4000" b="0" dirty="0" err="1"/>
              <a:t>patentária</a:t>
            </a:r>
            <a:r>
              <a:rPr lang="pt-BR" sz="4000" b="0" dirty="0"/>
              <a:t>, como métodos matemáticos, regras de jogo, técnicas médicas e outros. Em particular, a lei exclui “programas de computador em si”.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lei considera “novo” aquilo que não tenha sido tornado público anteriormente (de forma escrita ou oral), mas, se o próprio criador divulgar a técnica, por exemplo em uma publicação científica, ele ainda pode solicitar a patente até 12 meses após essa divulgação inicial.</a:t>
            </a:r>
          </a:p>
        </p:txBody>
      </p:sp>
    </p:spTree>
    <p:extLst>
      <p:ext uri="{BB962C8B-B14F-4D97-AF65-F5344CB8AC3E}">
        <p14:creationId xmlns:p14="http://schemas.microsoft.com/office/powerpoint/2010/main" val="124839759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Licenças de Software</a:t>
            </a:r>
          </a:p>
        </p:txBody>
      </p:sp>
    </p:spTree>
    <p:extLst>
      <p:ext uri="{BB962C8B-B14F-4D97-AF65-F5344CB8AC3E}">
        <p14:creationId xmlns:p14="http://schemas.microsoft.com/office/powerpoint/2010/main" val="132478445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5400" dirty="0"/>
              <a:t>Conteúdos e Programas na Internet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Utilização de trechos de programa encontrados na internet dependem da autorização do autor;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que informalmente chamamos “licença” de um software é o contrato de adesão que rege as permissões e restrições impostas ao seu uso e modificação por terceiros (que sequer precisam ser identificados a priori).</a:t>
            </a:r>
          </a:p>
        </p:txBody>
      </p:sp>
    </p:spTree>
    <p:extLst>
      <p:ext uri="{BB962C8B-B14F-4D97-AF65-F5344CB8AC3E}">
        <p14:creationId xmlns:p14="http://schemas.microsoft.com/office/powerpoint/2010/main" val="101902057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Tipos de Licença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Na maioria dos casos, a licença permite apenas o uso do software;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Venda de cópias: </a:t>
            </a:r>
            <a:r>
              <a:rPr lang="pt-BR" sz="4000" b="0" dirty="0"/>
              <a:t>usuário adquire uma cópia do programa, mas não pode distribuí-la;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Assinatura: </a:t>
            </a:r>
            <a:r>
              <a:rPr lang="pt-BR" sz="4000" b="0" dirty="0"/>
              <a:t>pagamento periódico para usar um software;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Uso gratuito e/ou limitado: </a:t>
            </a:r>
            <a:r>
              <a:rPr lang="pt-BR" sz="4000" b="0" dirty="0"/>
              <a:t>usuário paga se considerar o programa útil;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Coleta de dados pessoais: </a:t>
            </a:r>
            <a:r>
              <a:rPr lang="pt-BR" sz="4000" b="0" dirty="0"/>
              <a:t>em troca de usar o programa.</a:t>
            </a:r>
          </a:p>
        </p:txBody>
      </p:sp>
    </p:spTree>
    <p:extLst>
      <p:ext uri="{BB962C8B-B14F-4D97-AF65-F5344CB8AC3E}">
        <p14:creationId xmlns:p14="http://schemas.microsoft.com/office/powerpoint/2010/main" val="112849319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5" y="4228728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Software Livre</a:t>
            </a:r>
            <a:endParaRPr lang="pt-BR" sz="6000" dirty="0"/>
          </a:p>
        </p:txBody>
      </p:sp>
    </p:spTree>
    <p:extLst>
      <p:ext uri="{BB962C8B-B14F-4D97-AF65-F5344CB8AC3E}">
        <p14:creationId xmlns:p14="http://schemas.microsoft.com/office/powerpoint/2010/main" val="313066795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Software Livre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É aquele cujos termos de licenciamento não impõem nenhuma restrição ao seu uso e impõem muito poucas restrições à sua redistribuição, inclusive com modificações;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Na prática é bastante comum que, ao invés de redigir detalhadamente os termos específicos de licenciamento para cada programa, os autores adotem um contrato-padrão, quase sempre escrito por terceiros sem qualquer relação com o programa em questão.</a:t>
            </a:r>
          </a:p>
        </p:txBody>
      </p:sp>
    </p:spTree>
    <p:extLst>
      <p:ext uri="{BB962C8B-B14F-4D97-AF65-F5344CB8AC3E}">
        <p14:creationId xmlns:p14="http://schemas.microsoft.com/office/powerpoint/2010/main" val="75137343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Licenças de Software livre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Um programa é considerado software livre se sua licença permite: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uso do programa para qualquer fim e por qualquer um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modificação do programa (o que implica o acesso ao código fonte)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redistribuição, inclusive com </a:t>
            </a:r>
            <a:r>
              <a:rPr lang="pt-BR" sz="4000" b="0" dirty="0" smtClean="0"/>
              <a:t>modificações</a:t>
            </a:r>
            <a:endParaRPr lang="pt-BR" sz="4000" b="0" dirty="0"/>
          </a:p>
        </p:txBody>
      </p:sp>
    </p:spTree>
    <p:extLst>
      <p:ext uri="{BB962C8B-B14F-4D97-AF65-F5344CB8AC3E}">
        <p14:creationId xmlns:p14="http://schemas.microsoft.com/office/powerpoint/2010/main" val="5750552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Licenças de Software livre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As licenças podem aplicar as seguintes regras: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Permissivas: </a:t>
            </a:r>
            <a:r>
              <a:rPr lang="pt-BR" sz="4000" b="0" dirty="0"/>
              <a:t>permissão total de uso e redistribuição;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Recíprocas: </a:t>
            </a:r>
            <a:r>
              <a:rPr lang="pt-BR" sz="4000" b="0" dirty="0"/>
              <a:t>“você pode usar meu programa livremente, mas com a condição de eu poder usar suas melhorias livremente também”;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Recíproca parcial: </a:t>
            </a:r>
            <a:r>
              <a:rPr lang="pt-BR" sz="4000" b="0" dirty="0"/>
              <a:t>biblioteca livre que pode ser utilizada por um programa não livre: melhorias no código da biblioteca devem ser redistribuídas sob a licença livre original, mas o restante do programa não.</a:t>
            </a:r>
          </a:p>
        </p:txBody>
      </p:sp>
    </p:spTree>
    <p:extLst>
      <p:ext uri="{BB962C8B-B14F-4D97-AF65-F5344CB8AC3E}">
        <p14:creationId xmlns:p14="http://schemas.microsoft.com/office/powerpoint/2010/main" val="36398103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Licenças de Software livre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As licenças podem aplicar as seguintes regras: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 smtClean="0"/>
              <a:t>Recíproca </a:t>
            </a:r>
            <a:r>
              <a:rPr lang="pt-BR" sz="4000" dirty="0"/>
              <a:t>total: </a:t>
            </a:r>
            <a:r>
              <a:rPr lang="pt-BR" sz="4000" b="0" dirty="0"/>
              <a:t>ou </a:t>
            </a:r>
            <a:r>
              <a:rPr lang="pt-BR" sz="4000" b="0" dirty="0" err="1"/>
              <a:t>copyleft</a:t>
            </a:r>
            <a:r>
              <a:rPr lang="pt-BR" sz="4000" b="0" dirty="0"/>
              <a:t>, ocorre quando a exigência de continuidade dos termos se aplica ao trabalho derivado como um todo (que pode ser um programa muito maior). Exemplo: a licença GPL, que é a principal licença recíproca total criada em 1984.</a:t>
            </a:r>
          </a:p>
        </p:txBody>
      </p:sp>
    </p:spTree>
    <p:extLst>
      <p:ext uri="{BB962C8B-B14F-4D97-AF65-F5344CB8AC3E}">
        <p14:creationId xmlns:p14="http://schemas.microsoft.com/office/powerpoint/2010/main" val="405289057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err="1"/>
              <a:t>Creative</a:t>
            </a:r>
            <a:r>
              <a:rPr lang="pt-BR" sz="6000" dirty="0"/>
              <a:t> </a:t>
            </a:r>
            <a:r>
              <a:rPr lang="pt-BR" sz="6000" dirty="0" err="1"/>
              <a:t>Commons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Movimento </a:t>
            </a:r>
            <a:r>
              <a:rPr lang="pt-BR" sz="4000" b="0" dirty="0" err="1"/>
              <a:t>Creative</a:t>
            </a:r>
            <a:r>
              <a:rPr lang="pt-BR" sz="4000" b="0" dirty="0"/>
              <a:t> </a:t>
            </a:r>
            <a:r>
              <a:rPr lang="pt-BR" sz="4000" b="0" dirty="0" err="1"/>
              <a:t>Commons</a:t>
            </a:r>
            <a:r>
              <a:rPr lang="pt-BR" sz="4000" b="0" dirty="0"/>
              <a:t>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Sua ideia é que o compartilhamento de outras formas de conhecimento além de programas de computador também é vantajoso, mas para isso é preciso definir licenças específicas;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Define uma família de licenças diferentes entre si. Todas elas exigem a atribuição da autoria e permitem o uso e a redistribuição sem fins comerciais da obra licenciada.</a:t>
            </a:r>
          </a:p>
        </p:txBody>
      </p:sp>
    </p:spTree>
    <p:extLst>
      <p:ext uri="{BB962C8B-B14F-4D97-AF65-F5344CB8AC3E}">
        <p14:creationId xmlns:p14="http://schemas.microsoft.com/office/powerpoint/2010/main" val="3589752048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Introdução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Inventos e descobertas normalmente voltam-se para a genialidade de seus autores;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Conhecimento não surge apenas da inspiração;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Conhecimento é resultado de trabalho concentrado e muitas vezes de longo prazo;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desenvolvimento de conhecimento depende de 2 fatores: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- Acesso </a:t>
            </a:r>
            <a:r>
              <a:rPr lang="pt-BR" sz="4000" b="0" dirty="0"/>
              <a:t>ao conhecimento </a:t>
            </a:r>
            <a:r>
              <a:rPr lang="pt-BR" sz="4000" b="0" dirty="0" smtClean="0"/>
              <a:t>preexistente;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Trabalho </a:t>
            </a:r>
            <a:r>
              <a:rPr lang="pt-BR" sz="4000" b="0" dirty="0"/>
              <a:t>de criação ou pesquisa com base nele.</a:t>
            </a:r>
          </a:p>
        </p:txBody>
      </p:sp>
    </p:spTree>
    <p:extLst>
      <p:ext uri="{BB962C8B-B14F-4D97-AF65-F5344CB8AC3E}">
        <p14:creationId xmlns:p14="http://schemas.microsoft.com/office/powerpoint/2010/main" val="826243820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err="1"/>
              <a:t>Creative</a:t>
            </a:r>
            <a:r>
              <a:rPr lang="pt-BR" sz="6000" dirty="0"/>
              <a:t> </a:t>
            </a:r>
            <a:r>
              <a:rPr lang="pt-BR" sz="6000" dirty="0" err="1"/>
              <a:t>Commons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/>
              <a:t>Perguntas: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licença exige a atribuição de autoria? (“BY”)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licença restringe a criação de trabalhos derivados? (“ND”, ou seja “No </a:t>
            </a:r>
            <a:r>
              <a:rPr lang="pt-BR" sz="4000" b="0" dirty="0" err="1"/>
              <a:t>Derivs</a:t>
            </a:r>
            <a:r>
              <a:rPr lang="pt-BR" sz="4000" b="0" dirty="0"/>
              <a:t>”);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licença restringe o uso comercial? (“NC”, ou seja, “Non-</a:t>
            </a:r>
            <a:r>
              <a:rPr lang="pt-BR" sz="4000" b="0" dirty="0" err="1"/>
              <a:t>Commercial</a:t>
            </a:r>
            <a:r>
              <a:rPr lang="pt-BR" sz="4000" b="0" dirty="0"/>
              <a:t>”)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 licença exige que a redistribuição seja feita sob a mesma licença? (“SA”, ou seja, “</a:t>
            </a:r>
            <a:r>
              <a:rPr lang="pt-BR" sz="4000" b="0" dirty="0" err="1"/>
              <a:t>Share-Alike</a:t>
            </a:r>
            <a:r>
              <a:rPr lang="pt-BR" sz="4000" b="0" dirty="0"/>
              <a:t>”)</a:t>
            </a:r>
          </a:p>
        </p:txBody>
      </p:sp>
    </p:spTree>
    <p:extLst>
      <p:ext uri="{BB962C8B-B14F-4D97-AF65-F5344CB8AC3E}">
        <p14:creationId xmlns:p14="http://schemas.microsoft.com/office/powerpoint/2010/main" val="1958490502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err="1"/>
              <a:t>Creative</a:t>
            </a:r>
            <a:r>
              <a:rPr lang="pt-BR" sz="6000" dirty="0"/>
              <a:t> </a:t>
            </a:r>
            <a:r>
              <a:rPr lang="pt-BR" sz="6000" dirty="0" err="1"/>
              <a:t>Commons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6 </a:t>
            </a:r>
            <a:r>
              <a:rPr lang="pt-BR" sz="4000" b="0" dirty="0"/>
              <a:t>licenças diferentes: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CC-BY: </a:t>
            </a:r>
            <a:r>
              <a:rPr lang="pt-BR" sz="4000" b="0" dirty="0"/>
              <a:t>O uso comercial, os trabalhos derivados e sua redistribuição com outra licença são permitidos;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CC-BY-NC: </a:t>
            </a:r>
            <a:r>
              <a:rPr lang="pt-BR" sz="4000" b="0" dirty="0"/>
              <a:t>O uso comercial não é permitido, mas os trabalhos derivados e sua redistribuição com outra licença sim;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CC-BY-ND: </a:t>
            </a:r>
            <a:r>
              <a:rPr lang="pt-BR" sz="4000" b="0" dirty="0"/>
              <a:t>O uso comercial é permitido, mas trabalhos derivados não;</a:t>
            </a:r>
          </a:p>
        </p:txBody>
      </p:sp>
    </p:spTree>
    <p:extLst>
      <p:ext uri="{BB962C8B-B14F-4D97-AF65-F5344CB8AC3E}">
        <p14:creationId xmlns:p14="http://schemas.microsoft.com/office/powerpoint/2010/main" val="3358862725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err="1"/>
              <a:t>Creative</a:t>
            </a:r>
            <a:r>
              <a:rPr lang="pt-BR" sz="6000" dirty="0"/>
              <a:t> </a:t>
            </a:r>
            <a:r>
              <a:rPr lang="pt-BR" sz="6000" dirty="0" err="1"/>
              <a:t>Commons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pt-BR" sz="4000" b="0" dirty="0" smtClean="0"/>
              <a:t>6 </a:t>
            </a:r>
            <a:r>
              <a:rPr lang="pt-BR" sz="4000" b="0" dirty="0"/>
              <a:t>licenças diferentes: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CC-BY-SA: </a:t>
            </a:r>
            <a:r>
              <a:rPr lang="pt-BR" sz="4000" b="0" dirty="0"/>
              <a:t>O uso comercial e trabalhos derivados são permitidos, mas a redistribuição com outra licença não;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CC-BY-NC-SA: </a:t>
            </a:r>
            <a:r>
              <a:rPr lang="pt-BR" sz="4000" b="0" dirty="0"/>
              <a:t>O uso comercial não é permitido; trabalhos derivados são permitidos, mas sua redistribuição com outra licença não;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dirty="0"/>
              <a:t>CC-BY-NC-ND: </a:t>
            </a:r>
            <a:r>
              <a:rPr lang="pt-BR" sz="4000" b="0" dirty="0"/>
              <a:t>O uso comercial e os trabalhos derivados não são permitidos.</a:t>
            </a:r>
          </a:p>
        </p:txBody>
      </p:sp>
    </p:spTree>
    <p:extLst>
      <p:ext uri="{BB962C8B-B14F-4D97-AF65-F5344CB8AC3E}">
        <p14:creationId xmlns:p14="http://schemas.microsoft.com/office/powerpoint/2010/main" val="294665522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Direitos autorais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Leis de direitos autorais foram criadas inicialmente para livros e outros materiais impressos e sobre a execução pública de obras musicais ou dramáticas;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Exploração da obra dependia da autorização do seu criador;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Negociação de direito exclusivo;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Vantagens </a:t>
            </a:r>
            <a:r>
              <a:rPr lang="pt-BR" sz="4000" b="0" dirty="0" smtClean="0"/>
              <a:t>para:</a:t>
            </a:r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Autores </a:t>
            </a:r>
            <a:r>
              <a:rPr lang="pt-BR" sz="4000" b="0" dirty="0"/>
              <a:t>(compensação); </a:t>
            </a:r>
            <a:endParaRPr lang="pt-BR" sz="4000" b="0" dirty="0" smtClean="0"/>
          </a:p>
          <a:p>
            <a:pPr>
              <a:lnSpc>
                <a:spcPct val="150000"/>
              </a:lnSpc>
            </a:pPr>
            <a:r>
              <a:rPr lang="pt-BR" sz="4000" b="0" dirty="0"/>
              <a:t>	</a:t>
            </a:r>
            <a:r>
              <a:rPr lang="pt-BR" sz="4000" b="0" dirty="0" smtClean="0"/>
              <a:t>- População </a:t>
            </a:r>
            <a:r>
              <a:rPr lang="pt-BR" sz="4000" b="0" dirty="0"/>
              <a:t>(acesso mais fácil)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- Editores </a:t>
            </a:r>
            <a:r>
              <a:rPr lang="pt-BR" sz="4000" b="0" dirty="0"/>
              <a:t>(monopólio sobre o lucro);</a:t>
            </a:r>
          </a:p>
        </p:txBody>
      </p:sp>
    </p:spTree>
    <p:extLst>
      <p:ext uri="{BB962C8B-B14F-4D97-AF65-F5344CB8AC3E}">
        <p14:creationId xmlns:p14="http://schemas.microsoft.com/office/powerpoint/2010/main" val="43089158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Patentes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aspecto econômico dos direitos autorais funcionava porque a venda de livros ou a apresentação pública, que são os mecanismos de disseminação do conhecimento, são também os mecanismos que geram ganhos;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Para inventos com potencial produtivo é diferente;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O que gera ganho é a venda do produto e não a disseminação de conhecimento;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Conhecimento mantido em segredo (vantagem competitiva).</a:t>
            </a:r>
          </a:p>
        </p:txBody>
      </p:sp>
    </p:spTree>
    <p:extLst>
      <p:ext uri="{BB962C8B-B14F-4D97-AF65-F5344CB8AC3E}">
        <p14:creationId xmlns:p14="http://schemas.microsoft.com/office/powerpoint/2010/main" val="113395715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 smtClean="0"/>
              <a:t>Patentes</a:t>
            </a:r>
            <a:endParaRPr lang="pt-BR" sz="6000" dirty="0"/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850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Sistema de patentes moderno incentiva o inventor a publicar detalhes do invento em troca do direito exclusivo de explorá-lo;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Vantagens para: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- Autores</a:t>
            </a:r>
            <a:r>
              <a:rPr lang="pt-BR" sz="4000" b="0" dirty="0"/>
              <a:t>: explorar ou licenciar a exploração da técnica;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- Indústrias</a:t>
            </a:r>
            <a:r>
              <a:rPr lang="pt-BR" sz="4000" b="0" dirty="0"/>
              <a:t>: sem risco de descoberta de segredo;</a:t>
            </a:r>
          </a:p>
          <a:p>
            <a:pPr>
              <a:lnSpc>
                <a:spcPct val="150000"/>
              </a:lnSpc>
            </a:pPr>
            <a:r>
              <a:rPr lang="pt-BR" sz="4000" b="0" dirty="0" smtClean="0"/>
              <a:t>	- População</a:t>
            </a:r>
            <a:r>
              <a:rPr lang="pt-BR" sz="4000" b="0" dirty="0"/>
              <a:t>: acesso ao produto e ao conhecimento </a:t>
            </a:r>
            <a:r>
              <a:rPr lang="pt-BR" sz="4000" b="0" dirty="0" smtClean="0"/>
              <a:t>sobre </a:t>
            </a:r>
            <a:r>
              <a:rPr lang="pt-BR" sz="4000" b="0" dirty="0"/>
              <a:t>seu funcionamento, incentivo para desenvolvimento.</a:t>
            </a:r>
          </a:p>
        </p:txBody>
      </p:sp>
    </p:spTree>
    <p:extLst>
      <p:ext uri="{BB962C8B-B14F-4D97-AF65-F5344CB8AC3E}">
        <p14:creationId xmlns:p14="http://schemas.microsoft.com/office/powerpoint/2010/main" val="1519570827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Autor(a) e Data"/>
          <p:cNvSpPr txBox="1">
            <a:spLocks noGrp="1"/>
          </p:cNvSpPr>
          <p:nvPr>
            <p:ph type="body" idx="21"/>
          </p:nvPr>
        </p:nvSpPr>
        <p:spPr>
          <a:xfrm>
            <a:off x="4511364" y="9053264"/>
            <a:ext cx="4025331" cy="461060"/>
          </a:xfrm>
          <a:prstGeom prst="rect">
            <a:avLst/>
          </a:prstGeom>
        </p:spPr>
        <p:txBody>
          <a:bodyPr/>
          <a:lstStyle/>
          <a:p>
            <a:r>
              <a:rPr lang="pt-BR" dirty="0" smtClean="0"/>
              <a:t>Prof. Andrey Jesus Pereira</a:t>
            </a:r>
            <a:endParaRPr dirty="0"/>
          </a:p>
        </p:txBody>
      </p:sp>
      <p:sp>
        <p:nvSpPr>
          <p:cNvPr id="154" name="Título da Apresentação"/>
          <p:cNvSpPr txBox="1">
            <a:spLocks noGrp="1"/>
          </p:cNvSpPr>
          <p:nvPr>
            <p:ph type="ctrTitle"/>
          </p:nvPr>
        </p:nvSpPr>
        <p:spPr>
          <a:xfrm>
            <a:off x="525736" y="1564432"/>
            <a:ext cx="11996588" cy="936104"/>
          </a:xfrm>
          <a:prstGeom prst="rect">
            <a:avLst/>
          </a:prstGeom>
        </p:spPr>
        <p:txBody>
          <a:bodyPr anchor="t">
            <a:noAutofit/>
          </a:bodyPr>
          <a:lstStyle/>
          <a:p>
            <a:pPr algn="ctr"/>
            <a:r>
              <a:rPr lang="pt-BR" sz="6000" dirty="0"/>
              <a:t>Tempo e Espaço</a:t>
            </a:r>
          </a:p>
        </p:txBody>
      </p:sp>
      <p:sp>
        <p:nvSpPr>
          <p:cNvPr id="155" name="Subtítulo da Apresentação"/>
          <p:cNvSpPr txBox="1">
            <a:spLocks noGrp="1"/>
          </p:cNvSpPr>
          <p:nvPr>
            <p:ph type="subTitle" sz="quarter" idx="1"/>
          </p:nvPr>
        </p:nvSpPr>
        <p:spPr>
          <a:xfrm>
            <a:off x="698500" y="2716560"/>
            <a:ext cx="11607800" cy="5832648"/>
          </a:xfrm>
          <a:prstGeom prst="rect">
            <a:avLst/>
          </a:prstGeom>
        </p:spPr>
        <p:txBody>
          <a:bodyPr>
            <a:normAutofit fontScale="77500" lnSpcReduction="20000"/>
          </a:bodyPr>
          <a:lstStyle/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Patentes e direitos autorais tem validade limitada;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Monopólio de exploração tem um custo social por impedir o livre uso do conhecimento;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Esse custo se justifica pelo benefício de incentivo à criação;</a:t>
            </a:r>
          </a:p>
          <a:p>
            <a:pPr marL="571500" indent="-5715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t-BR" sz="4000" b="0" dirty="0"/>
              <a:t>Após um certo prazo, entende-se que os ganhos auferidos pelo autor ou inventor são suficientes para compensar o investimento inicial e, portanto, não há mais razão para restrições ao uso.</a:t>
            </a:r>
          </a:p>
        </p:txBody>
      </p:sp>
    </p:spTree>
    <p:extLst>
      <p:ext uri="{BB962C8B-B14F-4D97-AF65-F5344CB8AC3E}">
        <p14:creationId xmlns:p14="http://schemas.microsoft.com/office/powerpoint/2010/main" val="2840046404"/>
      </p:ext>
    </p:extLst>
  </p:cSld>
  <p:clrMapOvr>
    <a:masterClrMapping/>
  </p:clrMapOvr>
  <p:transition spd="med"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173393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600" b="0" i="0" u="none" strike="noStrike" cap="none" spc="0" normalizeH="0" baseline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</TotalTime>
  <Words>3081</Words>
  <Application>Microsoft Office PowerPoint</Application>
  <PresentationFormat>Custom</PresentationFormat>
  <Paragraphs>227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Helvetica Neue</vt:lpstr>
      <vt:lpstr>Helvetica Neue Medium</vt:lpstr>
      <vt:lpstr>21_BasicWhite</vt:lpstr>
      <vt:lpstr>Tópicos Humanísticos</vt:lpstr>
      <vt:lpstr>Noções da Legislação </vt:lpstr>
      <vt:lpstr>Temas abordados</vt:lpstr>
      <vt:lpstr>Direitos autorais e patentes: o que são e para que servem?</vt:lpstr>
      <vt:lpstr>Introdução</vt:lpstr>
      <vt:lpstr>Direitos autorais</vt:lpstr>
      <vt:lpstr>Patentes</vt:lpstr>
      <vt:lpstr>Patentes</vt:lpstr>
      <vt:lpstr>Tempo e Espaço</vt:lpstr>
      <vt:lpstr>Tempo e Espaço</vt:lpstr>
      <vt:lpstr>Tempo e Espaço</vt:lpstr>
      <vt:lpstr>Mas onde entra a parte de software?</vt:lpstr>
      <vt:lpstr>Software: criação ou ferramenta?</vt:lpstr>
      <vt:lpstr>Software: criação ou ferramenta?</vt:lpstr>
      <vt:lpstr>Características dos Direitos autorais</vt:lpstr>
      <vt:lpstr>Características dos Direitos autorais</vt:lpstr>
      <vt:lpstr>Características dos Direitos autorais</vt:lpstr>
      <vt:lpstr>Características dos Direitos autorais</vt:lpstr>
      <vt:lpstr>Características dos Direitos autorais</vt:lpstr>
      <vt:lpstr>Características dos Direitos autorais</vt:lpstr>
      <vt:lpstr>Características dos Direitos autorais</vt:lpstr>
      <vt:lpstr>Características dos Direitos autorais</vt:lpstr>
      <vt:lpstr>Registro de Programas (INPI)</vt:lpstr>
      <vt:lpstr>Registro de Programas (INPI)</vt:lpstr>
      <vt:lpstr>Como o criador autoriza o uso de uma obra?</vt:lpstr>
      <vt:lpstr>Licença e Cessão</vt:lpstr>
      <vt:lpstr>Licença e Cessão</vt:lpstr>
      <vt:lpstr>Casos especiais</vt:lpstr>
      <vt:lpstr>E como isso se aplica para software?</vt:lpstr>
      <vt:lpstr>Casos especiais</vt:lpstr>
      <vt:lpstr>Casos especiais</vt:lpstr>
      <vt:lpstr>Características das Patentes</vt:lpstr>
      <vt:lpstr>Características das Patentes</vt:lpstr>
      <vt:lpstr>Características das Patentes</vt:lpstr>
      <vt:lpstr>Características das Patentes</vt:lpstr>
      <vt:lpstr>Características das Patentes</vt:lpstr>
      <vt:lpstr>Características das Patentes</vt:lpstr>
      <vt:lpstr>Características das Patentes</vt:lpstr>
      <vt:lpstr>Características das Patentes</vt:lpstr>
      <vt:lpstr>Características das Patentes</vt:lpstr>
      <vt:lpstr>Licenças de Software</vt:lpstr>
      <vt:lpstr>Conteúdos e Programas na Internet</vt:lpstr>
      <vt:lpstr>Tipos de Licença</vt:lpstr>
      <vt:lpstr>Software Livre</vt:lpstr>
      <vt:lpstr>Software Livre</vt:lpstr>
      <vt:lpstr>Licenças de Software livre</vt:lpstr>
      <vt:lpstr>Licenças de Software livre</vt:lpstr>
      <vt:lpstr>Licenças de Software livre</vt:lpstr>
      <vt:lpstr>Creative Commons</vt:lpstr>
      <vt:lpstr>Creative Commons</vt:lpstr>
      <vt:lpstr>Creative Commons</vt:lpstr>
      <vt:lpstr>Creative Commons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cp:lastModifiedBy>Microsoft account</cp:lastModifiedBy>
  <cp:revision>153</cp:revision>
  <dcterms:modified xsi:type="dcterms:W3CDTF">2025-09-09T17:10:56Z</dcterms:modified>
</cp:coreProperties>
</file>