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4" r:id="rId10"/>
    <p:sldId id="263" r:id="rId11"/>
    <p:sldId id="266" r:id="rId12"/>
    <p:sldId id="272" r:id="rId13"/>
    <p:sldId id="273" r:id="rId14"/>
    <p:sldId id="274" r:id="rId15"/>
    <p:sldId id="275" r:id="rId16"/>
    <p:sldId id="278" r:id="rId17"/>
    <p:sldId id="279" r:id="rId18"/>
    <p:sldId id="27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9CC49-73B8-412E-9A92-A340C8D5F2AB}" v="9" dt="2025-06-20T13:36:3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2809" y="5469940"/>
            <a:ext cx="4533060" cy="731463"/>
          </a:xfrm>
        </p:spPr>
        <p:txBody>
          <a:bodyPr anchor="ctr">
            <a:normAutofit fontScale="90000"/>
          </a:bodyPr>
          <a:lstStyle/>
          <a:p>
            <a:r>
              <a:rPr lang="de-DE" sz="4800" dirty="0" err="1">
                <a:solidFill>
                  <a:schemeClr val="bg1">
                    <a:lumMod val="76000"/>
                    <a:lumOff val="24000"/>
                  </a:schemeClr>
                </a:solidFill>
              </a:rPr>
              <a:t>Título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2F23FB64-22AD-9EB2-F496-B66AEAC0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9" y="0"/>
            <a:ext cx="12192000" cy="6858000"/>
          </a:xfrm>
          <a:prstGeom prst="rect">
            <a:avLst/>
          </a:prstGeom>
        </p:spPr>
      </p:pic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602D42A-E092-A717-4FA7-9688E57BE782}"/>
              </a:ext>
            </a:extLst>
          </p:cNvPr>
          <p:cNvSpPr/>
          <p:nvPr/>
        </p:nvSpPr>
        <p:spPr>
          <a:xfrm rot="5400000">
            <a:off x="1871525" y="1382460"/>
            <a:ext cx="1452793" cy="5245232"/>
          </a:xfrm>
          <a:prstGeom prst="round2SameRect">
            <a:avLst>
              <a:gd name="adj1" fmla="val 26050"/>
              <a:gd name="adj2" fmla="val 0"/>
            </a:avLst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EducaLink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Lucas Rodrigues Xavier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Leonardo Davi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Sistemas de informação – FAI 2025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Testes Previstos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99BA94-7254-B00C-725D-FF9365091AAB}"/>
              </a:ext>
            </a:extLst>
          </p:cNvPr>
          <p:cNvSpPr txBox="1"/>
          <p:nvPr/>
        </p:nvSpPr>
        <p:spPr>
          <a:xfrm>
            <a:off x="640079" y="2252173"/>
            <a:ext cx="9194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Cadastro de alunos/professores</a:t>
            </a:r>
          </a:p>
          <a:p>
            <a:r>
              <a:rPr lang="pt-BR" sz="2800" dirty="0"/>
              <a:t>Consulta de registros</a:t>
            </a:r>
          </a:p>
          <a:p>
            <a:r>
              <a:rPr lang="pt-BR" sz="2800" dirty="0"/>
              <a:t>Envio/recebimento de atividades</a:t>
            </a:r>
          </a:p>
          <a:p>
            <a:r>
              <a:rPr lang="pt-BR" sz="2800" dirty="0"/>
              <a:t>Plano de testes documentado</a:t>
            </a:r>
          </a:p>
        </p:txBody>
      </p:sp>
    </p:spTree>
    <p:extLst>
      <p:ext uri="{BB962C8B-B14F-4D97-AF65-F5344CB8AC3E}">
        <p14:creationId xmlns:p14="http://schemas.microsoft.com/office/powerpoint/2010/main" val="29803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Esboços de Interface de Usuário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B21022-0E31-2D97-CA1C-711D34C4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251" y="2075449"/>
            <a:ext cx="5563497" cy="402233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597B58-F6D9-A2E5-5BCA-58CF3E2A5A0A}"/>
              </a:ext>
            </a:extLst>
          </p:cNvPr>
          <p:cNvSpPr txBox="1"/>
          <p:nvPr/>
        </p:nvSpPr>
        <p:spPr>
          <a:xfrm flipH="1">
            <a:off x="5359848" y="6187716"/>
            <a:ext cx="168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login</a:t>
            </a:r>
          </a:p>
        </p:txBody>
      </p:sp>
    </p:spTree>
    <p:extLst>
      <p:ext uri="{BB962C8B-B14F-4D97-AF65-F5344CB8AC3E}">
        <p14:creationId xmlns:p14="http://schemas.microsoft.com/office/powerpoint/2010/main" val="388302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Esboços de Interface de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97B58-F6D9-A2E5-5BCA-58CF3E2A5A0A}"/>
              </a:ext>
            </a:extLst>
          </p:cNvPr>
          <p:cNvSpPr txBox="1"/>
          <p:nvPr/>
        </p:nvSpPr>
        <p:spPr>
          <a:xfrm flipH="1">
            <a:off x="5453902" y="6190038"/>
            <a:ext cx="128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04E3D0-A257-6813-7F27-5B7570B1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00" y="2138202"/>
            <a:ext cx="5454400" cy="38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Esboços de Interface de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97B58-F6D9-A2E5-5BCA-58CF3E2A5A0A}"/>
              </a:ext>
            </a:extLst>
          </p:cNvPr>
          <p:cNvSpPr txBox="1"/>
          <p:nvPr/>
        </p:nvSpPr>
        <p:spPr>
          <a:xfrm flipH="1">
            <a:off x="4368595" y="6094508"/>
            <a:ext cx="345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envio de atividade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0D644E-9AEB-EABD-376D-C6D7CE25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59" y="2314996"/>
            <a:ext cx="5084481" cy="36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Esboços de Interface de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97B58-F6D9-A2E5-5BCA-58CF3E2A5A0A}"/>
              </a:ext>
            </a:extLst>
          </p:cNvPr>
          <p:cNvSpPr txBox="1"/>
          <p:nvPr/>
        </p:nvSpPr>
        <p:spPr>
          <a:xfrm flipH="1">
            <a:off x="5266987" y="6123181"/>
            <a:ext cx="165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Perfil do aluno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9ED35A-7045-0EC8-66D8-6D7C8847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65" y="2138202"/>
            <a:ext cx="5432355" cy="38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1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Esboços de Interface de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97B58-F6D9-A2E5-5BCA-58CF3E2A5A0A}"/>
              </a:ext>
            </a:extLst>
          </p:cNvPr>
          <p:cNvSpPr txBox="1"/>
          <p:nvPr/>
        </p:nvSpPr>
        <p:spPr>
          <a:xfrm flipH="1">
            <a:off x="4551940" y="6121546"/>
            <a:ext cx="308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de inscrição na matéria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B2A613-368B-6FAB-33D6-3733527C4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59" y="2223078"/>
            <a:ext cx="6024284" cy="38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8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Esboços de Interface de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97B58-F6D9-A2E5-5BCA-58CF3E2A5A0A}"/>
              </a:ext>
            </a:extLst>
          </p:cNvPr>
          <p:cNvSpPr txBox="1"/>
          <p:nvPr/>
        </p:nvSpPr>
        <p:spPr>
          <a:xfrm flipH="1">
            <a:off x="4995266" y="6121546"/>
            <a:ext cx="218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Painel do professor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894898-DE98-D71C-E976-08E8CB1F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485" y="2138202"/>
            <a:ext cx="5345029" cy="38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Esboços de Interface de Usuário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597B58-F6D9-A2E5-5BCA-58CF3E2A5A0A}"/>
              </a:ext>
            </a:extLst>
          </p:cNvPr>
          <p:cNvSpPr txBox="1"/>
          <p:nvPr/>
        </p:nvSpPr>
        <p:spPr>
          <a:xfrm flipH="1">
            <a:off x="4686341" y="6121546"/>
            <a:ext cx="2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Lista de alunos na matéria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83C9FF-C128-A584-2D48-0A75B5ED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51" y="2190122"/>
            <a:ext cx="5433697" cy="38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0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FB1FE1-BDCB-D797-1F6B-E4F7B18703D8}"/>
              </a:ext>
            </a:extLst>
          </p:cNvPr>
          <p:cNvSpPr txBox="1"/>
          <p:nvPr/>
        </p:nvSpPr>
        <p:spPr>
          <a:xfrm>
            <a:off x="2374618" y="1727627"/>
            <a:ext cx="6254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Apresentação do projeto</a:t>
            </a:r>
          </a:p>
          <a:p>
            <a:pPr algn="ctr"/>
            <a:r>
              <a:rPr lang="pt-BR" sz="4400" b="1" dirty="0"/>
              <a:t>em funcionamento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1217977" y="3247347"/>
            <a:ext cx="8532090" cy="1264218"/>
            <a:chOff x="1308648" y="3046868"/>
            <a:chExt cx="8532090" cy="1264218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484FD27-96CD-708C-E97F-36AB2601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648" y="3046868"/>
              <a:ext cx="1264218" cy="1264218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4682455-CAA2-B5A0-AECF-75F1AF04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7236" y="3046868"/>
              <a:ext cx="7043502" cy="1128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18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Autofit/>
          </a:bodyPr>
          <a:lstStyle/>
          <a:p>
            <a:r>
              <a:rPr lang="pt-BR" sz="3200" dirty="0"/>
              <a:t>Plataforma educacional digital para alunos da rede pública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E9BDCA-EAAF-1582-DF08-EFB16E98AA2A}"/>
              </a:ext>
            </a:extLst>
          </p:cNvPr>
          <p:cNvSpPr txBox="1"/>
          <p:nvPr/>
        </p:nvSpPr>
        <p:spPr>
          <a:xfrm>
            <a:off x="640079" y="2728673"/>
            <a:ext cx="106110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Problema: </a:t>
            </a:r>
            <a:r>
              <a:rPr lang="pt-BR" sz="2800" dirty="0"/>
              <a:t>Dificuldade de acesso a materiais organizados e de qualidade.</a:t>
            </a:r>
          </a:p>
          <a:p>
            <a:endParaRPr lang="pt-BR" sz="2800" dirty="0"/>
          </a:p>
          <a:p>
            <a:r>
              <a:rPr lang="pt-BR" sz="2800" b="1" dirty="0"/>
              <a:t>Hipótese:</a:t>
            </a:r>
            <a:r>
              <a:rPr lang="pt-BR" sz="2800" dirty="0"/>
              <a:t> Criar uma plataforma digital com conteúdos fornecidos por professores melhora o desempenho e autonomia dos alunos.</a:t>
            </a:r>
          </a:p>
          <a:p>
            <a:endParaRPr lang="pt-BR" sz="2800" dirty="0"/>
          </a:p>
          <a:p>
            <a:r>
              <a:rPr lang="pt-BR" sz="2800" b="1" dirty="0"/>
              <a:t>Justificativa: </a:t>
            </a:r>
            <a:r>
              <a:rPr lang="pt-BR" sz="2800" dirty="0"/>
              <a:t>Democratizar o acesso ao conhecimento, reduzir desigualdade educacional.</a:t>
            </a:r>
          </a:p>
        </p:txBody>
      </p:sp>
    </p:spTree>
    <p:extLst>
      <p:ext uri="{BB962C8B-B14F-4D97-AF65-F5344CB8AC3E}">
        <p14:creationId xmlns:p14="http://schemas.microsoft.com/office/powerpoint/2010/main" val="10095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Autofit/>
          </a:bodyPr>
          <a:lstStyle/>
          <a:p>
            <a:r>
              <a:rPr lang="pt-BR" sz="3200" dirty="0"/>
              <a:t>Plataforma educacional digital para alunos da rede pública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C93B9A-81BC-3F5C-125E-513F67D43163}"/>
              </a:ext>
            </a:extLst>
          </p:cNvPr>
          <p:cNvSpPr txBox="1"/>
          <p:nvPr/>
        </p:nvSpPr>
        <p:spPr>
          <a:xfrm>
            <a:off x="640079" y="3052602"/>
            <a:ext cx="106110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Objetivos:</a:t>
            </a:r>
          </a:p>
          <a:p>
            <a:r>
              <a:rPr lang="pt-BR" sz="2800" dirty="0"/>
              <a:t>Centralizar materiais didáticos em um ambiente digital.</a:t>
            </a:r>
          </a:p>
          <a:p>
            <a:endParaRPr lang="pt-BR" sz="2800" dirty="0"/>
          </a:p>
          <a:p>
            <a:r>
              <a:rPr lang="pt-BR" sz="2800" dirty="0"/>
              <a:t>Organização por disciplina, inclusão digital, usabilidade e feedback de professores e alunos.</a:t>
            </a:r>
          </a:p>
        </p:txBody>
      </p:sp>
    </p:spTree>
    <p:extLst>
      <p:ext uri="{BB962C8B-B14F-4D97-AF65-F5344CB8AC3E}">
        <p14:creationId xmlns:p14="http://schemas.microsoft.com/office/powerpoint/2010/main" val="391912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Cronograma de Atividades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158BDB-2902-323A-D71D-EF32179B4268}"/>
              </a:ext>
            </a:extLst>
          </p:cNvPr>
          <p:cNvSpPr txBox="1"/>
          <p:nvPr/>
        </p:nvSpPr>
        <p:spPr>
          <a:xfrm>
            <a:off x="640079" y="2400814"/>
            <a:ext cx="85487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Mar/2025:</a:t>
            </a:r>
            <a:r>
              <a:rPr lang="pt-BR" sz="2400" dirty="0"/>
              <a:t> Escolha do tema e levantamento de requisitos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Mar/2025: </a:t>
            </a:r>
            <a:r>
              <a:rPr lang="pt-BR" sz="2400" dirty="0"/>
              <a:t>Planejamento geral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Mar–</a:t>
            </a:r>
            <a:r>
              <a:rPr lang="pt-BR" sz="2400" b="1" dirty="0" err="1"/>
              <a:t>Abr</a:t>
            </a:r>
            <a:r>
              <a:rPr lang="pt-BR" sz="2400" b="1" dirty="0"/>
              <a:t>/2025: </a:t>
            </a:r>
            <a:r>
              <a:rPr lang="pt-BR" sz="2400" dirty="0"/>
              <a:t>Desenvolvimento da estrutura</a:t>
            </a:r>
          </a:p>
          <a:p>
            <a:pPr>
              <a:lnSpc>
                <a:spcPct val="150000"/>
              </a:lnSpc>
            </a:pPr>
            <a:r>
              <a:rPr lang="pt-BR" sz="2400" b="1" dirty="0" err="1"/>
              <a:t>Abr</a:t>
            </a:r>
            <a:r>
              <a:rPr lang="pt-BR" sz="2400" b="1" dirty="0"/>
              <a:t>/2025: </a:t>
            </a:r>
            <a:r>
              <a:rPr lang="pt-BR" sz="2400" dirty="0"/>
              <a:t>Organização dos conteúdos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Mai/2025: </a:t>
            </a:r>
            <a:r>
              <a:rPr lang="pt-BR" sz="2400" dirty="0"/>
              <a:t>Testes e validações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Set/2025: </a:t>
            </a:r>
            <a:r>
              <a:rPr lang="pt-BR" sz="2400" dirty="0"/>
              <a:t>Ajustes finais e apresentação na FAITEC</a:t>
            </a:r>
          </a:p>
        </p:txBody>
      </p:sp>
    </p:spTree>
    <p:extLst>
      <p:ext uri="{BB962C8B-B14F-4D97-AF65-F5344CB8AC3E}">
        <p14:creationId xmlns:p14="http://schemas.microsoft.com/office/powerpoint/2010/main" val="219891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Níveis de decisão e grupos funcionais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95510B-1DEF-38BF-E400-402E112ED647}"/>
              </a:ext>
            </a:extLst>
          </p:cNvPr>
          <p:cNvSpPr txBox="1"/>
          <p:nvPr/>
        </p:nvSpPr>
        <p:spPr>
          <a:xfrm>
            <a:off x="640079" y="2425585"/>
            <a:ext cx="10001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Operacional:</a:t>
            </a:r>
            <a:r>
              <a:rPr lang="pt-BR" sz="2800" dirty="0"/>
              <a:t> Professores, alunos, secretaria (cadastro, inscrição, materiais, atividades).</a:t>
            </a:r>
          </a:p>
          <a:p>
            <a:endParaRPr lang="pt-BR" sz="2800" dirty="0"/>
          </a:p>
          <a:p>
            <a:r>
              <a:rPr lang="pt-BR" sz="2800" b="1" dirty="0"/>
              <a:t>Gerencial: </a:t>
            </a:r>
            <a:r>
              <a:rPr lang="pt-BR" sz="2800" dirty="0"/>
              <a:t>Coordenação/direção (relatórios e desempenho).</a:t>
            </a:r>
          </a:p>
          <a:p>
            <a:endParaRPr lang="pt-BR" sz="2800" b="1" dirty="0"/>
          </a:p>
          <a:p>
            <a:r>
              <a:rPr lang="pt-BR" sz="2800" b="1" dirty="0"/>
              <a:t>Estratégico</a:t>
            </a:r>
            <a:r>
              <a:rPr lang="pt-BR" sz="2800" dirty="0"/>
              <a:t>: Não aplicável.</a:t>
            </a:r>
          </a:p>
        </p:txBody>
      </p:sp>
    </p:spTree>
    <p:extLst>
      <p:ext uri="{BB962C8B-B14F-4D97-AF65-F5344CB8AC3E}">
        <p14:creationId xmlns:p14="http://schemas.microsoft.com/office/powerpoint/2010/main" val="7402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Requisitos Funcionais Principais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5EE30-7C6E-3AF7-AC8F-3C189973C86B}"/>
              </a:ext>
            </a:extLst>
          </p:cNvPr>
          <p:cNvSpPr txBox="1"/>
          <p:nvPr/>
        </p:nvSpPr>
        <p:spPr>
          <a:xfrm flipH="1">
            <a:off x="640079" y="2138202"/>
            <a:ext cx="5455921" cy="323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Cadastro de usuário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Login e autenticação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Inscrição em disciplinas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Upload de materiais (professor)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Visualização de materiais (aluno)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691CB1-1B56-82FC-C859-ED3AE7D96DCB}"/>
              </a:ext>
            </a:extLst>
          </p:cNvPr>
          <p:cNvSpPr txBox="1"/>
          <p:nvPr/>
        </p:nvSpPr>
        <p:spPr>
          <a:xfrm>
            <a:off x="6217189" y="2138202"/>
            <a:ext cx="5647765" cy="323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Cadastro e envio de atividades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Lista de inscritos por disciplina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Notificações de atividades pendentes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Logout seguro</a:t>
            </a:r>
          </a:p>
        </p:txBody>
      </p:sp>
    </p:spTree>
    <p:extLst>
      <p:ext uri="{BB962C8B-B14F-4D97-AF65-F5344CB8AC3E}">
        <p14:creationId xmlns:p14="http://schemas.microsoft.com/office/powerpoint/2010/main" val="38449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Tecnologias usadas para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879F2D-6CA9-66FE-E968-CBC9C92DD9D4}"/>
              </a:ext>
            </a:extLst>
          </p:cNvPr>
          <p:cNvSpPr txBox="1"/>
          <p:nvPr/>
        </p:nvSpPr>
        <p:spPr>
          <a:xfrm>
            <a:off x="640079" y="2277035"/>
            <a:ext cx="81220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Java 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JavaFX</a:t>
            </a: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CSS</a:t>
            </a:r>
          </a:p>
          <a:p>
            <a:pPr marL="285750" indent="-285750">
              <a:buFontTx/>
              <a:buChar char="-"/>
            </a:pPr>
            <a:r>
              <a:rPr lang="pt-BR" sz="2800" dirty="0"/>
              <a:t>FXML</a:t>
            </a:r>
          </a:p>
          <a:p>
            <a:pPr marL="285750" indent="-285750">
              <a:buFontTx/>
              <a:buChar char="-"/>
            </a:pPr>
            <a:r>
              <a:rPr lang="pt-BR" sz="2800" dirty="0" err="1"/>
              <a:t>Figma</a:t>
            </a: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 err="1"/>
              <a:t>Json</a:t>
            </a: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 err="1"/>
              <a:t>SceneBuilder</a:t>
            </a: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 err="1"/>
              <a:t>IntelliJ</a:t>
            </a:r>
            <a:r>
              <a:rPr lang="pt-BR" sz="2800" dirty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178337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B0E571-87CE-008C-DF86-23C7CD84B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2138202"/>
            <a:ext cx="8324627" cy="439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901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/>
          <a:lstStyle/>
          <a:p>
            <a:r>
              <a:rPr lang="pt-BR" dirty="0"/>
              <a:t>Detalhamento de Código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8BE56E-3F29-1345-5B0A-BDAE37E39A3D}"/>
              </a:ext>
            </a:extLst>
          </p:cNvPr>
          <p:cNvSpPr txBox="1"/>
          <p:nvPr/>
        </p:nvSpPr>
        <p:spPr>
          <a:xfrm>
            <a:off x="577325" y="2138202"/>
            <a:ext cx="10036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Padrões de Codificação: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Classes em </a:t>
            </a:r>
            <a:r>
              <a:rPr lang="pt-BR" sz="2400" dirty="0" err="1"/>
              <a:t>CamelCase</a:t>
            </a:r>
            <a:r>
              <a:rPr lang="pt-BR" sz="2400" dirty="0"/>
              <a:t> (Aluno, </a:t>
            </a:r>
            <a:r>
              <a:rPr lang="pt-BR" sz="2400" dirty="0" err="1"/>
              <a:t>ProfessorController</a:t>
            </a:r>
            <a:r>
              <a:rPr lang="pt-BR" sz="2400" dirty="0"/>
              <a:t>).</a:t>
            </a:r>
          </a:p>
          <a:p>
            <a:r>
              <a:rPr lang="pt-BR" sz="2400" dirty="0"/>
              <a:t>Métodos em </a:t>
            </a:r>
            <a:r>
              <a:rPr lang="pt-BR" sz="2400" dirty="0" err="1"/>
              <a:t>camelCase</a:t>
            </a:r>
            <a:r>
              <a:rPr lang="pt-BR" sz="2400" dirty="0"/>
              <a:t> (</a:t>
            </a:r>
            <a:r>
              <a:rPr lang="pt-BR" sz="2400" dirty="0" err="1"/>
              <a:t>cadastrarAluno</a:t>
            </a:r>
            <a:r>
              <a:rPr lang="pt-BR" sz="2400" dirty="0"/>
              <a:t>, </a:t>
            </a:r>
            <a:r>
              <a:rPr lang="pt-BR" sz="2400" dirty="0" err="1"/>
              <a:t>carregarAlunos</a:t>
            </a:r>
            <a:r>
              <a:rPr lang="pt-BR" sz="2400" dirty="0"/>
              <a:t>).</a:t>
            </a:r>
          </a:p>
          <a:p>
            <a:r>
              <a:rPr lang="pt-BR" sz="2400" dirty="0"/>
              <a:t>Comentários de documentação e </a:t>
            </a:r>
            <a:r>
              <a:rPr lang="pt-BR" sz="2400" dirty="0" err="1"/>
              <a:t>inline</a:t>
            </a:r>
            <a:r>
              <a:rPr lang="pt-BR" sz="2400" dirty="0"/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D425CF-1714-A90E-B725-6A1D5C5522BC}"/>
              </a:ext>
            </a:extLst>
          </p:cNvPr>
          <p:cNvSpPr txBox="1"/>
          <p:nvPr/>
        </p:nvSpPr>
        <p:spPr>
          <a:xfrm>
            <a:off x="640079" y="4077194"/>
            <a:ext cx="100368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Exemplo (POO aplicada):</a:t>
            </a:r>
          </a:p>
          <a:p>
            <a:r>
              <a:rPr lang="pt-BR" sz="2400" dirty="0"/>
              <a:t>Classes Aluno e Professor</a:t>
            </a:r>
          </a:p>
          <a:p>
            <a:r>
              <a:rPr lang="pt-BR" sz="2400" dirty="0"/>
              <a:t>Uso de </a:t>
            </a:r>
            <a:r>
              <a:rPr lang="pt-BR" sz="2400" dirty="0" err="1"/>
              <a:t>getters</a:t>
            </a:r>
            <a:r>
              <a:rPr lang="pt-BR" sz="2400" dirty="0"/>
              <a:t>/</a:t>
            </a:r>
            <a:r>
              <a:rPr lang="pt-BR" sz="2400" dirty="0" err="1"/>
              <a:t>setters</a:t>
            </a:r>
            <a:endParaRPr lang="pt-BR" sz="2400" dirty="0"/>
          </a:p>
          <a:p>
            <a:r>
              <a:rPr lang="pt-BR" sz="2400" dirty="0"/>
              <a:t>Herança e encapsulamento</a:t>
            </a:r>
          </a:p>
          <a:p>
            <a:r>
              <a:rPr lang="pt-BR" sz="2400" dirty="0" err="1"/>
              <a:t>Controller</a:t>
            </a:r>
            <a:r>
              <a:rPr lang="pt-BR" sz="2400" dirty="0"/>
              <a:t> para separar lógica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29032465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383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Grandview Display</vt:lpstr>
      <vt:lpstr>DashVTI</vt:lpstr>
      <vt:lpstr>Título</vt:lpstr>
      <vt:lpstr>Plataforma educacional digital para alunos da rede pública</vt:lpstr>
      <vt:lpstr>Plataforma educacional digital para alunos da rede pública</vt:lpstr>
      <vt:lpstr>Cronograma de Atividades</vt:lpstr>
      <vt:lpstr>Níveis de decisão e grupos funcionais</vt:lpstr>
      <vt:lpstr>Requisitos Funcionais Principais</vt:lpstr>
      <vt:lpstr>Tecnologias usadas para o projeto</vt:lpstr>
      <vt:lpstr>Diagrama de Casos de Uso</vt:lpstr>
      <vt:lpstr>Detalhamento de Código</vt:lpstr>
      <vt:lpstr>Testes Previstos</vt:lpstr>
      <vt:lpstr>Esboços de Interface de Usuário</vt:lpstr>
      <vt:lpstr>Esboços de Interface de Usuário</vt:lpstr>
      <vt:lpstr>Esboços de Interface de Usuário</vt:lpstr>
      <vt:lpstr>Esboços de Interface de Usuário</vt:lpstr>
      <vt:lpstr>Esboços de Interface de Usuário</vt:lpstr>
      <vt:lpstr>Esboços de Interface de Usuário</vt:lpstr>
      <vt:lpstr>Esboços de Interface de Usuário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Lucas Rodrigues</dc:creator>
  <cp:lastModifiedBy>Lucas Rodrigues</cp:lastModifiedBy>
  <cp:revision>31</cp:revision>
  <dcterms:created xsi:type="dcterms:W3CDTF">2025-06-03T13:07:46Z</dcterms:created>
  <dcterms:modified xsi:type="dcterms:W3CDTF">2025-09-19T23:15:54Z</dcterms:modified>
</cp:coreProperties>
</file>