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22" r:id="rId3"/>
    <p:sldId id="317" r:id="rId4"/>
    <p:sldId id="328" r:id="rId5"/>
    <p:sldId id="345" r:id="rId6"/>
    <p:sldId id="383" r:id="rId7"/>
    <p:sldId id="344" r:id="rId8"/>
    <p:sldId id="389" r:id="rId9"/>
    <p:sldId id="385" r:id="rId10"/>
    <p:sldId id="386" r:id="rId11"/>
    <p:sldId id="379" r:id="rId12"/>
    <p:sldId id="376" r:id="rId13"/>
    <p:sldId id="384" r:id="rId14"/>
    <p:sldId id="332" r:id="rId15"/>
    <p:sldId id="346" r:id="rId16"/>
    <p:sldId id="387" r:id="rId17"/>
    <p:sldId id="388" r:id="rId18"/>
    <p:sldId id="377" r:id="rId19"/>
    <p:sldId id="327" r:id="rId2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24E"/>
    <a:srgbClr val="FFFF66"/>
    <a:srgbClr val="FFFF99"/>
    <a:srgbClr val="A3158F"/>
    <a:srgbClr val="D61459"/>
    <a:srgbClr val="F5B5EC"/>
    <a:srgbClr val="9D92F2"/>
    <a:srgbClr val="BBA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30" autoAdjust="0"/>
  </p:normalViewPr>
  <p:slideViewPr>
    <p:cSldViewPr>
      <p:cViewPr varScale="1">
        <p:scale>
          <a:sx n="31" d="100"/>
          <a:sy n="31" d="100"/>
        </p:scale>
        <p:origin x="789" y="39"/>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7" d="100"/>
          <a:sy n="57" d="100"/>
        </p:scale>
        <p:origin x="-250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8F250-C636-4DAF-B1C1-063F8FAAD8EA}" type="doc">
      <dgm:prSet loTypeId="urn:microsoft.com/office/officeart/2009/3/layout/FramedTextPicture" loCatId="picture" qsTypeId="urn:microsoft.com/office/officeart/2005/8/quickstyle/simple1" qsCatId="simple" csTypeId="urn:microsoft.com/office/officeart/2005/8/colors/colorful4" csCatId="colorful" phldr="1"/>
      <dgm:spPr/>
      <dgm:t>
        <a:bodyPr/>
        <a:lstStyle/>
        <a:p>
          <a:endParaRPr lang="en-US"/>
        </a:p>
      </dgm:t>
    </dgm:pt>
    <dgm:pt modelId="{507E96D4-B638-49B8-B9B4-E2EBB0C58CEB}">
      <dgm:prSet phldrT="[Texto]"/>
      <dgm:spPr/>
      <dgm:t>
        <a:bodyPr/>
        <a:lstStyle/>
        <a:p>
          <a:r>
            <a:rPr lang="es-ES" dirty="0"/>
            <a:t>Implementar los conceptos de herencia y polimorfismo en un lenguaje de programación orientado a</a:t>
          </a:r>
          <a:endParaRPr lang="en-US" dirty="0"/>
        </a:p>
        <a:p>
          <a:r>
            <a:rPr lang="en-US" dirty="0"/>
            <a:t>objetos.</a:t>
          </a:r>
        </a:p>
      </dgm:t>
    </dgm:pt>
    <dgm:pt modelId="{E343A932-81F3-4EED-BA5B-E5E7517A316A}" type="parTrans" cxnId="{B24E26BF-E057-405E-B648-71D2FA19C72F}">
      <dgm:prSet/>
      <dgm:spPr/>
      <dgm:t>
        <a:bodyPr/>
        <a:lstStyle/>
        <a:p>
          <a:endParaRPr lang="en-US"/>
        </a:p>
      </dgm:t>
    </dgm:pt>
    <dgm:pt modelId="{4D112B85-CDF1-46D6-B992-C58143C9A955}" type="sibTrans" cxnId="{B24E26BF-E057-405E-B648-71D2FA19C72F}">
      <dgm:prSet/>
      <dgm:spPr/>
      <dgm:t>
        <a:bodyPr/>
        <a:lstStyle/>
        <a:p>
          <a:endParaRPr lang="en-US"/>
        </a:p>
      </dgm:t>
    </dgm:pt>
    <dgm:pt modelId="{77E65BC9-5065-41FD-AB92-64E2D45782C2}" type="pres">
      <dgm:prSet presAssocID="{E338F250-C636-4DAF-B1C1-063F8FAAD8EA}" presName="Name0" presStyleCnt="0">
        <dgm:presLayoutVars>
          <dgm:chMax/>
          <dgm:chPref/>
          <dgm:dir/>
        </dgm:presLayoutVars>
      </dgm:prSet>
      <dgm:spPr/>
    </dgm:pt>
    <dgm:pt modelId="{3EE32B36-C23E-4529-B465-6F93BDD4D8AC}" type="pres">
      <dgm:prSet presAssocID="{507E96D4-B638-49B8-B9B4-E2EBB0C58CEB}" presName="composite" presStyleCnt="0">
        <dgm:presLayoutVars>
          <dgm:chMax/>
          <dgm:chPref/>
        </dgm:presLayoutVars>
      </dgm:prSet>
      <dgm:spPr/>
    </dgm:pt>
    <dgm:pt modelId="{441E1822-5CA0-44E9-82C4-775499C74DA1}" type="pres">
      <dgm:prSet presAssocID="{507E96D4-B638-49B8-B9B4-E2EBB0C58CEB}" presName="Image" presStyleLbl="bgImgPlace1" presStyleIdx="0" presStyleCnt="1" custScaleX="89067" custScaleY="89923"/>
      <dgm:spPr>
        <a:blipFill rotWithShape="1">
          <a:blip xmlns:r="http://schemas.openxmlformats.org/officeDocument/2006/relationships" r:embed="rId1"/>
          <a:srcRect/>
          <a:stretch>
            <a:fillRect t="-6000" b="-6000"/>
          </a:stretch>
        </a:blipFill>
      </dgm:spPr>
    </dgm:pt>
    <dgm:pt modelId="{432CAD37-F6AD-47C5-A7E3-A2787667496C}" type="pres">
      <dgm:prSet presAssocID="{507E96D4-B638-49B8-B9B4-E2EBB0C58CEB}" presName="ParentText" presStyleLbl="revTx" presStyleIdx="0" presStyleCnt="1">
        <dgm:presLayoutVars>
          <dgm:chMax val="0"/>
          <dgm:chPref val="0"/>
          <dgm:bulletEnabled val="1"/>
        </dgm:presLayoutVars>
      </dgm:prSet>
      <dgm:spPr/>
    </dgm:pt>
    <dgm:pt modelId="{7C03A299-0E73-46D3-92AC-9CC13EE04B69}" type="pres">
      <dgm:prSet presAssocID="{507E96D4-B638-49B8-B9B4-E2EBB0C58CEB}" presName="tlFrame" presStyleLbl="node1" presStyleIdx="0" presStyleCnt="4"/>
      <dgm:spPr/>
    </dgm:pt>
    <dgm:pt modelId="{61B8E00D-7057-4055-ACC5-EBD60B92E55F}" type="pres">
      <dgm:prSet presAssocID="{507E96D4-B638-49B8-B9B4-E2EBB0C58CEB}" presName="trFrame" presStyleLbl="node1" presStyleIdx="1" presStyleCnt="4"/>
      <dgm:spPr/>
    </dgm:pt>
    <dgm:pt modelId="{B634A03E-4E7A-4AA4-96C7-A9FBBA11E483}" type="pres">
      <dgm:prSet presAssocID="{507E96D4-B638-49B8-B9B4-E2EBB0C58CEB}" presName="blFrame" presStyleLbl="node1" presStyleIdx="2" presStyleCnt="4"/>
      <dgm:spPr/>
    </dgm:pt>
    <dgm:pt modelId="{0062AD22-3F3D-4FFD-A69E-E55D2C8579F5}" type="pres">
      <dgm:prSet presAssocID="{507E96D4-B638-49B8-B9B4-E2EBB0C58CEB}" presName="brFrame" presStyleLbl="node1" presStyleIdx="3" presStyleCnt="4"/>
      <dgm:spPr/>
    </dgm:pt>
  </dgm:ptLst>
  <dgm:cxnLst>
    <dgm:cxn modelId="{85E7B827-16AD-449C-B28D-AE07E20B6C46}" type="presOf" srcId="{507E96D4-B638-49B8-B9B4-E2EBB0C58CEB}" destId="{432CAD37-F6AD-47C5-A7E3-A2787667496C}" srcOrd="0" destOrd="0" presId="urn:microsoft.com/office/officeart/2009/3/layout/FramedTextPicture"/>
    <dgm:cxn modelId="{B24E26BF-E057-405E-B648-71D2FA19C72F}" srcId="{E338F250-C636-4DAF-B1C1-063F8FAAD8EA}" destId="{507E96D4-B638-49B8-B9B4-E2EBB0C58CEB}" srcOrd="0" destOrd="0" parTransId="{E343A932-81F3-4EED-BA5B-E5E7517A316A}" sibTransId="{4D112B85-CDF1-46D6-B992-C58143C9A955}"/>
    <dgm:cxn modelId="{544C84EA-C8DC-409F-8C8F-9C1C19308AA8}" type="presOf" srcId="{E338F250-C636-4DAF-B1C1-063F8FAAD8EA}" destId="{77E65BC9-5065-41FD-AB92-64E2D45782C2}" srcOrd="0" destOrd="0" presId="urn:microsoft.com/office/officeart/2009/3/layout/FramedTextPicture"/>
    <dgm:cxn modelId="{5DA5FA2E-53DB-4E2C-8497-A2FFA358970C}" type="presParOf" srcId="{77E65BC9-5065-41FD-AB92-64E2D45782C2}" destId="{3EE32B36-C23E-4529-B465-6F93BDD4D8AC}" srcOrd="0" destOrd="0" presId="urn:microsoft.com/office/officeart/2009/3/layout/FramedTextPicture"/>
    <dgm:cxn modelId="{FAB6AF74-1910-4785-89E4-BA9B758932A3}" type="presParOf" srcId="{3EE32B36-C23E-4529-B465-6F93BDD4D8AC}" destId="{441E1822-5CA0-44E9-82C4-775499C74DA1}" srcOrd="0" destOrd="0" presId="urn:microsoft.com/office/officeart/2009/3/layout/FramedTextPicture"/>
    <dgm:cxn modelId="{7F269833-0BF1-46E1-ACBA-703140AA2DD1}" type="presParOf" srcId="{3EE32B36-C23E-4529-B465-6F93BDD4D8AC}" destId="{432CAD37-F6AD-47C5-A7E3-A2787667496C}" srcOrd="1" destOrd="0" presId="urn:microsoft.com/office/officeart/2009/3/layout/FramedTextPicture"/>
    <dgm:cxn modelId="{BD10A88B-F072-4576-8E00-D83961A995A3}" type="presParOf" srcId="{3EE32B36-C23E-4529-B465-6F93BDD4D8AC}" destId="{7C03A299-0E73-46D3-92AC-9CC13EE04B69}" srcOrd="2" destOrd="0" presId="urn:microsoft.com/office/officeart/2009/3/layout/FramedTextPicture"/>
    <dgm:cxn modelId="{57886A82-B28C-492C-B712-47E969B8B757}" type="presParOf" srcId="{3EE32B36-C23E-4529-B465-6F93BDD4D8AC}" destId="{61B8E00D-7057-4055-ACC5-EBD60B92E55F}" srcOrd="3" destOrd="0" presId="urn:microsoft.com/office/officeart/2009/3/layout/FramedTextPicture"/>
    <dgm:cxn modelId="{C2740ED9-B0FC-4773-9600-734733ACB8E2}" type="presParOf" srcId="{3EE32B36-C23E-4529-B465-6F93BDD4D8AC}" destId="{B634A03E-4E7A-4AA4-96C7-A9FBBA11E483}" srcOrd="4" destOrd="0" presId="urn:microsoft.com/office/officeart/2009/3/layout/FramedTextPicture"/>
    <dgm:cxn modelId="{33C754DD-EF85-4DB6-ABF2-4BD4B6947F0E}" type="presParOf" srcId="{3EE32B36-C23E-4529-B465-6F93BDD4D8AC}" destId="{0062AD22-3F3D-4FFD-A69E-E55D2C8579F5}"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2FD82C-F115-46E9-9EC2-B87FDE6A9D95}" type="doc">
      <dgm:prSet loTypeId="urn:microsoft.com/office/officeart/2008/layout/VerticalCurvedList" loCatId="list" qsTypeId="urn:microsoft.com/office/officeart/2005/8/quickstyle/simple3" qsCatId="simple" csTypeId="urn:microsoft.com/office/officeart/2005/8/colors/colorful3" csCatId="colorful" phldr="1"/>
      <dgm:spPr/>
      <dgm:t>
        <a:bodyPr/>
        <a:lstStyle/>
        <a:p>
          <a:endParaRPr lang="en-US"/>
        </a:p>
      </dgm:t>
    </dgm:pt>
    <dgm:pt modelId="{CD997FD7-6F61-4D85-B3C9-3789BCF95907}">
      <dgm:prSet phldrT="[Texto]"/>
      <dgm:spPr/>
      <dgm:t>
        <a:bodyPr/>
        <a:lstStyle/>
        <a:p>
          <a:pPr algn="just"/>
          <a:r>
            <a:rPr lang="es-ES" dirty="0"/>
            <a:t>El polimorfismo consiste en conseguir que un objeto de una clase se comporte como un objeto de cualquiera de sus subclases. Se puede aplicar tanto a métodos como a tipos de datos. Los métodos pueden evaluar y ser aplicados a diferentes tipos de datos de manera indistinta. Los tipos polimórficos son tipos de datos que contienen al menos un elemento cuyo tipo no está especificado.</a:t>
          </a:r>
          <a:endParaRPr lang="en-US" dirty="0"/>
        </a:p>
      </dgm:t>
    </dgm:pt>
    <dgm:pt modelId="{B42D4807-34CF-4038-9D0F-884CD4E06616}" type="parTrans" cxnId="{471B60A1-684B-4173-AE05-BB92EE44D94E}">
      <dgm:prSet/>
      <dgm:spPr/>
      <dgm:t>
        <a:bodyPr/>
        <a:lstStyle/>
        <a:p>
          <a:endParaRPr lang="en-US"/>
        </a:p>
      </dgm:t>
    </dgm:pt>
    <dgm:pt modelId="{6BD1C224-CEF7-42BC-A2A2-0C4F3E69521C}" type="sibTrans" cxnId="{471B60A1-684B-4173-AE05-BB92EE44D94E}">
      <dgm:prSet/>
      <dgm:spPr/>
      <dgm:t>
        <a:bodyPr/>
        <a:lstStyle/>
        <a:p>
          <a:endParaRPr lang="en-US"/>
        </a:p>
      </dgm:t>
    </dgm:pt>
    <dgm:pt modelId="{F9591C61-58A8-45EE-B5EA-5F54E828D9F7}">
      <dgm:prSet/>
      <dgm:spPr/>
      <dgm:t>
        <a:bodyPr/>
        <a:lstStyle/>
        <a:p>
          <a:pPr algn="just"/>
          <a:r>
            <a:rPr lang="es-ES" dirty="0"/>
            <a:t>El polimorfismo se puede clasificar en dos grandes grupos:</a:t>
          </a:r>
          <a:endParaRPr lang="en-US" dirty="0"/>
        </a:p>
      </dgm:t>
    </dgm:pt>
    <dgm:pt modelId="{57505E7D-EF9C-41E2-B5CD-83EA73F29C5D}" type="parTrans" cxnId="{E66408FF-B6D4-4162-A05D-235ACBF65F35}">
      <dgm:prSet/>
      <dgm:spPr/>
      <dgm:t>
        <a:bodyPr/>
        <a:lstStyle/>
        <a:p>
          <a:endParaRPr lang="en-US"/>
        </a:p>
      </dgm:t>
    </dgm:pt>
    <dgm:pt modelId="{3229BB59-4883-4B73-A817-16EC0346154B}" type="sibTrans" cxnId="{E66408FF-B6D4-4162-A05D-235ACBF65F35}">
      <dgm:prSet/>
      <dgm:spPr/>
      <dgm:t>
        <a:bodyPr/>
        <a:lstStyle/>
        <a:p>
          <a:endParaRPr lang="en-US"/>
        </a:p>
      </dgm:t>
    </dgm:pt>
    <dgm:pt modelId="{FC4488B5-ED30-4AE8-9965-5520A6A50D00}">
      <dgm:prSet phldrT="[Texto]"/>
      <dgm:spPr/>
      <dgm:t>
        <a:bodyPr/>
        <a:lstStyle/>
        <a:p>
          <a:pPr algn="just"/>
          <a:r>
            <a:rPr lang="es-ES" dirty="0"/>
            <a:t>La herencia permite crear nuevos objetos que asumen las propiedades de objetos existentes. Una clase que es usada como base para realizar herencia es llamada súper clase o clase base. Una clase que hereda de una súper clase es llamada subclase o clase derivada. La clase derivada hereda todas las propiedades y métodos visibles de la clase base y, además, puede agregar propiedades y métodos propios.</a:t>
          </a:r>
          <a:endParaRPr lang="en-US" dirty="0"/>
        </a:p>
      </dgm:t>
    </dgm:pt>
    <dgm:pt modelId="{B5BCACB9-2632-4D77-9F09-9C12036B1075}" type="parTrans" cxnId="{36B5E2E5-C428-46A3-A504-13347BBAE6EC}">
      <dgm:prSet/>
      <dgm:spPr/>
      <dgm:t>
        <a:bodyPr/>
        <a:lstStyle/>
        <a:p>
          <a:endParaRPr lang="en-US"/>
        </a:p>
      </dgm:t>
    </dgm:pt>
    <dgm:pt modelId="{02376D47-8367-4149-BB5D-63F0EAEF9AAE}" type="sibTrans" cxnId="{36B5E2E5-C428-46A3-A504-13347BBAE6EC}">
      <dgm:prSet/>
      <dgm:spPr/>
      <dgm:t>
        <a:bodyPr/>
        <a:lstStyle/>
        <a:p>
          <a:endParaRPr lang="en-US"/>
        </a:p>
      </dgm:t>
    </dgm:pt>
    <dgm:pt modelId="{3EEA457E-3EDD-4E95-824E-4B08200014C8}">
      <dgm:prSet/>
      <dgm:spPr/>
      <dgm:t>
        <a:bodyPr/>
        <a:lstStyle/>
        <a:p>
          <a:pPr algn="just"/>
          <a:r>
            <a:rPr lang="en-US" b="1" dirty="0" err="1"/>
            <a:t>Polimorfismo</a:t>
          </a:r>
          <a:r>
            <a:rPr lang="en-US" b="1" dirty="0"/>
            <a:t> </a:t>
          </a:r>
          <a:r>
            <a:rPr lang="en-US" b="1" dirty="0" err="1"/>
            <a:t>dinámico</a:t>
          </a:r>
          <a:r>
            <a:rPr lang="en-US" b="1" dirty="0"/>
            <a:t>: </a:t>
          </a:r>
          <a:r>
            <a:rPr lang="es-ES" b="1" dirty="0"/>
            <a:t> </a:t>
          </a:r>
          <a:r>
            <a:rPr lang="es-ES" b="0" dirty="0"/>
            <a:t>es aquel en el que no se especifica el tipo de datos sobre el que se trabaja y, por ende, se puede recibir utilizar todo tipo de </a:t>
          </a:r>
          <a:r>
            <a:rPr lang="en-US" b="0" dirty="0" err="1"/>
            <a:t>datos</a:t>
          </a:r>
          <a:r>
            <a:rPr lang="en-US" b="0" dirty="0"/>
            <a:t> compatible. </a:t>
          </a:r>
        </a:p>
      </dgm:t>
    </dgm:pt>
    <dgm:pt modelId="{8EA6C153-2092-4FF3-B906-0A91EE3D7B40}" type="parTrans" cxnId="{7A5609D0-261C-46CA-B320-5B2BD289CA1F}">
      <dgm:prSet/>
      <dgm:spPr/>
      <dgm:t>
        <a:bodyPr/>
        <a:lstStyle/>
        <a:p>
          <a:endParaRPr lang="en-US"/>
        </a:p>
      </dgm:t>
    </dgm:pt>
    <dgm:pt modelId="{F922D24F-FA71-4895-B68E-42572D99A702}" type="sibTrans" cxnId="{7A5609D0-261C-46CA-B320-5B2BD289CA1F}">
      <dgm:prSet/>
      <dgm:spPr/>
      <dgm:t>
        <a:bodyPr/>
        <a:lstStyle/>
        <a:p>
          <a:endParaRPr lang="en-US"/>
        </a:p>
      </dgm:t>
    </dgm:pt>
    <dgm:pt modelId="{9E2B8609-02C5-415B-A864-03A0C4B6B63C}">
      <dgm:prSet/>
      <dgm:spPr/>
      <dgm:t>
        <a:bodyPr/>
        <a:lstStyle/>
        <a:p>
          <a:pPr algn="just"/>
          <a:r>
            <a:rPr lang="en-US" b="1" dirty="0" err="1"/>
            <a:t>Polimorfismo</a:t>
          </a:r>
          <a:r>
            <a:rPr lang="en-US" b="1" dirty="0"/>
            <a:t> </a:t>
          </a:r>
          <a:r>
            <a:rPr lang="en-US" b="1" dirty="0" err="1"/>
            <a:t>estático</a:t>
          </a:r>
          <a:r>
            <a:rPr lang="en-US" b="1" dirty="0"/>
            <a:t>: </a:t>
          </a:r>
          <a:r>
            <a:rPr lang="es-ES" b="0" dirty="0"/>
            <a:t>es aquel en el que los tipos de datos que se </a:t>
          </a:r>
          <a:r>
            <a:rPr lang="en-US" b="0" dirty="0" err="1"/>
            <a:t>pueden</a:t>
          </a:r>
          <a:r>
            <a:rPr lang="en-US" b="0" dirty="0"/>
            <a:t> </a:t>
          </a:r>
          <a:r>
            <a:rPr lang="en-US" b="0" dirty="0" err="1"/>
            <a:t>utilizar</a:t>
          </a:r>
          <a:r>
            <a:rPr lang="en-US" b="0" dirty="0"/>
            <a:t> </a:t>
          </a:r>
          <a:r>
            <a:rPr lang="en-US" b="0" dirty="0" err="1"/>
            <a:t>deben</a:t>
          </a:r>
          <a:r>
            <a:rPr lang="en-US" b="0" dirty="0"/>
            <a:t> ser </a:t>
          </a:r>
          <a:r>
            <a:rPr lang="en-US" b="0" dirty="0" err="1"/>
            <a:t>especificados</a:t>
          </a:r>
          <a:r>
            <a:rPr lang="en-US" b="0" dirty="0"/>
            <a:t> de </a:t>
          </a:r>
          <a:r>
            <a:rPr lang="en-US" b="0" dirty="0" err="1"/>
            <a:t>manera</a:t>
          </a:r>
          <a:r>
            <a:rPr lang="en-US" b="0" dirty="0"/>
            <a:t> </a:t>
          </a:r>
          <a:r>
            <a:rPr lang="en-US" b="0" dirty="0" err="1"/>
            <a:t>explícita</a:t>
          </a:r>
          <a:r>
            <a:rPr lang="en-US" b="0" dirty="0"/>
            <a:t> antes de ser </a:t>
          </a:r>
          <a:r>
            <a:rPr lang="en-US" b="0" dirty="0" err="1"/>
            <a:t>utilizados</a:t>
          </a:r>
          <a:r>
            <a:rPr lang="en-US" b="0" dirty="0"/>
            <a:t>.</a:t>
          </a:r>
        </a:p>
      </dgm:t>
    </dgm:pt>
    <dgm:pt modelId="{A9471830-DBD1-45C2-BCED-D9E9416EB13B}" type="parTrans" cxnId="{C8FC1AD5-329E-4F21-96E1-481675190C2C}">
      <dgm:prSet/>
      <dgm:spPr/>
      <dgm:t>
        <a:bodyPr/>
        <a:lstStyle/>
        <a:p>
          <a:endParaRPr lang="en-US"/>
        </a:p>
      </dgm:t>
    </dgm:pt>
    <dgm:pt modelId="{0E6D400B-FC7E-4FD0-A9BB-B07F168300EE}" type="sibTrans" cxnId="{C8FC1AD5-329E-4F21-96E1-481675190C2C}">
      <dgm:prSet/>
      <dgm:spPr/>
      <dgm:t>
        <a:bodyPr/>
        <a:lstStyle/>
        <a:p>
          <a:endParaRPr lang="en-US"/>
        </a:p>
      </dgm:t>
    </dgm:pt>
    <dgm:pt modelId="{905A2216-075D-43E1-BFE4-9C1EC1312751}" type="pres">
      <dgm:prSet presAssocID="{342FD82C-F115-46E9-9EC2-B87FDE6A9D95}" presName="Name0" presStyleCnt="0">
        <dgm:presLayoutVars>
          <dgm:chMax val="7"/>
          <dgm:chPref val="7"/>
          <dgm:dir/>
        </dgm:presLayoutVars>
      </dgm:prSet>
      <dgm:spPr/>
    </dgm:pt>
    <dgm:pt modelId="{E1C260CC-D716-455C-A21E-9B3FD5EBAEDA}" type="pres">
      <dgm:prSet presAssocID="{342FD82C-F115-46E9-9EC2-B87FDE6A9D95}" presName="Name1" presStyleCnt="0"/>
      <dgm:spPr/>
    </dgm:pt>
    <dgm:pt modelId="{BFE7CEB7-D0CB-45FC-A865-650EA41B33ED}" type="pres">
      <dgm:prSet presAssocID="{342FD82C-F115-46E9-9EC2-B87FDE6A9D95}" presName="cycle" presStyleCnt="0"/>
      <dgm:spPr/>
    </dgm:pt>
    <dgm:pt modelId="{C023D001-3C70-4068-A6F0-4AC2FD35D422}" type="pres">
      <dgm:prSet presAssocID="{342FD82C-F115-46E9-9EC2-B87FDE6A9D95}" presName="srcNode" presStyleLbl="node1" presStyleIdx="0" presStyleCnt="3"/>
      <dgm:spPr/>
    </dgm:pt>
    <dgm:pt modelId="{CD34F0AC-CC2A-404B-882F-FDC27E27A873}" type="pres">
      <dgm:prSet presAssocID="{342FD82C-F115-46E9-9EC2-B87FDE6A9D95}" presName="conn" presStyleLbl="parChTrans1D2" presStyleIdx="0" presStyleCnt="1"/>
      <dgm:spPr/>
    </dgm:pt>
    <dgm:pt modelId="{E65B9707-ED91-4373-A994-32AA2B72212B}" type="pres">
      <dgm:prSet presAssocID="{342FD82C-F115-46E9-9EC2-B87FDE6A9D95}" presName="extraNode" presStyleLbl="node1" presStyleIdx="0" presStyleCnt="3"/>
      <dgm:spPr/>
    </dgm:pt>
    <dgm:pt modelId="{B76CA4B6-4A5C-487F-A09B-A01101CFD05C}" type="pres">
      <dgm:prSet presAssocID="{342FD82C-F115-46E9-9EC2-B87FDE6A9D95}" presName="dstNode" presStyleLbl="node1" presStyleIdx="0" presStyleCnt="3"/>
      <dgm:spPr/>
    </dgm:pt>
    <dgm:pt modelId="{E8F776C6-F247-4B24-92EE-E9BA4D0524AF}" type="pres">
      <dgm:prSet presAssocID="{FC4488B5-ED30-4AE8-9965-5520A6A50D00}" presName="text_1" presStyleLbl="node1" presStyleIdx="0" presStyleCnt="3">
        <dgm:presLayoutVars>
          <dgm:bulletEnabled val="1"/>
        </dgm:presLayoutVars>
      </dgm:prSet>
      <dgm:spPr/>
    </dgm:pt>
    <dgm:pt modelId="{D7E9C223-EFEC-4685-833D-9AC0DFF520A2}" type="pres">
      <dgm:prSet presAssocID="{FC4488B5-ED30-4AE8-9965-5520A6A50D00}" presName="accent_1" presStyleCnt="0"/>
      <dgm:spPr/>
    </dgm:pt>
    <dgm:pt modelId="{AF5B0A14-B8E8-450A-8DD4-AA5C1182430D}" type="pres">
      <dgm:prSet presAssocID="{FC4488B5-ED30-4AE8-9965-5520A6A50D00}" presName="accentRepeatNode" presStyleLbl="solidFgAcc1" presStyleIdx="0" presStyleCnt="3"/>
      <dgm:spPr/>
    </dgm:pt>
    <dgm:pt modelId="{991BD3BF-ACA2-482D-9634-47489293011E}" type="pres">
      <dgm:prSet presAssocID="{CD997FD7-6F61-4D85-B3C9-3789BCF95907}" presName="text_2" presStyleLbl="node1" presStyleIdx="1" presStyleCnt="3">
        <dgm:presLayoutVars>
          <dgm:bulletEnabled val="1"/>
        </dgm:presLayoutVars>
      </dgm:prSet>
      <dgm:spPr/>
    </dgm:pt>
    <dgm:pt modelId="{612E1CA2-D3DF-4BD4-8EE2-EFCDCED6C21F}" type="pres">
      <dgm:prSet presAssocID="{CD997FD7-6F61-4D85-B3C9-3789BCF95907}" presName="accent_2" presStyleCnt="0"/>
      <dgm:spPr/>
    </dgm:pt>
    <dgm:pt modelId="{4B26D3E0-3EEC-4EE5-9D82-3D4023834555}" type="pres">
      <dgm:prSet presAssocID="{CD997FD7-6F61-4D85-B3C9-3789BCF95907}" presName="accentRepeatNode" presStyleLbl="solidFgAcc1" presStyleIdx="1" presStyleCnt="3"/>
      <dgm:spPr/>
    </dgm:pt>
    <dgm:pt modelId="{4DF6F088-9E43-45B6-BBF3-61441FA7AFA8}" type="pres">
      <dgm:prSet presAssocID="{F9591C61-58A8-45EE-B5EA-5F54E828D9F7}" presName="text_3" presStyleLbl="node1" presStyleIdx="2" presStyleCnt="3">
        <dgm:presLayoutVars>
          <dgm:bulletEnabled val="1"/>
        </dgm:presLayoutVars>
      </dgm:prSet>
      <dgm:spPr/>
    </dgm:pt>
    <dgm:pt modelId="{7ED8A4E2-F360-4340-ABC9-7CFFAC076101}" type="pres">
      <dgm:prSet presAssocID="{F9591C61-58A8-45EE-B5EA-5F54E828D9F7}" presName="accent_3" presStyleCnt="0"/>
      <dgm:spPr/>
    </dgm:pt>
    <dgm:pt modelId="{C1AFE6AB-95F5-43EF-8713-1F3ACC6F8E30}" type="pres">
      <dgm:prSet presAssocID="{F9591C61-58A8-45EE-B5EA-5F54E828D9F7}" presName="accentRepeatNode" presStyleLbl="solidFgAcc1" presStyleIdx="2" presStyleCnt="3"/>
      <dgm:spPr/>
    </dgm:pt>
  </dgm:ptLst>
  <dgm:cxnLst>
    <dgm:cxn modelId="{1622F90D-8F8B-409B-8A4E-AE264AE43902}" type="presOf" srcId="{FC4488B5-ED30-4AE8-9965-5520A6A50D00}" destId="{E8F776C6-F247-4B24-92EE-E9BA4D0524AF}" srcOrd="0" destOrd="0" presId="urn:microsoft.com/office/officeart/2008/layout/VerticalCurvedList"/>
    <dgm:cxn modelId="{2E05A316-E20D-44D8-B3CD-B2B0ACA47A9F}" type="presOf" srcId="{9E2B8609-02C5-415B-A864-03A0C4B6B63C}" destId="{4DF6F088-9E43-45B6-BBF3-61441FA7AFA8}" srcOrd="0" destOrd="2" presId="urn:microsoft.com/office/officeart/2008/layout/VerticalCurvedList"/>
    <dgm:cxn modelId="{8378202F-B925-4AA3-8D64-614453E68563}" type="presOf" srcId="{02376D47-8367-4149-BB5D-63F0EAEF9AAE}" destId="{CD34F0AC-CC2A-404B-882F-FDC27E27A873}" srcOrd="0" destOrd="0" presId="urn:microsoft.com/office/officeart/2008/layout/VerticalCurvedList"/>
    <dgm:cxn modelId="{1E430A7C-7B26-414C-8ED9-029FBE639B8A}" type="presOf" srcId="{342FD82C-F115-46E9-9EC2-B87FDE6A9D95}" destId="{905A2216-075D-43E1-BFE4-9C1EC1312751}" srcOrd="0" destOrd="0" presId="urn:microsoft.com/office/officeart/2008/layout/VerticalCurvedList"/>
    <dgm:cxn modelId="{69A31B96-F8B6-46CE-8D7A-AFCFEA74370E}" type="presOf" srcId="{F9591C61-58A8-45EE-B5EA-5F54E828D9F7}" destId="{4DF6F088-9E43-45B6-BBF3-61441FA7AFA8}" srcOrd="0" destOrd="0" presId="urn:microsoft.com/office/officeart/2008/layout/VerticalCurvedList"/>
    <dgm:cxn modelId="{471B60A1-684B-4173-AE05-BB92EE44D94E}" srcId="{342FD82C-F115-46E9-9EC2-B87FDE6A9D95}" destId="{CD997FD7-6F61-4D85-B3C9-3789BCF95907}" srcOrd="1" destOrd="0" parTransId="{B42D4807-34CF-4038-9D0F-884CD4E06616}" sibTransId="{6BD1C224-CEF7-42BC-A2A2-0C4F3E69521C}"/>
    <dgm:cxn modelId="{AA2C5FAD-89BF-411B-8D04-8977C0329134}" type="presOf" srcId="{CD997FD7-6F61-4D85-B3C9-3789BCF95907}" destId="{991BD3BF-ACA2-482D-9634-47489293011E}" srcOrd="0" destOrd="0" presId="urn:microsoft.com/office/officeart/2008/layout/VerticalCurvedList"/>
    <dgm:cxn modelId="{7A5609D0-261C-46CA-B320-5B2BD289CA1F}" srcId="{F9591C61-58A8-45EE-B5EA-5F54E828D9F7}" destId="{3EEA457E-3EDD-4E95-824E-4B08200014C8}" srcOrd="0" destOrd="0" parTransId="{8EA6C153-2092-4FF3-B906-0A91EE3D7B40}" sibTransId="{F922D24F-FA71-4895-B68E-42572D99A702}"/>
    <dgm:cxn modelId="{E9032DD1-9EA0-4A86-9EC7-D9CF4B42EC5F}" type="presOf" srcId="{3EEA457E-3EDD-4E95-824E-4B08200014C8}" destId="{4DF6F088-9E43-45B6-BBF3-61441FA7AFA8}" srcOrd="0" destOrd="1" presId="urn:microsoft.com/office/officeart/2008/layout/VerticalCurvedList"/>
    <dgm:cxn modelId="{C8FC1AD5-329E-4F21-96E1-481675190C2C}" srcId="{F9591C61-58A8-45EE-B5EA-5F54E828D9F7}" destId="{9E2B8609-02C5-415B-A864-03A0C4B6B63C}" srcOrd="1" destOrd="0" parTransId="{A9471830-DBD1-45C2-BCED-D9E9416EB13B}" sibTransId="{0E6D400B-FC7E-4FD0-A9BB-B07F168300EE}"/>
    <dgm:cxn modelId="{36B5E2E5-C428-46A3-A504-13347BBAE6EC}" srcId="{342FD82C-F115-46E9-9EC2-B87FDE6A9D95}" destId="{FC4488B5-ED30-4AE8-9965-5520A6A50D00}" srcOrd="0" destOrd="0" parTransId="{B5BCACB9-2632-4D77-9F09-9C12036B1075}" sibTransId="{02376D47-8367-4149-BB5D-63F0EAEF9AAE}"/>
    <dgm:cxn modelId="{E66408FF-B6D4-4162-A05D-235ACBF65F35}" srcId="{342FD82C-F115-46E9-9EC2-B87FDE6A9D95}" destId="{F9591C61-58A8-45EE-B5EA-5F54E828D9F7}" srcOrd="2" destOrd="0" parTransId="{57505E7D-EF9C-41E2-B5CD-83EA73F29C5D}" sibTransId="{3229BB59-4883-4B73-A817-16EC0346154B}"/>
    <dgm:cxn modelId="{45CF3368-915A-48A0-8F05-C9826E9F6E5E}" type="presParOf" srcId="{905A2216-075D-43E1-BFE4-9C1EC1312751}" destId="{E1C260CC-D716-455C-A21E-9B3FD5EBAEDA}" srcOrd="0" destOrd="0" presId="urn:microsoft.com/office/officeart/2008/layout/VerticalCurvedList"/>
    <dgm:cxn modelId="{18B4E190-38B1-453C-A9A5-45FC445C9C1B}" type="presParOf" srcId="{E1C260CC-D716-455C-A21E-9B3FD5EBAEDA}" destId="{BFE7CEB7-D0CB-45FC-A865-650EA41B33ED}" srcOrd="0" destOrd="0" presId="urn:microsoft.com/office/officeart/2008/layout/VerticalCurvedList"/>
    <dgm:cxn modelId="{9EA5FA10-0607-4396-B63A-C5E88EBAB135}" type="presParOf" srcId="{BFE7CEB7-D0CB-45FC-A865-650EA41B33ED}" destId="{C023D001-3C70-4068-A6F0-4AC2FD35D422}" srcOrd="0" destOrd="0" presId="urn:microsoft.com/office/officeart/2008/layout/VerticalCurvedList"/>
    <dgm:cxn modelId="{F6D32176-9111-41B7-B916-BCFDD6ABDC36}" type="presParOf" srcId="{BFE7CEB7-D0CB-45FC-A865-650EA41B33ED}" destId="{CD34F0AC-CC2A-404B-882F-FDC27E27A873}" srcOrd="1" destOrd="0" presId="urn:microsoft.com/office/officeart/2008/layout/VerticalCurvedList"/>
    <dgm:cxn modelId="{2E2C1332-B919-493F-9934-E512B3AFF28B}" type="presParOf" srcId="{BFE7CEB7-D0CB-45FC-A865-650EA41B33ED}" destId="{E65B9707-ED91-4373-A994-32AA2B72212B}" srcOrd="2" destOrd="0" presId="urn:microsoft.com/office/officeart/2008/layout/VerticalCurvedList"/>
    <dgm:cxn modelId="{63712FD1-EB13-401F-B9B7-31369F6A56B2}" type="presParOf" srcId="{BFE7CEB7-D0CB-45FC-A865-650EA41B33ED}" destId="{B76CA4B6-4A5C-487F-A09B-A01101CFD05C}" srcOrd="3" destOrd="0" presId="urn:microsoft.com/office/officeart/2008/layout/VerticalCurvedList"/>
    <dgm:cxn modelId="{D5396F9F-D8A0-46D8-A5F0-5BA5E8A637BD}" type="presParOf" srcId="{E1C260CC-D716-455C-A21E-9B3FD5EBAEDA}" destId="{E8F776C6-F247-4B24-92EE-E9BA4D0524AF}" srcOrd="1" destOrd="0" presId="urn:microsoft.com/office/officeart/2008/layout/VerticalCurvedList"/>
    <dgm:cxn modelId="{3AE0DE18-0D3D-485D-B45F-472BC2ED3D85}" type="presParOf" srcId="{E1C260CC-D716-455C-A21E-9B3FD5EBAEDA}" destId="{D7E9C223-EFEC-4685-833D-9AC0DFF520A2}" srcOrd="2" destOrd="0" presId="urn:microsoft.com/office/officeart/2008/layout/VerticalCurvedList"/>
    <dgm:cxn modelId="{698B9734-C406-4BE8-9F73-603B15534CE0}" type="presParOf" srcId="{D7E9C223-EFEC-4685-833D-9AC0DFF520A2}" destId="{AF5B0A14-B8E8-450A-8DD4-AA5C1182430D}" srcOrd="0" destOrd="0" presId="urn:microsoft.com/office/officeart/2008/layout/VerticalCurvedList"/>
    <dgm:cxn modelId="{CD5DC0B1-8E39-44CA-9BEE-608651CCCE04}" type="presParOf" srcId="{E1C260CC-D716-455C-A21E-9B3FD5EBAEDA}" destId="{991BD3BF-ACA2-482D-9634-47489293011E}" srcOrd="3" destOrd="0" presId="urn:microsoft.com/office/officeart/2008/layout/VerticalCurvedList"/>
    <dgm:cxn modelId="{AA7A6325-F274-4245-B486-33EA7324EF9F}" type="presParOf" srcId="{E1C260CC-D716-455C-A21E-9B3FD5EBAEDA}" destId="{612E1CA2-D3DF-4BD4-8EE2-EFCDCED6C21F}" srcOrd="4" destOrd="0" presId="urn:microsoft.com/office/officeart/2008/layout/VerticalCurvedList"/>
    <dgm:cxn modelId="{748DB704-5F55-48CD-939D-4EE3A11A251F}" type="presParOf" srcId="{612E1CA2-D3DF-4BD4-8EE2-EFCDCED6C21F}" destId="{4B26D3E0-3EEC-4EE5-9D82-3D4023834555}" srcOrd="0" destOrd="0" presId="urn:microsoft.com/office/officeart/2008/layout/VerticalCurvedList"/>
    <dgm:cxn modelId="{14BAB990-68CA-47DB-A27A-283529C6458C}" type="presParOf" srcId="{E1C260CC-D716-455C-A21E-9B3FD5EBAEDA}" destId="{4DF6F088-9E43-45B6-BBF3-61441FA7AFA8}" srcOrd="5" destOrd="0" presId="urn:microsoft.com/office/officeart/2008/layout/VerticalCurvedList"/>
    <dgm:cxn modelId="{59169553-EABC-4299-99FD-9DCFC8243EAE}" type="presParOf" srcId="{E1C260CC-D716-455C-A21E-9B3FD5EBAEDA}" destId="{7ED8A4E2-F360-4340-ABC9-7CFFAC076101}" srcOrd="6" destOrd="0" presId="urn:microsoft.com/office/officeart/2008/layout/VerticalCurvedList"/>
    <dgm:cxn modelId="{EA5ABA13-4A98-45C5-86EE-E1DF84E7CF2B}" type="presParOf" srcId="{7ED8A4E2-F360-4340-ABC9-7CFFAC076101}" destId="{C1AFE6AB-95F5-43EF-8713-1F3ACC6F8E3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52CE6-D21F-421F-8780-792F188D651F}" type="doc">
      <dgm:prSet loTypeId="urn:microsoft.com/office/officeart/2005/8/layout/vProcess5" loCatId="process" qsTypeId="urn:microsoft.com/office/officeart/2005/8/quickstyle/simple3" qsCatId="simple" csTypeId="urn:microsoft.com/office/officeart/2005/8/colors/colorful4" csCatId="colorful" phldr="1"/>
      <dgm:spPr/>
    </dgm:pt>
    <dgm:pt modelId="{F4A174CA-973B-4144-831D-6DCC5ED33FCE}">
      <dgm:prSet phldrT="[Texto]"/>
      <dgm:spPr/>
      <dgm:t>
        <a:bodyPr/>
        <a:lstStyle/>
        <a:p>
          <a:pPr algn="just"/>
          <a:r>
            <a:rPr lang="es-ES" dirty="0"/>
            <a:t>La herencia es el proceso que implica la creación de clases a partir de clases ya existentes, permitiendo, además, agregar más funcionalidades. Utilizando herencia la relación jerárquica queda establecida de manera implícita, partiendo de la clase más general (clase base) a la clase más específica (clase derivada).</a:t>
          </a:r>
          <a:endParaRPr lang="en-US" dirty="0"/>
        </a:p>
      </dgm:t>
    </dgm:pt>
    <dgm:pt modelId="{7584B773-95A0-4887-81F8-FA2BA5D6547D}" type="parTrans" cxnId="{961D485A-FE67-44B6-BA4C-858EB38D7463}">
      <dgm:prSet/>
      <dgm:spPr/>
      <dgm:t>
        <a:bodyPr/>
        <a:lstStyle/>
        <a:p>
          <a:endParaRPr lang="en-US"/>
        </a:p>
      </dgm:t>
    </dgm:pt>
    <dgm:pt modelId="{3FABAA25-6851-43CA-8A03-6B95CB96D2BE}" type="sibTrans" cxnId="{961D485A-FE67-44B6-BA4C-858EB38D7463}">
      <dgm:prSet/>
      <dgm:spPr/>
      <dgm:t>
        <a:bodyPr/>
        <a:lstStyle/>
        <a:p>
          <a:endParaRPr lang="en-US"/>
        </a:p>
      </dgm:t>
    </dgm:pt>
    <dgm:pt modelId="{035ABEC7-0B9C-486D-B7B9-20E3269DACB2}">
      <dgm:prSet phldrT="[Texto]"/>
      <dgm:spPr/>
      <dgm:t>
        <a:bodyPr/>
        <a:lstStyle/>
        <a:p>
          <a:r>
            <a:rPr lang="es-ES" dirty="0"/>
            <a:t>Las razones más comunes para utilizar herencia son:</a:t>
          </a:r>
          <a:endParaRPr lang="en-US" dirty="0"/>
        </a:p>
      </dgm:t>
    </dgm:pt>
    <dgm:pt modelId="{BB1DFFFB-E652-4EF5-89CF-EAFE1BBAF660}" type="parTrans" cxnId="{29CEBFDD-6E63-40D0-8480-0910BAC02EC5}">
      <dgm:prSet/>
      <dgm:spPr/>
      <dgm:t>
        <a:bodyPr/>
        <a:lstStyle/>
        <a:p>
          <a:endParaRPr lang="en-US"/>
        </a:p>
      </dgm:t>
    </dgm:pt>
    <dgm:pt modelId="{B778AE09-8906-450A-8EEE-C46D70D24EEF}" type="sibTrans" cxnId="{29CEBFDD-6E63-40D0-8480-0910BAC02EC5}">
      <dgm:prSet/>
      <dgm:spPr/>
      <dgm:t>
        <a:bodyPr/>
        <a:lstStyle/>
        <a:p>
          <a:endParaRPr lang="en-US"/>
        </a:p>
      </dgm:t>
    </dgm:pt>
    <dgm:pt modelId="{0CF39251-CB6D-4714-8545-968C3358914E}">
      <dgm:prSet phldrT="[Texto]"/>
      <dgm:spPr/>
      <dgm:t>
        <a:bodyPr/>
        <a:lstStyle/>
        <a:p>
          <a:r>
            <a:rPr lang="es-ES" dirty="0"/>
            <a:t>Para promover la reutilización de código.</a:t>
          </a:r>
          <a:endParaRPr lang="en-US" dirty="0"/>
        </a:p>
      </dgm:t>
    </dgm:pt>
    <dgm:pt modelId="{D70B84EE-B957-483D-879F-203AAC500CED}" type="parTrans" cxnId="{056FB423-BB98-4787-99C9-15C38FDC8357}">
      <dgm:prSet/>
      <dgm:spPr/>
      <dgm:t>
        <a:bodyPr/>
        <a:lstStyle/>
        <a:p>
          <a:endParaRPr lang="en-US"/>
        </a:p>
      </dgm:t>
    </dgm:pt>
    <dgm:pt modelId="{68B9A8BB-03CF-4B95-9E0F-64C10999A89A}" type="sibTrans" cxnId="{056FB423-BB98-4787-99C9-15C38FDC8357}">
      <dgm:prSet/>
      <dgm:spPr/>
      <dgm:t>
        <a:bodyPr/>
        <a:lstStyle/>
        <a:p>
          <a:endParaRPr lang="en-US"/>
        </a:p>
      </dgm:t>
    </dgm:pt>
    <dgm:pt modelId="{2C9BB301-0E05-4BDC-A333-1F845C7A31B3}">
      <dgm:prSet phldrT="[Texto]"/>
      <dgm:spPr/>
      <dgm:t>
        <a:bodyPr/>
        <a:lstStyle/>
        <a:p>
          <a:r>
            <a:rPr lang="es-ES" dirty="0"/>
            <a:t>Para usar polimorfismo (el cuál se abordará en la siguiente práctica).</a:t>
          </a:r>
          <a:endParaRPr lang="en-US" dirty="0"/>
        </a:p>
      </dgm:t>
    </dgm:pt>
    <dgm:pt modelId="{6F604EC9-4AE4-460D-BD07-AA742B9127F6}" type="parTrans" cxnId="{150EA92E-D881-402E-A30F-6FE639C9AF3A}">
      <dgm:prSet/>
      <dgm:spPr/>
      <dgm:t>
        <a:bodyPr/>
        <a:lstStyle/>
        <a:p>
          <a:endParaRPr lang="en-US"/>
        </a:p>
      </dgm:t>
    </dgm:pt>
    <dgm:pt modelId="{F8EDC982-FE00-467F-8CAE-8E3D39645B92}" type="sibTrans" cxnId="{150EA92E-D881-402E-A30F-6FE639C9AF3A}">
      <dgm:prSet/>
      <dgm:spPr/>
      <dgm:t>
        <a:bodyPr/>
        <a:lstStyle/>
        <a:p>
          <a:endParaRPr lang="en-US"/>
        </a:p>
      </dgm:t>
    </dgm:pt>
    <dgm:pt modelId="{49FCC8D6-7EF8-4FBC-BFF0-7A2D1FF5E160}">
      <dgm:prSet phldrT="[Texto]"/>
      <dgm:spPr/>
      <dgm:t>
        <a:bodyPr/>
        <a:lstStyle/>
        <a:p>
          <a:r>
            <a:rPr lang="es-ES" dirty="0"/>
            <a:t>Para heredar en Java se utiliza la palabra reservada </a:t>
          </a:r>
          <a:r>
            <a:rPr lang="es-ES" dirty="0" err="1"/>
            <a:t>extends</a:t>
          </a:r>
          <a:r>
            <a:rPr lang="es-ES" dirty="0"/>
            <a:t>:</a:t>
          </a:r>
          <a:endParaRPr lang="en-US" dirty="0"/>
        </a:p>
      </dgm:t>
    </dgm:pt>
    <dgm:pt modelId="{4048DA08-AC26-461D-97D5-25D15796449A}" type="parTrans" cxnId="{3A73A2BD-A78B-44AC-B38C-D7A72DADF3B3}">
      <dgm:prSet/>
      <dgm:spPr/>
      <dgm:t>
        <a:bodyPr/>
        <a:lstStyle/>
        <a:p>
          <a:endParaRPr lang="en-US"/>
        </a:p>
      </dgm:t>
    </dgm:pt>
    <dgm:pt modelId="{A022FB76-355B-4660-9D82-BA24A24FF8D2}" type="sibTrans" cxnId="{3A73A2BD-A78B-44AC-B38C-D7A72DADF3B3}">
      <dgm:prSet/>
      <dgm:spPr/>
      <dgm:t>
        <a:bodyPr/>
        <a:lstStyle/>
        <a:p>
          <a:endParaRPr lang="en-US"/>
        </a:p>
      </dgm:t>
    </dgm:pt>
    <dgm:pt modelId="{C1920380-989C-46A3-8660-BAA92AC01091}">
      <dgm:prSet phldrT="[Texto]"/>
      <dgm:spPr/>
      <dgm:t>
        <a:bodyPr/>
        <a:lstStyle/>
        <a:p>
          <a:r>
            <a:rPr lang="es-ES" dirty="0"/>
            <a:t>[modificadores] </a:t>
          </a:r>
          <a:r>
            <a:rPr lang="es-ES" dirty="0" err="1"/>
            <a:t>class</a:t>
          </a:r>
          <a:r>
            <a:rPr lang="es-ES" dirty="0"/>
            <a:t> </a:t>
          </a:r>
          <a:r>
            <a:rPr lang="es-ES" dirty="0" err="1"/>
            <a:t>NombreClaseDerivada</a:t>
          </a:r>
          <a:r>
            <a:rPr lang="es-ES" dirty="0"/>
            <a:t> </a:t>
          </a:r>
          <a:r>
            <a:rPr lang="es-ES" dirty="0" err="1"/>
            <a:t>extends</a:t>
          </a:r>
          <a:r>
            <a:rPr lang="es-ES" dirty="0"/>
            <a:t> </a:t>
          </a:r>
          <a:r>
            <a:rPr lang="es-ES" dirty="0" err="1"/>
            <a:t>NombreClaseBase</a:t>
          </a:r>
          <a:endParaRPr lang="en-US" dirty="0"/>
        </a:p>
      </dgm:t>
    </dgm:pt>
    <dgm:pt modelId="{D38CF025-A287-4AC5-A9C9-4565F5EF1485}" type="parTrans" cxnId="{30392551-0CDC-4933-85A2-EE2949DEE96F}">
      <dgm:prSet/>
      <dgm:spPr/>
      <dgm:t>
        <a:bodyPr/>
        <a:lstStyle/>
        <a:p>
          <a:endParaRPr lang="en-US"/>
        </a:p>
      </dgm:t>
    </dgm:pt>
    <dgm:pt modelId="{C377CE56-5224-4B38-A266-B230695B8B76}" type="sibTrans" cxnId="{30392551-0CDC-4933-85A2-EE2949DEE96F}">
      <dgm:prSet/>
      <dgm:spPr/>
      <dgm:t>
        <a:bodyPr/>
        <a:lstStyle/>
        <a:p>
          <a:endParaRPr lang="en-US"/>
        </a:p>
      </dgm:t>
    </dgm:pt>
    <dgm:pt modelId="{7478D5A6-A176-4439-A62A-B2512FAC70D1}" type="pres">
      <dgm:prSet presAssocID="{65652CE6-D21F-421F-8780-792F188D651F}" presName="outerComposite" presStyleCnt="0">
        <dgm:presLayoutVars>
          <dgm:chMax val="5"/>
          <dgm:dir/>
          <dgm:resizeHandles val="exact"/>
        </dgm:presLayoutVars>
      </dgm:prSet>
      <dgm:spPr/>
    </dgm:pt>
    <dgm:pt modelId="{FDF9FA2B-5CEC-4B35-B1E7-9F6A7BE6ACCB}" type="pres">
      <dgm:prSet presAssocID="{65652CE6-D21F-421F-8780-792F188D651F}" presName="dummyMaxCanvas" presStyleCnt="0">
        <dgm:presLayoutVars/>
      </dgm:prSet>
      <dgm:spPr/>
    </dgm:pt>
    <dgm:pt modelId="{EB533E72-C1A8-4E90-89A2-59B337B70BFE}" type="pres">
      <dgm:prSet presAssocID="{65652CE6-D21F-421F-8780-792F188D651F}" presName="TwoNodes_1" presStyleLbl="node1" presStyleIdx="0" presStyleCnt="2">
        <dgm:presLayoutVars>
          <dgm:bulletEnabled val="1"/>
        </dgm:presLayoutVars>
      </dgm:prSet>
      <dgm:spPr/>
    </dgm:pt>
    <dgm:pt modelId="{E6550109-41F6-453A-8016-9DA9D95BE86B}" type="pres">
      <dgm:prSet presAssocID="{65652CE6-D21F-421F-8780-792F188D651F}" presName="TwoNodes_2" presStyleLbl="node1" presStyleIdx="1" presStyleCnt="2">
        <dgm:presLayoutVars>
          <dgm:bulletEnabled val="1"/>
        </dgm:presLayoutVars>
      </dgm:prSet>
      <dgm:spPr/>
    </dgm:pt>
    <dgm:pt modelId="{F049824E-B961-4DF8-811C-13F2978C1F2C}" type="pres">
      <dgm:prSet presAssocID="{65652CE6-D21F-421F-8780-792F188D651F}" presName="TwoConn_1-2" presStyleLbl="fgAccFollowNode1" presStyleIdx="0" presStyleCnt="1">
        <dgm:presLayoutVars>
          <dgm:bulletEnabled val="1"/>
        </dgm:presLayoutVars>
      </dgm:prSet>
      <dgm:spPr/>
    </dgm:pt>
    <dgm:pt modelId="{2638222C-CCC4-4625-8A22-2851DD24D22F}" type="pres">
      <dgm:prSet presAssocID="{65652CE6-D21F-421F-8780-792F188D651F}" presName="TwoNodes_1_text" presStyleLbl="node1" presStyleIdx="1" presStyleCnt="2">
        <dgm:presLayoutVars>
          <dgm:bulletEnabled val="1"/>
        </dgm:presLayoutVars>
      </dgm:prSet>
      <dgm:spPr/>
    </dgm:pt>
    <dgm:pt modelId="{376D1551-073E-40EB-A1CD-3B22AF45C7C1}" type="pres">
      <dgm:prSet presAssocID="{65652CE6-D21F-421F-8780-792F188D651F}" presName="TwoNodes_2_text" presStyleLbl="node1" presStyleIdx="1" presStyleCnt="2">
        <dgm:presLayoutVars>
          <dgm:bulletEnabled val="1"/>
        </dgm:presLayoutVars>
      </dgm:prSet>
      <dgm:spPr/>
    </dgm:pt>
  </dgm:ptLst>
  <dgm:cxnLst>
    <dgm:cxn modelId="{C094E104-BF28-4FC7-B4FB-BB51E0B2988C}" type="presOf" srcId="{035ABEC7-0B9C-486D-B7B9-20E3269DACB2}" destId="{E6550109-41F6-453A-8016-9DA9D95BE86B}" srcOrd="0" destOrd="0" presId="urn:microsoft.com/office/officeart/2005/8/layout/vProcess5"/>
    <dgm:cxn modelId="{62D0EE04-E867-4684-B2EA-DCFECB004EBA}" type="presOf" srcId="{F4A174CA-973B-4144-831D-6DCC5ED33FCE}" destId="{2638222C-CCC4-4625-8A22-2851DD24D22F}" srcOrd="1" destOrd="0" presId="urn:microsoft.com/office/officeart/2005/8/layout/vProcess5"/>
    <dgm:cxn modelId="{C55EC615-15D7-4467-88D7-91EA785AACAE}" type="presOf" srcId="{0CF39251-CB6D-4714-8545-968C3358914E}" destId="{E6550109-41F6-453A-8016-9DA9D95BE86B}" srcOrd="0" destOrd="1" presId="urn:microsoft.com/office/officeart/2005/8/layout/vProcess5"/>
    <dgm:cxn modelId="{056FB423-BB98-4787-99C9-15C38FDC8357}" srcId="{035ABEC7-0B9C-486D-B7B9-20E3269DACB2}" destId="{0CF39251-CB6D-4714-8545-968C3358914E}" srcOrd="0" destOrd="0" parTransId="{D70B84EE-B957-483D-879F-203AAC500CED}" sibTransId="{68B9A8BB-03CF-4B95-9E0F-64C10999A89A}"/>
    <dgm:cxn modelId="{BFBE4724-AA88-4108-9211-5046B3268CC4}" type="presOf" srcId="{65652CE6-D21F-421F-8780-792F188D651F}" destId="{7478D5A6-A176-4439-A62A-B2512FAC70D1}" srcOrd="0" destOrd="0" presId="urn:microsoft.com/office/officeart/2005/8/layout/vProcess5"/>
    <dgm:cxn modelId="{24535729-4394-44A4-8813-9A9B5846FC6B}" type="presOf" srcId="{3FABAA25-6851-43CA-8A03-6B95CB96D2BE}" destId="{F049824E-B961-4DF8-811C-13F2978C1F2C}" srcOrd="0" destOrd="0" presId="urn:microsoft.com/office/officeart/2005/8/layout/vProcess5"/>
    <dgm:cxn modelId="{150EA92E-D881-402E-A30F-6FE639C9AF3A}" srcId="{035ABEC7-0B9C-486D-B7B9-20E3269DACB2}" destId="{2C9BB301-0E05-4BDC-A333-1F845C7A31B3}" srcOrd="1" destOrd="0" parTransId="{6F604EC9-4AE4-460D-BD07-AA742B9127F6}" sibTransId="{F8EDC982-FE00-467F-8CAE-8E3D39645B92}"/>
    <dgm:cxn modelId="{3C475E2F-C4E1-429C-A14B-860341492D10}" type="presOf" srcId="{F4A174CA-973B-4144-831D-6DCC5ED33FCE}" destId="{EB533E72-C1A8-4E90-89A2-59B337B70BFE}" srcOrd="0" destOrd="0" presId="urn:microsoft.com/office/officeart/2005/8/layout/vProcess5"/>
    <dgm:cxn modelId="{66D87548-A804-40F4-B072-2532C6DF3F92}" type="presOf" srcId="{C1920380-989C-46A3-8660-BAA92AC01091}" destId="{E6550109-41F6-453A-8016-9DA9D95BE86B}" srcOrd="0" destOrd="4" presId="urn:microsoft.com/office/officeart/2005/8/layout/vProcess5"/>
    <dgm:cxn modelId="{30392551-0CDC-4933-85A2-EE2949DEE96F}" srcId="{035ABEC7-0B9C-486D-B7B9-20E3269DACB2}" destId="{C1920380-989C-46A3-8660-BAA92AC01091}" srcOrd="3" destOrd="0" parTransId="{D38CF025-A287-4AC5-A9C9-4565F5EF1485}" sibTransId="{C377CE56-5224-4B38-A266-B230695B8B76}"/>
    <dgm:cxn modelId="{C87C6C59-E126-4C24-A941-92ED0F75A8A1}" type="presOf" srcId="{035ABEC7-0B9C-486D-B7B9-20E3269DACB2}" destId="{376D1551-073E-40EB-A1CD-3B22AF45C7C1}" srcOrd="1" destOrd="0" presId="urn:microsoft.com/office/officeart/2005/8/layout/vProcess5"/>
    <dgm:cxn modelId="{961D485A-FE67-44B6-BA4C-858EB38D7463}" srcId="{65652CE6-D21F-421F-8780-792F188D651F}" destId="{F4A174CA-973B-4144-831D-6DCC5ED33FCE}" srcOrd="0" destOrd="0" parTransId="{7584B773-95A0-4887-81F8-FA2BA5D6547D}" sibTransId="{3FABAA25-6851-43CA-8A03-6B95CB96D2BE}"/>
    <dgm:cxn modelId="{78D4FA8E-B6BC-4482-8EE0-A9A39C6F121A}" type="presOf" srcId="{0CF39251-CB6D-4714-8545-968C3358914E}" destId="{376D1551-073E-40EB-A1CD-3B22AF45C7C1}" srcOrd="1" destOrd="1" presId="urn:microsoft.com/office/officeart/2005/8/layout/vProcess5"/>
    <dgm:cxn modelId="{A896DAA4-5E91-4817-9306-7D1FD35B3BEF}" type="presOf" srcId="{49FCC8D6-7EF8-4FBC-BFF0-7A2D1FF5E160}" destId="{376D1551-073E-40EB-A1CD-3B22AF45C7C1}" srcOrd="1" destOrd="3" presId="urn:microsoft.com/office/officeart/2005/8/layout/vProcess5"/>
    <dgm:cxn modelId="{3A73A2BD-A78B-44AC-B38C-D7A72DADF3B3}" srcId="{035ABEC7-0B9C-486D-B7B9-20E3269DACB2}" destId="{49FCC8D6-7EF8-4FBC-BFF0-7A2D1FF5E160}" srcOrd="2" destOrd="0" parTransId="{4048DA08-AC26-461D-97D5-25D15796449A}" sibTransId="{A022FB76-355B-4660-9D82-BA24A24FF8D2}"/>
    <dgm:cxn modelId="{29CEBFDD-6E63-40D0-8480-0910BAC02EC5}" srcId="{65652CE6-D21F-421F-8780-792F188D651F}" destId="{035ABEC7-0B9C-486D-B7B9-20E3269DACB2}" srcOrd="1" destOrd="0" parTransId="{BB1DFFFB-E652-4EF5-89CF-EAFE1BBAF660}" sibTransId="{B778AE09-8906-450A-8EEE-C46D70D24EEF}"/>
    <dgm:cxn modelId="{787C93E3-C503-4B5B-82D3-2BD7DAA00ECC}" type="presOf" srcId="{2C9BB301-0E05-4BDC-A333-1F845C7A31B3}" destId="{E6550109-41F6-453A-8016-9DA9D95BE86B}" srcOrd="0" destOrd="2" presId="urn:microsoft.com/office/officeart/2005/8/layout/vProcess5"/>
    <dgm:cxn modelId="{082388ED-A142-456A-8104-D20085870D54}" type="presOf" srcId="{2C9BB301-0E05-4BDC-A333-1F845C7A31B3}" destId="{376D1551-073E-40EB-A1CD-3B22AF45C7C1}" srcOrd="1" destOrd="2" presId="urn:microsoft.com/office/officeart/2005/8/layout/vProcess5"/>
    <dgm:cxn modelId="{94BF42F5-2E7C-47DD-9EDE-2553717F9A74}" type="presOf" srcId="{C1920380-989C-46A3-8660-BAA92AC01091}" destId="{376D1551-073E-40EB-A1CD-3B22AF45C7C1}" srcOrd="1" destOrd="4" presId="urn:microsoft.com/office/officeart/2005/8/layout/vProcess5"/>
    <dgm:cxn modelId="{478878FA-4C38-4268-A2DC-90D45AEF72B1}" type="presOf" srcId="{49FCC8D6-7EF8-4FBC-BFF0-7A2D1FF5E160}" destId="{E6550109-41F6-453A-8016-9DA9D95BE86B}" srcOrd="0" destOrd="3" presId="urn:microsoft.com/office/officeart/2005/8/layout/vProcess5"/>
    <dgm:cxn modelId="{7A7F02C5-4CA6-419A-9E28-A0EC14BF47E1}" type="presParOf" srcId="{7478D5A6-A176-4439-A62A-B2512FAC70D1}" destId="{FDF9FA2B-5CEC-4B35-B1E7-9F6A7BE6ACCB}" srcOrd="0" destOrd="0" presId="urn:microsoft.com/office/officeart/2005/8/layout/vProcess5"/>
    <dgm:cxn modelId="{0B5E96FE-22C8-4AD9-AF2C-F21C39861F93}" type="presParOf" srcId="{7478D5A6-A176-4439-A62A-B2512FAC70D1}" destId="{EB533E72-C1A8-4E90-89A2-59B337B70BFE}" srcOrd="1" destOrd="0" presId="urn:microsoft.com/office/officeart/2005/8/layout/vProcess5"/>
    <dgm:cxn modelId="{2083A3AA-5A15-4381-BCCE-0D2FB410F597}" type="presParOf" srcId="{7478D5A6-A176-4439-A62A-B2512FAC70D1}" destId="{E6550109-41F6-453A-8016-9DA9D95BE86B}" srcOrd="2" destOrd="0" presId="urn:microsoft.com/office/officeart/2005/8/layout/vProcess5"/>
    <dgm:cxn modelId="{1C41D432-82B7-4EFF-AB2F-8B192985CA3B}" type="presParOf" srcId="{7478D5A6-A176-4439-A62A-B2512FAC70D1}" destId="{F049824E-B961-4DF8-811C-13F2978C1F2C}" srcOrd="3" destOrd="0" presId="urn:microsoft.com/office/officeart/2005/8/layout/vProcess5"/>
    <dgm:cxn modelId="{72F933E9-DBA6-42BD-A7BA-04EDEC84B28A}" type="presParOf" srcId="{7478D5A6-A176-4439-A62A-B2512FAC70D1}" destId="{2638222C-CCC4-4625-8A22-2851DD24D22F}" srcOrd="4" destOrd="0" presId="urn:microsoft.com/office/officeart/2005/8/layout/vProcess5"/>
    <dgm:cxn modelId="{B3B7EDB2-3064-40EB-ABA1-37C12828D6CC}" type="presParOf" srcId="{7478D5A6-A176-4439-A62A-B2512FAC70D1}" destId="{376D1551-073E-40EB-A1CD-3B22AF45C7C1}"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1D1262-B074-4633-B30C-15E130EFEE7C}" type="doc">
      <dgm:prSet loTypeId="urn:microsoft.com/office/officeart/2005/8/layout/bProcess3" loCatId="process" qsTypeId="urn:microsoft.com/office/officeart/2005/8/quickstyle/simple3" qsCatId="simple" csTypeId="urn:microsoft.com/office/officeart/2005/8/colors/colorful4" csCatId="colorful" phldr="1"/>
      <dgm:spPr/>
      <dgm:t>
        <a:bodyPr/>
        <a:lstStyle/>
        <a:p>
          <a:endParaRPr lang="en-US"/>
        </a:p>
      </dgm:t>
    </dgm:pt>
    <dgm:pt modelId="{8F7E39E1-7BE9-4D0B-A27F-43A542867EA4}">
      <dgm:prSet phldrT="[Texto]"/>
      <dgm:spPr/>
      <dgm:t>
        <a:bodyPr/>
        <a:lstStyle/>
        <a:p>
          <a:r>
            <a:rPr lang="es-ES" dirty="0"/>
            <a:t>La relación IS-A (es un) se basa en la herencia y permite afirmar que un objeto es de un</a:t>
          </a:r>
          <a:endParaRPr lang="en-US" dirty="0"/>
        </a:p>
        <a:p>
          <a:r>
            <a:rPr lang="es-ES" dirty="0"/>
            <a:t>tipo (clase) en específico. Por ejemplo:</a:t>
          </a:r>
          <a:endParaRPr lang="en-US" dirty="0"/>
        </a:p>
      </dgm:t>
    </dgm:pt>
    <dgm:pt modelId="{AC2E18D4-197C-4858-B4A8-9774717438CF}" type="parTrans" cxnId="{C39595AD-DFAF-48B8-AB71-FD96D6C99A70}">
      <dgm:prSet/>
      <dgm:spPr/>
      <dgm:t>
        <a:bodyPr/>
        <a:lstStyle/>
        <a:p>
          <a:endParaRPr lang="en-US"/>
        </a:p>
      </dgm:t>
    </dgm:pt>
    <dgm:pt modelId="{5A86711D-BFC5-43B9-9397-7A8A74451137}" type="sibTrans" cxnId="{C39595AD-DFAF-48B8-AB71-FD96D6C99A70}">
      <dgm:prSet/>
      <dgm:spPr/>
      <dgm:t>
        <a:bodyPr/>
        <a:lstStyle/>
        <a:p>
          <a:endParaRPr lang="en-US"/>
        </a:p>
      </dgm:t>
    </dgm:pt>
    <dgm:pt modelId="{44605B0F-9136-4AF6-A401-04D45CB7C444}">
      <dgm:prSet phldrT="[Texto]"/>
      <dgm:spPr/>
      <dgm:t>
        <a:bodyPr/>
        <a:lstStyle/>
        <a:p>
          <a:r>
            <a:rPr lang="es-ES" dirty="0"/>
            <a:t>La relación HAS-A (tiene un) es un concepto que se vio en la práctica de Abstracción y</a:t>
          </a:r>
          <a:endParaRPr lang="en-US" dirty="0"/>
        </a:p>
        <a:p>
          <a:r>
            <a:rPr lang="es-ES" dirty="0"/>
            <a:t>encapsulamiento como composición. Se basa en el uso más que en la herencia, es decir,</a:t>
          </a:r>
          <a:endParaRPr lang="en-US" dirty="0"/>
        </a:p>
        <a:p>
          <a:r>
            <a:rPr lang="es-ES" dirty="0"/>
            <a:t>una clase X HAS-A Y si el código en la clase X tiene como atributo una referencia de la</a:t>
          </a:r>
          <a:endParaRPr lang="en-US" dirty="0"/>
        </a:p>
        <a:p>
          <a:r>
            <a:rPr lang="es-ES" dirty="0"/>
            <a:t>clase Y. Este Por ejemplo:</a:t>
          </a:r>
          <a:endParaRPr lang="en-US" dirty="0"/>
        </a:p>
      </dgm:t>
    </dgm:pt>
    <dgm:pt modelId="{27CA3C03-0CA1-4F90-9517-624192970633}" type="parTrans" cxnId="{79E6AE94-0A6D-4E9F-B4FE-6D5A5117CA4E}">
      <dgm:prSet/>
      <dgm:spPr/>
      <dgm:t>
        <a:bodyPr/>
        <a:lstStyle/>
        <a:p>
          <a:endParaRPr lang="en-US"/>
        </a:p>
      </dgm:t>
    </dgm:pt>
    <dgm:pt modelId="{C01994C0-A70E-4CA3-B959-BBA22C03A915}" type="sibTrans" cxnId="{79E6AE94-0A6D-4E9F-B4FE-6D5A5117CA4E}">
      <dgm:prSet/>
      <dgm:spPr/>
      <dgm:t>
        <a:bodyPr/>
        <a:lstStyle/>
        <a:p>
          <a:endParaRPr lang="en-US"/>
        </a:p>
      </dgm:t>
    </dgm:pt>
    <dgm:pt modelId="{32585C66-52DD-4323-A08E-63C69A42281D}">
      <dgm:prSet phldrT="[Texto]"/>
      <dgm:spPr/>
      <dgm:t>
        <a:bodyPr/>
        <a:lstStyle/>
        <a:p>
          <a:r>
            <a:rPr lang="en-US" dirty="0"/>
            <a:t>public class Animal { }</a:t>
          </a:r>
        </a:p>
        <a:p>
          <a:r>
            <a:rPr lang="en-US" dirty="0"/>
            <a:t>public class Caballo extends Animal {</a:t>
          </a:r>
        </a:p>
        <a:p>
          <a:r>
            <a:rPr lang="en-US" dirty="0"/>
            <a:t>private </a:t>
          </a:r>
          <a:r>
            <a:rPr lang="en-US" dirty="0" err="1"/>
            <a:t>SillaMontar</a:t>
          </a:r>
          <a:r>
            <a:rPr lang="en-US" dirty="0"/>
            <a:t> </a:t>
          </a:r>
          <a:r>
            <a:rPr lang="en-US" dirty="0" err="1"/>
            <a:t>miSilla</a:t>
          </a:r>
          <a:r>
            <a:rPr lang="en-US" dirty="0"/>
            <a:t>;</a:t>
          </a:r>
        </a:p>
        <a:p>
          <a:r>
            <a:rPr lang="en-US" dirty="0"/>
            <a:t>}</a:t>
          </a:r>
        </a:p>
      </dgm:t>
    </dgm:pt>
    <dgm:pt modelId="{3E5D1E69-5DDE-4FCC-92F7-7CE59D247E3D}" type="parTrans" cxnId="{E580A217-7004-4831-B846-6334F534020B}">
      <dgm:prSet/>
      <dgm:spPr/>
      <dgm:t>
        <a:bodyPr/>
        <a:lstStyle/>
        <a:p>
          <a:endParaRPr lang="en-US"/>
        </a:p>
      </dgm:t>
    </dgm:pt>
    <dgm:pt modelId="{73E135BC-E60A-4C0B-89F8-5535D91AE4C1}" type="sibTrans" cxnId="{E580A217-7004-4831-B846-6334F534020B}">
      <dgm:prSet/>
      <dgm:spPr/>
      <dgm:t>
        <a:bodyPr/>
        <a:lstStyle/>
        <a:p>
          <a:endParaRPr lang="en-US"/>
        </a:p>
      </dgm:t>
    </dgm:pt>
    <dgm:pt modelId="{481A797E-1ADD-4FEB-B519-5A19CB3B0D44}">
      <dgm:prSet phldrT="[Texto]"/>
      <dgm:spPr/>
      <dgm:t>
        <a:bodyPr/>
        <a:lstStyle/>
        <a:p>
          <a:r>
            <a:rPr lang="en-US" dirty="0"/>
            <a:t>public class Animal { }</a:t>
          </a:r>
        </a:p>
        <a:p>
          <a:r>
            <a:rPr lang="en-US" dirty="0"/>
            <a:t>public class Caballo extends Animal { }</a:t>
          </a:r>
        </a:p>
        <a:p>
          <a:r>
            <a:rPr lang="en-US" dirty="0"/>
            <a:t>public class </a:t>
          </a:r>
          <a:r>
            <a:rPr lang="en-US" dirty="0" err="1"/>
            <a:t>Purasangre</a:t>
          </a:r>
          <a:r>
            <a:rPr lang="en-US" dirty="0"/>
            <a:t> extends Caballo { }</a:t>
          </a:r>
        </a:p>
      </dgm:t>
    </dgm:pt>
    <dgm:pt modelId="{DCF3C8DF-36D1-4BD9-BBB8-3ED6853C39AB}" type="parTrans" cxnId="{4631DEEC-CA41-4438-8552-7B26C092F710}">
      <dgm:prSet/>
      <dgm:spPr/>
      <dgm:t>
        <a:bodyPr/>
        <a:lstStyle/>
        <a:p>
          <a:endParaRPr lang="en-US"/>
        </a:p>
      </dgm:t>
    </dgm:pt>
    <dgm:pt modelId="{22C89DD6-4F77-41D6-9EED-47CDC9800894}" type="sibTrans" cxnId="{4631DEEC-CA41-4438-8552-7B26C092F710}">
      <dgm:prSet/>
      <dgm:spPr/>
      <dgm:t>
        <a:bodyPr/>
        <a:lstStyle/>
        <a:p>
          <a:endParaRPr lang="en-US"/>
        </a:p>
      </dgm:t>
    </dgm:pt>
    <dgm:pt modelId="{1019E3C1-456A-4CFF-888D-EFA87C1D770C}" type="pres">
      <dgm:prSet presAssocID="{631D1262-B074-4633-B30C-15E130EFEE7C}" presName="Name0" presStyleCnt="0">
        <dgm:presLayoutVars>
          <dgm:dir/>
          <dgm:resizeHandles val="exact"/>
        </dgm:presLayoutVars>
      </dgm:prSet>
      <dgm:spPr/>
    </dgm:pt>
    <dgm:pt modelId="{FBCDC867-450A-4D1D-92C3-631F64D5CA54}" type="pres">
      <dgm:prSet presAssocID="{8F7E39E1-7BE9-4D0B-A27F-43A542867EA4}" presName="node" presStyleLbl="node1" presStyleIdx="0" presStyleCnt="4">
        <dgm:presLayoutVars>
          <dgm:bulletEnabled val="1"/>
        </dgm:presLayoutVars>
      </dgm:prSet>
      <dgm:spPr/>
    </dgm:pt>
    <dgm:pt modelId="{1A0E168E-94FD-4F0A-B9F7-4C34C356D67F}" type="pres">
      <dgm:prSet presAssocID="{5A86711D-BFC5-43B9-9397-7A8A74451137}" presName="sibTrans" presStyleLbl="sibTrans1D1" presStyleIdx="0" presStyleCnt="3"/>
      <dgm:spPr/>
    </dgm:pt>
    <dgm:pt modelId="{0FB751DD-846B-4CD8-993B-C2E041D570A9}" type="pres">
      <dgm:prSet presAssocID="{5A86711D-BFC5-43B9-9397-7A8A74451137}" presName="connectorText" presStyleLbl="sibTrans1D1" presStyleIdx="0" presStyleCnt="3"/>
      <dgm:spPr/>
    </dgm:pt>
    <dgm:pt modelId="{2A4E934C-03D0-4321-B0E3-7B61323208B9}" type="pres">
      <dgm:prSet presAssocID="{481A797E-1ADD-4FEB-B519-5A19CB3B0D44}" presName="node" presStyleLbl="node1" presStyleIdx="1" presStyleCnt="4">
        <dgm:presLayoutVars>
          <dgm:bulletEnabled val="1"/>
        </dgm:presLayoutVars>
      </dgm:prSet>
      <dgm:spPr/>
    </dgm:pt>
    <dgm:pt modelId="{63896FD9-E755-4485-B829-7B488E33F747}" type="pres">
      <dgm:prSet presAssocID="{22C89DD6-4F77-41D6-9EED-47CDC9800894}" presName="sibTrans" presStyleLbl="sibTrans1D1" presStyleIdx="1" presStyleCnt="3"/>
      <dgm:spPr/>
    </dgm:pt>
    <dgm:pt modelId="{41629E8C-4463-48E7-9B11-E6A533752C02}" type="pres">
      <dgm:prSet presAssocID="{22C89DD6-4F77-41D6-9EED-47CDC9800894}" presName="connectorText" presStyleLbl="sibTrans1D1" presStyleIdx="1" presStyleCnt="3"/>
      <dgm:spPr/>
    </dgm:pt>
    <dgm:pt modelId="{E93C79CA-E893-48EB-B63D-CB75D1034625}" type="pres">
      <dgm:prSet presAssocID="{44605B0F-9136-4AF6-A401-04D45CB7C444}" presName="node" presStyleLbl="node1" presStyleIdx="2" presStyleCnt="4">
        <dgm:presLayoutVars>
          <dgm:bulletEnabled val="1"/>
        </dgm:presLayoutVars>
      </dgm:prSet>
      <dgm:spPr/>
    </dgm:pt>
    <dgm:pt modelId="{4DE841FA-5374-4666-83B3-E3CB055A2E95}" type="pres">
      <dgm:prSet presAssocID="{C01994C0-A70E-4CA3-B959-BBA22C03A915}" presName="sibTrans" presStyleLbl="sibTrans1D1" presStyleIdx="2" presStyleCnt="3"/>
      <dgm:spPr/>
    </dgm:pt>
    <dgm:pt modelId="{250EB503-DC09-43F2-8E4E-CFDF9B5B20A0}" type="pres">
      <dgm:prSet presAssocID="{C01994C0-A70E-4CA3-B959-BBA22C03A915}" presName="connectorText" presStyleLbl="sibTrans1D1" presStyleIdx="2" presStyleCnt="3"/>
      <dgm:spPr/>
    </dgm:pt>
    <dgm:pt modelId="{9DFFCF90-2B90-4619-815A-A7046918FB80}" type="pres">
      <dgm:prSet presAssocID="{32585C66-52DD-4323-A08E-63C69A42281D}" presName="node" presStyleLbl="node1" presStyleIdx="3" presStyleCnt="4">
        <dgm:presLayoutVars>
          <dgm:bulletEnabled val="1"/>
        </dgm:presLayoutVars>
      </dgm:prSet>
      <dgm:spPr/>
    </dgm:pt>
  </dgm:ptLst>
  <dgm:cxnLst>
    <dgm:cxn modelId="{E580A217-7004-4831-B846-6334F534020B}" srcId="{631D1262-B074-4633-B30C-15E130EFEE7C}" destId="{32585C66-52DD-4323-A08E-63C69A42281D}" srcOrd="3" destOrd="0" parTransId="{3E5D1E69-5DDE-4FCC-92F7-7CE59D247E3D}" sibTransId="{73E135BC-E60A-4C0B-89F8-5535D91AE4C1}"/>
    <dgm:cxn modelId="{11508221-6C6C-4E3C-AFA5-C965E9E68626}" type="presOf" srcId="{22C89DD6-4F77-41D6-9EED-47CDC9800894}" destId="{41629E8C-4463-48E7-9B11-E6A533752C02}" srcOrd="1" destOrd="0" presId="urn:microsoft.com/office/officeart/2005/8/layout/bProcess3"/>
    <dgm:cxn modelId="{7051D12A-76D4-4030-B796-BD7920C1506F}" type="presOf" srcId="{481A797E-1ADD-4FEB-B519-5A19CB3B0D44}" destId="{2A4E934C-03D0-4321-B0E3-7B61323208B9}" srcOrd="0" destOrd="0" presId="urn:microsoft.com/office/officeart/2005/8/layout/bProcess3"/>
    <dgm:cxn modelId="{C2151C41-4DAB-46C3-8117-4E4889047739}" type="presOf" srcId="{C01994C0-A70E-4CA3-B959-BBA22C03A915}" destId="{250EB503-DC09-43F2-8E4E-CFDF9B5B20A0}" srcOrd="1" destOrd="0" presId="urn:microsoft.com/office/officeart/2005/8/layout/bProcess3"/>
    <dgm:cxn modelId="{DD064464-D365-41BE-AF8B-C09276CB7715}" type="presOf" srcId="{5A86711D-BFC5-43B9-9397-7A8A74451137}" destId="{0FB751DD-846B-4CD8-993B-C2E041D570A9}" srcOrd="1" destOrd="0" presId="urn:microsoft.com/office/officeart/2005/8/layout/bProcess3"/>
    <dgm:cxn modelId="{31AB1B53-FCBC-4574-B3F2-4B3ABDB51444}" type="presOf" srcId="{C01994C0-A70E-4CA3-B959-BBA22C03A915}" destId="{4DE841FA-5374-4666-83B3-E3CB055A2E95}" srcOrd="0" destOrd="0" presId="urn:microsoft.com/office/officeart/2005/8/layout/bProcess3"/>
    <dgm:cxn modelId="{7FEA8B74-7523-4DE4-AEE7-6476AF31A7A3}" type="presOf" srcId="{8F7E39E1-7BE9-4D0B-A27F-43A542867EA4}" destId="{FBCDC867-450A-4D1D-92C3-631F64D5CA54}" srcOrd="0" destOrd="0" presId="urn:microsoft.com/office/officeart/2005/8/layout/bProcess3"/>
    <dgm:cxn modelId="{289C837D-1BE3-43AC-B27B-02342454BB7E}" type="presOf" srcId="{44605B0F-9136-4AF6-A401-04D45CB7C444}" destId="{E93C79CA-E893-48EB-B63D-CB75D1034625}" srcOrd="0" destOrd="0" presId="urn:microsoft.com/office/officeart/2005/8/layout/bProcess3"/>
    <dgm:cxn modelId="{7BE91C7F-BF58-433F-9714-CC5DA9D081BF}" type="presOf" srcId="{631D1262-B074-4633-B30C-15E130EFEE7C}" destId="{1019E3C1-456A-4CFF-888D-EFA87C1D770C}" srcOrd="0" destOrd="0" presId="urn:microsoft.com/office/officeart/2005/8/layout/bProcess3"/>
    <dgm:cxn modelId="{79E6AE94-0A6D-4E9F-B4FE-6D5A5117CA4E}" srcId="{631D1262-B074-4633-B30C-15E130EFEE7C}" destId="{44605B0F-9136-4AF6-A401-04D45CB7C444}" srcOrd="2" destOrd="0" parTransId="{27CA3C03-0CA1-4F90-9517-624192970633}" sibTransId="{C01994C0-A70E-4CA3-B959-BBA22C03A915}"/>
    <dgm:cxn modelId="{9AD1A096-5515-4612-B8B9-9E3962D3B355}" type="presOf" srcId="{5A86711D-BFC5-43B9-9397-7A8A74451137}" destId="{1A0E168E-94FD-4F0A-B9F7-4C34C356D67F}" srcOrd="0" destOrd="0" presId="urn:microsoft.com/office/officeart/2005/8/layout/bProcess3"/>
    <dgm:cxn modelId="{26F4CE97-11FF-4311-B91E-E5DBCE3497DE}" type="presOf" srcId="{32585C66-52DD-4323-A08E-63C69A42281D}" destId="{9DFFCF90-2B90-4619-815A-A7046918FB80}" srcOrd="0" destOrd="0" presId="urn:microsoft.com/office/officeart/2005/8/layout/bProcess3"/>
    <dgm:cxn modelId="{605AD6A7-C62F-4967-8163-746CBC258D2C}" type="presOf" srcId="{22C89DD6-4F77-41D6-9EED-47CDC9800894}" destId="{63896FD9-E755-4485-B829-7B488E33F747}" srcOrd="0" destOrd="0" presId="urn:microsoft.com/office/officeart/2005/8/layout/bProcess3"/>
    <dgm:cxn modelId="{C39595AD-DFAF-48B8-AB71-FD96D6C99A70}" srcId="{631D1262-B074-4633-B30C-15E130EFEE7C}" destId="{8F7E39E1-7BE9-4D0B-A27F-43A542867EA4}" srcOrd="0" destOrd="0" parTransId="{AC2E18D4-197C-4858-B4A8-9774717438CF}" sibTransId="{5A86711D-BFC5-43B9-9397-7A8A74451137}"/>
    <dgm:cxn modelId="{4631DEEC-CA41-4438-8552-7B26C092F710}" srcId="{631D1262-B074-4633-B30C-15E130EFEE7C}" destId="{481A797E-1ADD-4FEB-B519-5A19CB3B0D44}" srcOrd="1" destOrd="0" parTransId="{DCF3C8DF-36D1-4BD9-BBB8-3ED6853C39AB}" sibTransId="{22C89DD6-4F77-41D6-9EED-47CDC9800894}"/>
    <dgm:cxn modelId="{DE37B89B-CC7A-444B-97B0-E09C22863369}" type="presParOf" srcId="{1019E3C1-456A-4CFF-888D-EFA87C1D770C}" destId="{FBCDC867-450A-4D1D-92C3-631F64D5CA54}" srcOrd="0" destOrd="0" presId="urn:microsoft.com/office/officeart/2005/8/layout/bProcess3"/>
    <dgm:cxn modelId="{753D6008-02BD-4F87-8F61-C7BE20B98281}" type="presParOf" srcId="{1019E3C1-456A-4CFF-888D-EFA87C1D770C}" destId="{1A0E168E-94FD-4F0A-B9F7-4C34C356D67F}" srcOrd="1" destOrd="0" presId="urn:microsoft.com/office/officeart/2005/8/layout/bProcess3"/>
    <dgm:cxn modelId="{49A9F660-B5D3-4861-A514-087DD76F45A2}" type="presParOf" srcId="{1A0E168E-94FD-4F0A-B9F7-4C34C356D67F}" destId="{0FB751DD-846B-4CD8-993B-C2E041D570A9}" srcOrd="0" destOrd="0" presId="urn:microsoft.com/office/officeart/2005/8/layout/bProcess3"/>
    <dgm:cxn modelId="{E2C20599-702B-4608-96C0-2D6A474A1941}" type="presParOf" srcId="{1019E3C1-456A-4CFF-888D-EFA87C1D770C}" destId="{2A4E934C-03D0-4321-B0E3-7B61323208B9}" srcOrd="2" destOrd="0" presId="urn:microsoft.com/office/officeart/2005/8/layout/bProcess3"/>
    <dgm:cxn modelId="{6C9CE9C3-9049-4A8F-8CD7-E0F34C16CE41}" type="presParOf" srcId="{1019E3C1-456A-4CFF-888D-EFA87C1D770C}" destId="{63896FD9-E755-4485-B829-7B488E33F747}" srcOrd="3" destOrd="0" presId="urn:microsoft.com/office/officeart/2005/8/layout/bProcess3"/>
    <dgm:cxn modelId="{B8C8F0EC-6FC9-49A2-97CD-60E8E88F239C}" type="presParOf" srcId="{63896FD9-E755-4485-B829-7B488E33F747}" destId="{41629E8C-4463-48E7-9B11-E6A533752C02}" srcOrd="0" destOrd="0" presId="urn:microsoft.com/office/officeart/2005/8/layout/bProcess3"/>
    <dgm:cxn modelId="{E52BED24-F8F5-4FD2-A47C-C4D666D397B8}" type="presParOf" srcId="{1019E3C1-456A-4CFF-888D-EFA87C1D770C}" destId="{E93C79CA-E893-48EB-B63D-CB75D1034625}" srcOrd="4" destOrd="0" presId="urn:microsoft.com/office/officeart/2005/8/layout/bProcess3"/>
    <dgm:cxn modelId="{6195632C-D533-4386-B001-DB0F1F2965D9}" type="presParOf" srcId="{1019E3C1-456A-4CFF-888D-EFA87C1D770C}" destId="{4DE841FA-5374-4666-83B3-E3CB055A2E95}" srcOrd="5" destOrd="0" presId="urn:microsoft.com/office/officeart/2005/8/layout/bProcess3"/>
    <dgm:cxn modelId="{EC8818D2-DE28-4BD3-A13C-BEA4AEC6326F}" type="presParOf" srcId="{4DE841FA-5374-4666-83B3-E3CB055A2E95}" destId="{250EB503-DC09-43F2-8E4E-CFDF9B5B20A0}" srcOrd="0" destOrd="0" presId="urn:microsoft.com/office/officeart/2005/8/layout/bProcess3"/>
    <dgm:cxn modelId="{2C7F8321-6F1D-4C2B-858E-99474777A274}" type="presParOf" srcId="{1019E3C1-456A-4CFF-888D-EFA87C1D770C}" destId="{9DFFCF90-2B90-4619-815A-A7046918FB80}"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1D1262-B074-4633-B30C-15E130EFEE7C}" type="doc">
      <dgm:prSet loTypeId="urn:microsoft.com/office/officeart/2005/8/layout/process4" loCatId="process" qsTypeId="urn:microsoft.com/office/officeart/2005/8/quickstyle/simple3" qsCatId="simple" csTypeId="urn:microsoft.com/office/officeart/2005/8/colors/colorful4" csCatId="colorful" phldr="1"/>
      <dgm:spPr/>
      <dgm:t>
        <a:bodyPr/>
        <a:lstStyle/>
        <a:p>
          <a:endParaRPr lang="en-US"/>
        </a:p>
      </dgm:t>
    </dgm:pt>
    <dgm:pt modelId="{8F7E39E1-7BE9-4D0B-A27F-43A542867EA4}">
      <dgm:prSet phldrT="[Texto]"/>
      <dgm:spPr/>
      <dgm:t>
        <a:bodyPr/>
        <a:lstStyle/>
        <a:p>
          <a:r>
            <a:rPr lang="en-US" dirty="0"/>
            <a:t>La </a:t>
          </a:r>
          <a:r>
            <a:rPr lang="es-ES" dirty="0"/>
            <a:t>sobreescritura se refiere a la habilidad de redefinir el comportamiento de un método específico en una subclase, generando así un comportamiento acorde a las necesidades de </a:t>
          </a:r>
          <a:r>
            <a:rPr lang="en-US" dirty="0" err="1"/>
            <a:t>cada</a:t>
          </a:r>
          <a:r>
            <a:rPr lang="en-US" dirty="0"/>
            <a:t> </a:t>
          </a:r>
          <a:r>
            <a:rPr lang="en-US" dirty="0" err="1"/>
            <a:t>clase</a:t>
          </a:r>
          <a:r>
            <a:rPr lang="en-US" dirty="0"/>
            <a:t>.</a:t>
          </a:r>
        </a:p>
      </dgm:t>
    </dgm:pt>
    <dgm:pt modelId="{AC2E18D4-197C-4858-B4A8-9774717438CF}" type="parTrans" cxnId="{C39595AD-DFAF-48B8-AB71-FD96D6C99A70}">
      <dgm:prSet/>
      <dgm:spPr/>
      <dgm:t>
        <a:bodyPr/>
        <a:lstStyle/>
        <a:p>
          <a:endParaRPr lang="en-US"/>
        </a:p>
      </dgm:t>
    </dgm:pt>
    <dgm:pt modelId="{5A86711D-BFC5-43B9-9397-7A8A74451137}" type="sibTrans" cxnId="{C39595AD-DFAF-48B8-AB71-FD96D6C99A70}">
      <dgm:prSet/>
      <dgm:spPr/>
      <dgm:t>
        <a:bodyPr/>
        <a:lstStyle/>
        <a:p>
          <a:endParaRPr lang="en-US"/>
        </a:p>
      </dgm:t>
    </dgm:pt>
    <dgm:pt modelId="{44605B0F-9136-4AF6-A401-04D45CB7C444}">
      <dgm:prSet phldrT="[Texto]"/>
      <dgm:spPr/>
      <dgm:t>
        <a:bodyPr/>
        <a:lstStyle/>
        <a:p>
          <a:r>
            <a:rPr lang="es-ES" dirty="0"/>
            <a:t>Por lo tanto, la sobreescritura solo tiene sentido en la herencia, es decir, no es posible  sobrescribir un método dentro de la misma clase porque el compilador detectaría que existen dos métodos que se llaman igual y reciben el mismo número y tipo de parámetros.</a:t>
          </a:r>
          <a:endParaRPr lang="en-US" dirty="0"/>
        </a:p>
      </dgm:t>
    </dgm:pt>
    <dgm:pt modelId="{27CA3C03-0CA1-4F90-9517-624192970633}" type="parTrans" cxnId="{79E6AE94-0A6D-4E9F-B4FE-6D5A5117CA4E}">
      <dgm:prSet/>
      <dgm:spPr/>
      <dgm:t>
        <a:bodyPr/>
        <a:lstStyle/>
        <a:p>
          <a:endParaRPr lang="en-US"/>
        </a:p>
      </dgm:t>
    </dgm:pt>
    <dgm:pt modelId="{C01994C0-A70E-4CA3-B959-BBA22C03A915}" type="sibTrans" cxnId="{79E6AE94-0A6D-4E9F-B4FE-6D5A5117CA4E}">
      <dgm:prSet/>
      <dgm:spPr/>
      <dgm:t>
        <a:bodyPr/>
        <a:lstStyle/>
        <a:p>
          <a:endParaRPr lang="en-US"/>
        </a:p>
      </dgm:t>
    </dgm:pt>
    <dgm:pt modelId="{481A797E-1ADD-4FEB-B519-5A19CB3B0D44}">
      <dgm:prSet phldrT="[Texto]"/>
      <dgm:spPr/>
      <dgm:t>
        <a:bodyPr/>
        <a:lstStyle/>
        <a:p>
          <a:r>
            <a:rPr lang="es-ES" dirty="0"/>
            <a:t>Un método sobrescrito en una clase derivada debe seguir las siguientes reglas:</a:t>
          </a:r>
          <a:endParaRPr lang="en-US" dirty="0"/>
        </a:p>
      </dgm:t>
    </dgm:pt>
    <dgm:pt modelId="{DCF3C8DF-36D1-4BD9-BBB8-3ED6853C39AB}" type="parTrans" cxnId="{4631DEEC-CA41-4438-8552-7B26C092F710}">
      <dgm:prSet/>
      <dgm:spPr/>
      <dgm:t>
        <a:bodyPr/>
        <a:lstStyle/>
        <a:p>
          <a:endParaRPr lang="en-US"/>
        </a:p>
      </dgm:t>
    </dgm:pt>
    <dgm:pt modelId="{22C89DD6-4F77-41D6-9EED-47CDC9800894}" type="sibTrans" cxnId="{4631DEEC-CA41-4438-8552-7B26C092F710}">
      <dgm:prSet/>
      <dgm:spPr/>
      <dgm:t>
        <a:bodyPr/>
        <a:lstStyle/>
        <a:p>
          <a:endParaRPr lang="en-US"/>
        </a:p>
      </dgm:t>
    </dgm:pt>
    <dgm:pt modelId="{7D8C9022-6D03-4105-96C6-5BE9AB94CBA1}">
      <dgm:prSet phldrT="[Texto]"/>
      <dgm:spPr/>
      <dgm:t>
        <a:bodyPr/>
        <a:lstStyle/>
        <a:p>
          <a:r>
            <a:rPr lang="es-ES" dirty="0"/>
            <a:t>Debe tener el mismo nombre.</a:t>
          </a:r>
          <a:endParaRPr lang="en-US" dirty="0"/>
        </a:p>
      </dgm:t>
    </dgm:pt>
    <dgm:pt modelId="{010A828E-6738-497C-8C81-734D9F673A05}" type="parTrans" cxnId="{4F0340D2-FDC1-43D6-8594-662088F408BC}">
      <dgm:prSet/>
      <dgm:spPr/>
      <dgm:t>
        <a:bodyPr/>
        <a:lstStyle/>
        <a:p>
          <a:endParaRPr lang="en-US"/>
        </a:p>
      </dgm:t>
    </dgm:pt>
    <dgm:pt modelId="{94CB1470-760B-4C29-A936-9BF23053B440}" type="sibTrans" cxnId="{4F0340D2-FDC1-43D6-8594-662088F408BC}">
      <dgm:prSet/>
      <dgm:spPr/>
      <dgm:t>
        <a:bodyPr/>
        <a:lstStyle/>
        <a:p>
          <a:endParaRPr lang="en-US"/>
        </a:p>
      </dgm:t>
    </dgm:pt>
    <dgm:pt modelId="{B3150622-D5EA-4F7D-AB2E-28BE7C18DACF}">
      <dgm:prSet phldrT="[Texto]"/>
      <dgm:spPr/>
      <dgm:t>
        <a:bodyPr/>
        <a:lstStyle/>
        <a:p>
          <a:r>
            <a:rPr lang="es-ES" dirty="0"/>
            <a:t>El tipo de nivel de acceso debe ser igual o más accesible.</a:t>
          </a:r>
          <a:endParaRPr lang="en-US" dirty="0"/>
        </a:p>
      </dgm:t>
    </dgm:pt>
    <dgm:pt modelId="{E3CE411C-3CD0-4B30-B85F-6A23BE35BBD9}" type="parTrans" cxnId="{F8B5386A-7FFC-4A12-BB9D-D358F05AB1E4}">
      <dgm:prSet/>
      <dgm:spPr/>
      <dgm:t>
        <a:bodyPr/>
        <a:lstStyle/>
        <a:p>
          <a:endParaRPr lang="en-US"/>
        </a:p>
      </dgm:t>
    </dgm:pt>
    <dgm:pt modelId="{802E8A3A-706C-4514-B5D9-63BEE305A2AF}" type="sibTrans" cxnId="{F8B5386A-7FFC-4A12-BB9D-D358F05AB1E4}">
      <dgm:prSet/>
      <dgm:spPr/>
      <dgm:t>
        <a:bodyPr/>
        <a:lstStyle/>
        <a:p>
          <a:endParaRPr lang="en-US"/>
        </a:p>
      </dgm:t>
    </dgm:pt>
    <dgm:pt modelId="{F6572880-C7D6-46C6-B39C-66E77EA7C07A}">
      <dgm:prSet phldrT="[Texto]"/>
      <dgm:spPr/>
      <dgm:t>
        <a:bodyPr/>
        <a:lstStyle/>
        <a:p>
          <a:r>
            <a:rPr lang="es-ES" dirty="0"/>
            <a:t>Debe tener el mismo tipo y número de parámetros.</a:t>
          </a:r>
          <a:endParaRPr lang="en-US" dirty="0"/>
        </a:p>
      </dgm:t>
    </dgm:pt>
    <dgm:pt modelId="{04DC59E8-3426-4EBF-8803-D9072D22FAAB}" type="parTrans" cxnId="{221D15BC-6553-4FCB-9220-CC5EC1B6CA11}">
      <dgm:prSet/>
      <dgm:spPr/>
      <dgm:t>
        <a:bodyPr/>
        <a:lstStyle/>
        <a:p>
          <a:endParaRPr lang="en-US"/>
        </a:p>
      </dgm:t>
    </dgm:pt>
    <dgm:pt modelId="{E59CF9F4-D8EE-4714-920C-42F492C63C6B}" type="sibTrans" cxnId="{221D15BC-6553-4FCB-9220-CC5EC1B6CA11}">
      <dgm:prSet/>
      <dgm:spPr/>
      <dgm:t>
        <a:bodyPr/>
        <a:lstStyle/>
        <a:p>
          <a:endParaRPr lang="en-US"/>
        </a:p>
      </dgm:t>
    </dgm:pt>
    <dgm:pt modelId="{E066EEE6-7CF3-4259-A7DE-57199643F455}">
      <dgm:prSet phldrT="[Texto]"/>
      <dgm:spPr/>
      <dgm:t>
        <a:bodyPr/>
        <a:lstStyle/>
        <a:p>
          <a:r>
            <a:rPr lang="es-ES" dirty="0"/>
            <a:t>El valor de retorno debe ser del mismo tipo o un subtipo.</a:t>
          </a:r>
          <a:endParaRPr lang="en-US" dirty="0"/>
        </a:p>
      </dgm:t>
    </dgm:pt>
    <dgm:pt modelId="{7A0238CD-77F3-4296-9182-8ECF1E4C9395}" type="parTrans" cxnId="{1F791F43-A415-4B8F-B767-E5C13629F883}">
      <dgm:prSet/>
      <dgm:spPr/>
      <dgm:t>
        <a:bodyPr/>
        <a:lstStyle/>
        <a:p>
          <a:endParaRPr lang="en-US"/>
        </a:p>
      </dgm:t>
    </dgm:pt>
    <dgm:pt modelId="{55750ED2-411A-4575-A331-5391827AABE5}" type="sibTrans" cxnId="{1F791F43-A415-4B8F-B767-E5C13629F883}">
      <dgm:prSet/>
      <dgm:spPr/>
      <dgm:t>
        <a:bodyPr/>
        <a:lstStyle/>
        <a:p>
          <a:endParaRPr lang="en-US"/>
        </a:p>
      </dgm:t>
    </dgm:pt>
    <dgm:pt modelId="{3B42761B-6107-4A6B-A58A-2CB95C981EA2}">
      <dgm:prSet phldrT="[Texto]"/>
      <dgm:spPr/>
      <dgm:t>
        <a:bodyPr/>
        <a:lstStyle/>
        <a:p>
          <a:pPr algn="ctr"/>
          <a:r>
            <a:rPr lang="es-ES" dirty="0"/>
            <a:t>La sobreescritura es un concepto que tiene sentido en la herencia y se refiere al hecho de volver a definir un método heredado. </a:t>
          </a:r>
        </a:p>
        <a:p>
          <a:pPr algn="ctr"/>
          <a:r>
            <a:rPr lang="es-ES" dirty="0"/>
            <a:t>La sobrecarga sólo tiene sentido en la misma clase, se pueden definir varios métodos con el mismo nombre, pero con diferentes tipos y número de parámetros en ella. </a:t>
          </a:r>
          <a:endParaRPr lang="en-US" dirty="0"/>
        </a:p>
      </dgm:t>
    </dgm:pt>
    <dgm:pt modelId="{00F0AC88-5D2F-4C96-8F9F-A2B26263A30C}" type="parTrans" cxnId="{3053A46D-D04A-4712-9A58-C1F58ED53AF2}">
      <dgm:prSet/>
      <dgm:spPr/>
      <dgm:t>
        <a:bodyPr/>
        <a:lstStyle/>
        <a:p>
          <a:endParaRPr lang="en-US"/>
        </a:p>
      </dgm:t>
    </dgm:pt>
    <dgm:pt modelId="{42996989-A799-426C-86DE-C0ECF111ED56}" type="sibTrans" cxnId="{3053A46D-D04A-4712-9A58-C1F58ED53AF2}">
      <dgm:prSet/>
      <dgm:spPr/>
      <dgm:t>
        <a:bodyPr/>
        <a:lstStyle/>
        <a:p>
          <a:endParaRPr lang="en-US"/>
        </a:p>
      </dgm:t>
    </dgm:pt>
    <dgm:pt modelId="{AF7CA15F-2BAD-43EC-8523-E746359B50C1}" type="pres">
      <dgm:prSet presAssocID="{631D1262-B074-4633-B30C-15E130EFEE7C}" presName="Name0" presStyleCnt="0">
        <dgm:presLayoutVars>
          <dgm:dir/>
          <dgm:animLvl val="lvl"/>
          <dgm:resizeHandles val="exact"/>
        </dgm:presLayoutVars>
      </dgm:prSet>
      <dgm:spPr/>
    </dgm:pt>
    <dgm:pt modelId="{8112A592-034C-4D3E-8248-329E88A78F52}" type="pres">
      <dgm:prSet presAssocID="{3B42761B-6107-4A6B-A58A-2CB95C981EA2}" presName="boxAndChildren" presStyleCnt="0"/>
      <dgm:spPr/>
    </dgm:pt>
    <dgm:pt modelId="{92832EF7-DD71-41B4-834C-FA301EE050A1}" type="pres">
      <dgm:prSet presAssocID="{3B42761B-6107-4A6B-A58A-2CB95C981EA2}" presName="parentTextBox" presStyleLbl="node1" presStyleIdx="0" presStyleCnt="4"/>
      <dgm:spPr/>
    </dgm:pt>
    <dgm:pt modelId="{45F53AA6-5766-4CE4-A5D6-39B587032774}" type="pres">
      <dgm:prSet presAssocID="{C01994C0-A70E-4CA3-B959-BBA22C03A915}" presName="sp" presStyleCnt="0"/>
      <dgm:spPr/>
    </dgm:pt>
    <dgm:pt modelId="{8C07F1D8-360D-48C4-BDF1-F41A2C7A706C}" type="pres">
      <dgm:prSet presAssocID="{44605B0F-9136-4AF6-A401-04D45CB7C444}" presName="arrowAndChildren" presStyleCnt="0"/>
      <dgm:spPr/>
    </dgm:pt>
    <dgm:pt modelId="{CAC14BB8-56EB-42B3-9243-F81EAF1DE386}" type="pres">
      <dgm:prSet presAssocID="{44605B0F-9136-4AF6-A401-04D45CB7C444}" presName="parentTextArrow" presStyleLbl="node1" presStyleIdx="1" presStyleCnt="4"/>
      <dgm:spPr/>
    </dgm:pt>
    <dgm:pt modelId="{BB71E76A-234E-48F9-AE8C-5CF3F8CA23ED}" type="pres">
      <dgm:prSet presAssocID="{22C89DD6-4F77-41D6-9EED-47CDC9800894}" presName="sp" presStyleCnt="0"/>
      <dgm:spPr/>
    </dgm:pt>
    <dgm:pt modelId="{82D7BA46-DB20-4723-84F8-999C4AC20D09}" type="pres">
      <dgm:prSet presAssocID="{481A797E-1ADD-4FEB-B519-5A19CB3B0D44}" presName="arrowAndChildren" presStyleCnt="0"/>
      <dgm:spPr/>
    </dgm:pt>
    <dgm:pt modelId="{8DED783F-7B8B-4D29-B5D0-E4185AEAEDE1}" type="pres">
      <dgm:prSet presAssocID="{481A797E-1ADD-4FEB-B519-5A19CB3B0D44}" presName="parentTextArrow" presStyleLbl="node1" presStyleIdx="1" presStyleCnt="4"/>
      <dgm:spPr/>
    </dgm:pt>
    <dgm:pt modelId="{928D5A7B-4577-45D8-8B7E-B5FD757FD93B}" type="pres">
      <dgm:prSet presAssocID="{481A797E-1ADD-4FEB-B519-5A19CB3B0D44}" presName="arrow" presStyleLbl="node1" presStyleIdx="2" presStyleCnt="4"/>
      <dgm:spPr/>
    </dgm:pt>
    <dgm:pt modelId="{0E089823-1B77-4A03-982B-FFDEEDCEA463}" type="pres">
      <dgm:prSet presAssocID="{481A797E-1ADD-4FEB-B519-5A19CB3B0D44}" presName="descendantArrow" presStyleCnt="0"/>
      <dgm:spPr/>
    </dgm:pt>
    <dgm:pt modelId="{59619DD7-F945-46A0-BD7B-B250BE291321}" type="pres">
      <dgm:prSet presAssocID="{7D8C9022-6D03-4105-96C6-5BE9AB94CBA1}" presName="childTextArrow" presStyleLbl="fgAccFollowNode1" presStyleIdx="0" presStyleCnt="4">
        <dgm:presLayoutVars>
          <dgm:bulletEnabled val="1"/>
        </dgm:presLayoutVars>
      </dgm:prSet>
      <dgm:spPr/>
    </dgm:pt>
    <dgm:pt modelId="{94554F32-B970-4692-9CE6-0DAC37C1A8A8}" type="pres">
      <dgm:prSet presAssocID="{F6572880-C7D6-46C6-B39C-66E77EA7C07A}" presName="childTextArrow" presStyleLbl="fgAccFollowNode1" presStyleIdx="1" presStyleCnt="4">
        <dgm:presLayoutVars>
          <dgm:bulletEnabled val="1"/>
        </dgm:presLayoutVars>
      </dgm:prSet>
      <dgm:spPr/>
    </dgm:pt>
    <dgm:pt modelId="{0CB8EF9F-DE9B-49D3-9BBD-5AF172CF9B85}" type="pres">
      <dgm:prSet presAssocID="{B3150622-D5EA-4F7D-AB2E-28BE7C18DACF}" presName="childTextArrow" presStyleLbl="fgAccFollowNode1" presStyleIdx="2" presStyleCnt="4">
        <dgm:presLayoutVars>
          <dgm:bulletEnabled val="1"/>
        </dgm:presLayoutVars>
      </dgm:prSet>
      <dgm:spPr/>
    </dgm:pt>
    <dgm:pt modelId="{4D0BAC23-2C7A-4C61-8D67-03E1C078F970}" type="pres">
      <dgm:prSet presAssocID="{E066EEE6-7CF3-4259-A7DE-57199643F455}" presName="childTextArrow" presStyleLbl="fgAccFollowNode1" presStyleIdx="3" presStyleCnt="4">
        <dgm:presLayoutVars>
          <dgm:bulletEnabled val="1"/>
        </dgm:presLayoutVars>
      </dgm:prSet>
      <dgm:spPr/>
    </dgm:pt>
    <dgm:pt modelId="{2640591F-444C-4B7A-949F-753B371ED088}" type="pres">
      <dgm:prSet presAssocID="{5A86711D-BFC5-43B9-9397-7A8A74451137}" presName="sp" presStyleCnt="0"/>
      <dgm:spPr/>
    </dgm:pt>
    <dgm:pt modelId="{50C65A1D-151D-4DE7-A158-D4E7AC03E899}" type="pres">
      <dgm:prSet presAssocID="{8F7E39E1-7BE9-4D0B-A27F-43A542867EA4}" presName="arrowAndChildren" presStyleCnt="0"/>
      <dgm:spPr/>
    </dgm:pt>
    <dgm:pt modelId="{20237032-7610-49DA-8AFE-5ACFB151771E}" type="pres">
      <dgm:prSet presAssocID="{8F7E39E1-7BE9-4D0B-A27F-43A542867EA4}" presName="parentTextArrow" presStyleLbl="node1" presStyleIdx="3" presStyleCnt="4"/>
      <dgm:spPr/>
    </dgm:pt>
  </dgm:ptLst>
  <dgm:cxnLst>
    <dgm:cxn modelId="{6E3B3635-D507-4103-A7CC-A83D5DF13EA4}" type="presOf" srcId="{631D1262-B074-4633-B30C-15E130EFEE7C}" destId="{AF7CA15F-2BAD-43EC-8523-E746359B50C1}" srcOrd="0" destOrd="0" presId="urn:microsoft.com/office/officeart/2005/8/layout/process4"/>
    <dgm:cxn modelId="{680E8F40-102F-41B1-A561-BF8300D956EC}" type="presOf" srcId="{8F7E39E1-7BE9-4D0B-A27F-43A542867EA4}" destId="{20237032-7610-49DA-8AFE-5ACFB151771E}" srcOrd="0" destOrd="0" presId="urn:microsoft.com/office/officeart/2005/8/layout/process4"/>
    <dgm:cxn modelId="{1F791F43-A415-4B8F-B767-E5C13629F883}" srcId="{481A797E-1ADD-4FEB-B519-5A19CB3B0D44}" destId="{E066EEE6-7CF3-4259-A7DE-57199643F455}" srcOrd="3" destOrd="0" parTransId="{7A0238CD-77F3-4296-9182-8ECF1E4C9395}" sibTransId="{55750ED2-411A-4575-A331-5391827AABE5}"/>
    <dgm:cxn modelId="{F8B5386A-7FFC-4A12-BB9D-D358F05AB1E4}" srcId="{481A797E-1ADD-4FEB-B519-5A19CB3B0D44}" destId="{B3150622-D5EA-4F7D-AB2E-28BE7C18DACF}" srcOrd="2" destOrd="0" parTransId="{E3CE411C-3CD0-4B30-B85F-6A23BE35BBD9}" sibTransId="{802E8A3A-706C-4514-B5D9-63BEE305A2AF}"/>
    <dgm:cxn modelId="{3053A46D-D04A-4712-9A58-C1F58ED53AF2}" srcId="{631D1262-B074-4633-B30C-15E130EFEE7C}" destId="{3B42761B-6107-4A6B-A58A-2CB95C981EA2}" srcOrd="3" destOrd="0" parTransId="{00F0AC88-5D2F-4C96-8F9F-A2B26263A30C}" sibTransId="{42996989-A799-426C-86DE-C0ECF111ED56}"/>
    <dgm:cxn modelId="{79E6AE94-0A6D-4E9F-B4FE-6D5A5117CA4E}" srcId="{631D1262-B074-4633-B30C-15E130EFEE7C}" destId="{44605B0F-9136-4AF6-A401-04D45CB7C444}" srcOrd="2" destOrd="0" parTransId="{27CA3C03-0CA1-4F90-9517-624192970633}" sibTransId="{C01994C0-A70E-4CA3-B959-BBA22C03A915}"/>
    <dgm:cxn modelId="{7711809A-48DE-4470-8356-5CB34C1343EB}" type="presOf" srcId="{3B42761B-6107-4A6B-A58A-2CB95C981EA2}" destId="{92832EF7-DD71-41B4-834C-FA301EE050A1}" srcOrd="0" destOrd="0" presId="urn:microsoft.com/office/officeart/2005/8/layout/process4"/>
    <dgm:cxn modelId="{3B7876AD-92AB-46EF-8873-A627E4F5FA88}" type="presOf" srcId="{F6572880-C7D6-46C6-B39C-66E77EA7C07A}" destId="{94554F32-B970-4692-9CE6-0DAC37C1A8A8}" srcOrd="0" destOrd="0" presId="urn:microsoft.com/office/officeart/2005/8/layout/process4"/>
    <dgm:cxn modelId="{C39595AD-DFAF-48B8-AB71-FD96D6C99A70}" srcId="{631D1262-B074-4633-B30C-15E130EFEE7C}" destId="{8F7E39E1-7BE9-4D0B-A27F-43A542867EA4}" srcOrd="0" destOrd="0" parTransId="{AC2E18D4-197C-4858-B4A8-9774717438CF}" sibTransId="{5A86711D-BFC5-43B9-9397-7A8A74451137}"/>
    <dgm:cxn modelId="{221D15BC-6553-4FCB-9220-CC5EC1B6CA11}" srcId="{481A797E-1ADD-4FEB-B519-5A19CB3B0D44}" destId="{F6572880-C7D6-46C6-B39C-66E77EA7C07A}" srcOrd="1" destOrd="0" parTransId="{04DC59E8-3426-4EBF-8803-D9072D22FAAB}" sibTransId="{E59CF9F4-D8EE-4714-920C-42F492C63C6B}"/>
    <dgm:cxn modelId="{D3B4AAC6-4BFA-4AC3-B49A-5A1C5BB34478}" type="presOf" srcId="{481A797E-1ADD-4FEB-B519-5A19CB3B0D44}" destId="{8DED783F-7B8B-4D29-B5D0-E4185AEAEDE1}" srcOrd="0" destOrd="0" presId="urn:microsoft.com/office/officeart/2005/8/layout/process4"/>
    <dgm:cxn modelId="{311788D1-97A6-4495-A40B-49836EB97151}" type="presOf" srcId="{481A797E-1ADD-4FEB-B519-5A19CB3B0D44}" destId="{928D5A7B-4577-45D8-8B7E-B5FD757FD93B}" srcOrd="1" destOrd="0" presId="urn:microsoft.com/office/officeart/2005/8/layout/process4"/>
    <dgm:cxn modelId="{4F0340D2-FDC1-43D6-8594-662088F408BC}" srcId="{481A797E-1ADD-4FEB-B519-5A19CB3B0D44}" destId="{7D8C9022-6D03-4105-96C6-5BE9AB94CBA1}" srcOrd="0" destOrd="0" parTransId="{010A828E-6738-497C-8C81-734D9F673A05}" sibTransId="{94CB1470-760B-4C29-A936-9BF23053B440}"/>
    <dgm:cxn modelId="{FEF147DA-D5E7-45C9-A528-7E26381D6B78}" type="presOf" srcId="{44605B0F-9136-4AF6-A401-04D45CB7C444}" destId="{CAC14BB8-56EB-42B3-9243-F81EAF1DE386}" srcOrd="0" destOrd="0" presId="urn:microsoft.com/office/officeart/2005/8/layout/process4"/>
    <dgm:cxn modelId="{3780F4DA-E8CE-45F4-B4C2-20EB3B747900}" type="presOf" srcId="{7D8C9022-6D03-4105-96C6-5BE9AB94CBA1}" destId="{59619DD7-F945-46A0-BD7B-B250BE291321}" srcOrd="0" destOrd="0" presId="urn:microsoft.com/office/officeart/2005/8/layout/process4"/>
    <dgm:cxn modelId="{CB5FF0E6-58A0-4468-BC4E-196C103E99F2}" type="presOf" srcId="{B3150622-D5EA-4F7D-AB2E-28BE7C18DACF}" destId="{0CB8EF9F-DE9B-49D3-9BBD-5AF172CF9B85}" srcOrd="0" destOrd="0" presId="urn:microsoft.com/office/officeart/2005/8/layout/process4"/>
    <dgm:cxn modelId="{4631DEEC-CA41-4438-8552-7B26C092F710}" srcId="{631D1262-B074-4633-B30C-15E130EFEE7C}" destId="{481A797E-1ADD-4FEB-B519-5A19CB3B0D44}" srcOrd="1" destOrd="0" parTransId="{DCF3C8DF-36D1-4BD9-BBB8-3ED6853C39AB}" sibTransId="{22C89DD6-4F77-41D6-9EED-47CDC9800894}"/>
    <dgm:cxn modelId="{309208FA-9F7E-4EEA-A26B-BEB2864F0138}" type="presOf" srcId="{E066EEE6-7CF3-4259-A7DE-57199643F455}" destId="{4D0BAC23-2C7A-4C61-8D67-03E1C078F970}" srcOrd="0" destOrd="0" presId="urn:microsoft.com/office/officeart/2005/8/layout/process4"/>
    <dgm:cxn modelId="{522D6AB6-DAF0-437F-966A-44526F651B7E}" type="presParOf" srcId="{AF7CA15F-2BAD-43EC-8523-E746359B50C1}" destId="{8112A592-034C-4D3E-8248-329E88A78F52}" srcOrd="0" destOrd="0" presId="urn:microsoft.com/office/officeart/2005/8/layout/process4"/>
    <dgm:cxn modelId="{395CE1DA-56B6-44EE-9A96-0FB92A84BA96}" type="presParOf" srcId="{8112A592-034C-4D3E-8248-329E88A78F52}" destId="{92832EF7-DD71-41B4-834C-FA301EE050A1}" srcOrd="0" destOrd="0" presId="urn:microsoft.com/office/officeart/2005/8/layout/process4"/>
    <dgm:cxn modelId="{378D2979-7E88-4C17-B94A-449DA3163F96}" type="presParOf" srcId="{AF7CA15F-2BAD-43EC-8523-E746359B50C1}" destId="{45F53AA6-5766-4CE4-A5D6-39B587032774}" srcOrd="1" destOrd="0" presId="urn:microsoft.com/office/officeart/2005/8/layout/process4"/>
    <dgm:cxn modelId="{9E06401D-C34B-4F4F-9F5B-62CE92AB13C0}" type="presParOf" srcId="{AF7CA15F-2BAD-43EC-8523-E746359B50C1}" destId="{8C07F1D8-360D-48C4-BDF1-F41A2C7A706C}" srcOrd="2" destOrd="0" presId="urn:microsoft.com/office/officeart/2005/8/layout/process4"/>
    <dgm:cxn modelId="{B3D40F4B-9F36-4B3B-91BE-10B16D464102}" type="presParOf" srcId="{8C07F1D8-360D-48C4-BDF1-F41A2C7A706C}" destId="{CAC14BB8-56EB-42B3-9243-F81EAF1DE386}" srcOrd="0" destOrd="0" presId="urn:microsoft.com/office/officeart/2005/8/layout/process4"/>
    <dgm:cxn modelId="{11F47102-8A44-4150-96A1-171693DA256C}" type="presParOf" srcId="{AF7CA15F-2BAD-43EC-8523-E746359B50C1}" destId="{BB71E76A-234E-48F9-AE8C-5CF3F8CA23ED}" srcOrd="3" destOrd="0" presId="urn:microsoft.com/office/officeart/2005/8/layout/process4"/>
    <dgm:cxn modelId="{8C4C8AE8-1AE8-4F02-9CB3-91C65DD900AC}" type="presParOf" srcId="{AF7CA15F-2BAD-43EC-8523-E746359B50C1}" destId="{82D7BA46-DB20-4723-84F8-999C4AC20D09}" srcOrd="4" destOrd="0" presId="urn:microsoft.com/office/officeart/2005/8/layout/process4"/>
    <dgm:cxn modelId="{4C1CFCF8-9A9D-4888-871F-E8A9745BA97E}" type="presParOf" srcId="{82D7BA46-DB20-4723-84F8-999C4AC20D09}" destId="{8DED783F-7B8B-4D29-B5D0-E4185AEAEDE1}" srcOrd="0" destOrd="0" presId="urn:microsoft.com/office/officeart/2005/8/layout/process4"/>
    <dgm:cxn modelId="{08B7AAC4-F487-4F02-87B0-EDFE2C3E57F1}" type="presParOf" srcId="{82D7BA46-DB20-4723-84F8-999C4AC20D09}" destId="{928D5A7B-4577-45D8-8B7E-B5FD757FD93B}" srcOrd="1" destOrd="0" presId="urn:microsoft.com/office/officeart/2005/8/layout/process4"/>
    <dgm:cxn modelId="{179C4D0D-9491-4C27-B27A-9BBE6AEDE998}" type="presParOf" srcId="{82D7BA46-DB20-4723-84F8-999C4AC20D09}" destId="{0E089823-1B77-4A03-982B-FFDEEDCEA463}" srcOrd="2" destOrd="0" presId="urn:microsoft.com/office/officeart/2005/8/layout/process4"/>
    <dgm:cxn modelId="{38314634-F4C7-44F2-9CDC-E68169E26EE1}" type="presParOf" srcId="{0E089823-1B77-4A03-982B-FFDEEDCEA463}" destId="{59619DD7-F945-46A0-BD7B-B250BE291321}" srcOrd="0" destOrd="0" presId="urn:microsoft.com/office/officeart/2005/8/layout/process4"/>
    <dgm:cxn modelId="{6C93033A-23DB-4D8D-B7C7-C7101A7A621E}" type="presParOf" srcId="{0E089823-1B77-4A03-982B-FFDEEDCEA463}" destId="{94554F32-B970-4692-9CE6-0DAC37C1A8A8}" srcOrd="1" destOrd="0" presId="urn:microsoft.com/office/officeart/2005/8/layout/process4"/>
    <dgm:cxn modelId="{13B04BC5-7C4F-4EA9-9160-B53CB7751DA3}" type="presParOf" srcId="{0E089823-1B77-4A03-982B-FFDEEDCEA463}" destId="{0CB8EF9F-DE9B-49D3-9BBD-5AF172CF9B85}" srcOrd="2" destOrd="0" presId="urn:microsoft.com/office/officeart/2005/8/layout/process4"/>
    <dgm:cxn modelId="{A246CD2E-E069-4DB5-B4C9-24FCB4A25B4D}" type="presParOf" srcId="{0E089823-1B77-4A03-982B-FFDEEDCEA463}" destId="{4D0BAC23-2C7A-4C61-8D67-03E1C078F970}" srcOrd="3" destOrd="0" presId="urn:microsoft.com/office/officeart/2005/8/layout/process4"/>
    <dgm:cxn modelId="{4E6FAF9B-2E52-488A-8F48-FCBA450BADE3}" type="presParOf" srcId="{AF7CA15F-2BAD-43EC-8523-E746359B50C1}" destId="{2640591F-444C-4B7A-949F-753B371ED088}" srcOrd="5" destOrd="0" presId="urn:microsoft.com/office/officeart/2005/8/layout/process4"/>
    <dgm:cxn modelId="{E95EA09A-ED53-4389-B38A-4A459D353C8D}" type="presParOf" srcId="{AF7CA15F-2BAD-43EC-8523-E746359B50C1}" destId="{50C65A1D-151D-4DE7-A158-D4E7AC03E899}" srcOrd="6" destOrd="0" presId="urn:microsoft.com/office/officeart/2005/8/layout/process4"/>
    <dgm:cxn modelId="{2C7CE80F-1BAB-4645-A8ED-CE7687AFB885}" type="presParOf" srcId="{50C65A1D-151D-4DE7-A158-D4E7AC03E899}" destId="{20237032-7610-49DA-8AFE-5ACFB151771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97CC60-3425-4151-A058-BC516B74964D}" type="doc">
      <dgm:prSet loTypeId="urn:microsoft.com/office/officeart/2005/8/layout/process1" loCatId="process" qsTypeId="urn:microsoft.com/office/officeart/2005/8/quickstyle/simple3" qsCatId="simple" csTypeId="urn:microsoft.com/office/officeart/2005/8/colors/colorful4" csCatId="colorful" phldr="1"/>
      <dgm:spPr/>
      <dgm:t>
        <a:bodyPr/>
        <a:lstStyle/>
        <a:p>
          <a:endParaRPr lang="en-US"/>
        </a:p>
      </dgm:t>
    </dgm:pt>
    <dgm:pt modelId="{4C0D5DA7-0D91-4A2A-8507-1F8E138D62F7}">
      <dgm:prSet phldrT="[Texto]"/>
      <dgm:spPr/>
      <dgm:t>
        <a:bodyPr/>
        <a:lstStyle/>
        <a:p>
          <a:r>
            <a:rPr lang="es-ES" dirty="0"/>
            <a:t>Polimorfismo se refiere a la habilidad de tener diferentes formas</a:t>
          </a:r>
          <a:endParaRPr lang="en-US" dirty="0"/>
        </a:p>
      </dgm:t>
    </dgm:pt>
    <dgm:pt modelId="{CD00BCC8-986E-4F00-BE11-00A3684F9371}" type="parTrans" cxnId="{DE8B1FC9-5A1E-4841-BE25-21D0AF2E2328}">
      <dgm:prSet/>
      <dgm:spPr/>
      <dgm:t>
        <a:bodyPr/>
        <a:lstStyle/>
        <a:p>
          <a:endParaRPr lang="en-US"/>
        </a:p>
      </dgm:t>
    </dgm:pt>
    <dgm:pt modelId="{B2F3C685-9262-4304-8F3F-EA3A0D2BE6A8}" type="sibTrans" cxnId="{DE8B1FC9-5A1E-4841-BE25-21D0AF2E2328}">
      <dgm:prSet/>
      <dgm:spPr/>
      <dgm:t>
        <a:bodyPr/>
        <a:lstStyle/>
        <a:p>
          <a:endParaRPr lang="en-US"/>
        </a:p>
      </dgm:t>
    </dgm:pt>
    <dgm:pt modelId="{5E31700E-842A-429F-8278-FACFC7D76EA7}">
      <dgm:prSet phldrT="[Texto]" custT="1"/>
      <dgm:spPr/>
      <dgm:t>
        <a:bodyPr/>
        <a:lstStyle/>
        <a:p>
          <a:r>
            <a:rPr lang="es-ES" sz="900" dirty="0"/>
            <a:t>Debido a que la única manera de acceder a un objeto es a través de su referencia, existen algunos puntos clave que se deben recordar sobre las mismas:</a:t>
          </a:r>
          <a:endParaRPr lang="en-US" sz="900" dirty="0"/>
        </a:p>
      </dgm:t>
    </dgm:pt>
    <dgm:pt modelId="{36CCF5CC-D716-42AA-A31C-7B1D373B45EA}" type="parTrans" cxnId="{B8D27AF2-F9D6-4FEC-A4B4-54298F98F5E2}">
      <dgm:prSet/>
      <dgm:spPr/>
      <dgm:t>
        <a:bodyPr/>
        <a:lstStyle/>
        <a:p>
          <a:endParaRPr lang="en-US"/>
        </a:p>
      </dgm:t>
    </dgm:pt>
    <dgm:pt modelId="{3936C1C2-FAEB-4767-BFB2-1CE1E832D1D7}" type="sibTrans" cxnId="{B8D27AF2-F9D6-4FEC-A4B4-54298F98F5E2}">
      <dgm:prSet/>
      <dgm:spPr/>
      <dgm:t>
        <a:bodyPr/>
        <a:lstStyle/>
        <a:p>
          <a:endParaRPr lang="en-US"/>
        </a:p>
      </dgm:t>
    </dgm:pt>
    <dgm:pt modelId="{361A329F-9E7E-4DB1-94F2-2B8127C81C41}">
      <dgm:prSet phldrT="[Texto]" custT="1"/>
      <dgm:spPr/>
      <dgm:t>
        <a:bodyPr/>
        <a:lstStyle/>
        <a:p>
          <a:r>
            <a:rPr lang="es-ES" sz="900" dirty="0"/>
            <a:t>Una referencia puede ser solo de un tipo y, una vez declarado, el tipo no puede ser </a:t>
          </a:r>
          <a:r>
            <a:rPr lang="en-US" sz="900" dirty="0"/>
            <a:t>cambiado.</a:t>
          </a:r>
        </a:p>
      </dgm:t>
    </dgm:pt>
    <dgm:pt modelId="{3DE19A9A-0F30-4913-858E-00D20C08174B}" type="parTrans" cxnId="{615145C7-CAA2-4DD8-97BF-04A430189FB9}">
      <dgm:prSet/>
      <dgm:spPr/>
      <dgm:t>
        <a:bodyPr/>
        <a:lstStyle/>
        <a:p>
          <a:endParaRPr lang="en-US"/>
        </a:p>
      </dgm:t>
    </dgm:pt>
    <dgm:pt modelId="{EB69D874-C42E-4AF6-A1F1-3D864CC64075}" type="sibTrans" cxnId="{615145C7-CAA2-4DD8-97BF-04A430189FB9}">
      <dgm:prSet/>
      <dgm:spPr/>
      <dgm:t>
        <a:bodyPr/>
        <a:lstStyle/>
        <a:p>
          <a:endParaRPr lang="en-US"/>
        </a:p>
      </dgm:t>
    </dgm:pt>
    <dgm:pt modelId="{51C766DB-C439-46CF-BDC4-6D4A7D8DEABB}">
      <dgm:prSet phldrT="[Texto]" custT="1"/>
      <dgm:spPr/>
      <dgm:t>
        <a:bodyPr/>
        <a:lstStyle/>
        <a:p>
          <a:r>
            <a:rPr lang="es-ES" sz="900" dirty="0"/>
            <a:t>Una referencia es una variable, por lo tanto, ésta puede ser reasignada a otros </a:t>
          </a:r>
          <a:r>
            <a:rPr lang="en-US" sz="900" dirty="0"/>
            <a:t>objetos</a:t>
          </a:r>
        </a:p>
      </dgm:t>
    </dgm:pt>
    <dgm:pt modelId="{DC415645-15DB-46DD-96A4-18C3E2466C31}" type="parTrans" cxnId="{3A3AA92A-B84E-4FFB-978B-EBBA5CAB51C9}">
      <dgm:prSet/>
      <dgm:spPr/>
      <dgm:t>
        <a:bodyPr/>
        <a:lstStyle/>
        <a:p>
          <a:endParaRPr lang="en-US"/>
        </a:p>
      </dgm:t>
    </dgm:pt>
    <dgm:pt modelId="{0413EA6D-4ACA-4FED-BEA1-7FEE476759C4}" type="sibTrans" cxnId="{3A3AA92A-B84E-4FFB-978B-EBBA5CAB51C9}">
      <dgm:prSet/>
      <dgm:spPr/>
      <dgm:t>
        <a:bodyPr/>
        <a:lstStyle/>
        <a:p>
          <a:endParaRPr lang="en-US"/>
        </a:p>
      </dgm:t>
    </dgm:pt>
    <dgm:pt modelId="{07B60101-F46D-42CF-9D0A-9CA02B331D78}">
      <dgm:prSet phldrT="[Texto]" custT="1"/>
      <dgm:spPr/>
      <dgm:t>
        <a:bodyPr/>
        <a:lstStyle/>
        <a:p>
          <a:r>
            <a:rPr lang="es-ES" sz="900" dirty="0"/>
            <a:t>A una referencia se le puede asignar cualquier objeto que sea del mismo tipo con el que fue declarada la referencia o de algún subtipo (Polimorfismo).</a:t>
          </a:r>
          <a:endParaRPr lang="en-US" sz="900" dirty="0"/>
        </a:p>
      </dgm:t>
    </dgm:pt>
    <dgm:pt modelId="{87EAC2EF-875C-4BB0-990F-8F01889425E1}" type="parTrans" cxnId="{94A14021-EBEB-4D1E-9243-419EE5A2D1AA}">
      <dgm:prSet/>
      <dgm:spPr/>
      <dgm:t>
        <a:bodyPr/>
        <a:lstStyle/>
        <a:p>
          <a:endParaRPr lang="en-US"/>
        </a:p>
      </dgm:t>
    </dgm:pt>
    <dgm:pt modelId="{BE8EEC1F-932C-47A1-A7E9-6D8812E178F3}" type="sibTrans" cxnId="{94A14021-EBEB-4D1E-9243-419EE5A2D1AA}">
      <dgm:prSet/>
      <dgm:spPr/>
      <dgm:t>
        <a:bodyPr/>
        <a:lstStyle/>
        <a:p>
          <a:endParaRPr lang="en-US"/>
        </a:p>
      </dgm:t>
    </dgm:pt>
    <dgm:pt modelId="{75D752A2-E0EA-4764-AD74-ECD6E22CCC66}" type="pres">
      <dgm:prSet presAssocID="{C897CC60-3425-4151-A058-BC516B74964D}" presName="Name0" presStyleCnt="0">
        <dgm:presLayoutVars>
          <dgm:dir/>
          <dgm:resizeHandles val="exact"/>
        </dgm:presLayoutVars>
      </dgm:prSet>
      <dgm:spPr/>
    </dgm:pt>
    <dgm:pt modelId="{43102A41-273D-4589-B12D-F3F76DB7F8A7}" type="pres">
      <dgm:prSet presAssocID="{4C0D5DA7-0D91-4A2A-8507-1F8E138D62F7}" presName="node" presStyleLbl="node1" presStyleIdx="0" presStyleCnt="5">
        <dgm:presLayoutVars>
          <dgm:bulletEnabled val="1"/>
        </dgm:presLayoutVars>
      </dgm:prSet>
      <dgm:spPr/>
    </dgm:pt>
    <dgm:pt modelId="{C42E78EA-6D51-4C98-B707-8459B6E16285}" type="pres">
      <dgm:prSet presAssocID="{B2F3C685-9262-4304-8F3F-EA3A0D2BE6A8}" presName="sibTrans" presStyleLbl="sibTrans2D1" presStyleIdx="0" presStyleCnt="4"/>
      <dgm:spPr/>
    </dgm:pt>
    <dgm:pt modelId="{416D67F7-EC68-4CC2-B237-A7401FFEFF58}" type="pres">
      <dgm:prSet presAssocID="{B2F3C685-9262-4304-8F3F-EA3A0D2BE6A8}" presName="connectorText" presStyleLbl="sibTrans2D1" presStyleIdx="0" presStyleCnt="4"/>
      <dgm:spPr/>
    </dgm:pt>
    <dgm:pt modelId="{AFAF3F9F-03F0-40FF-AF57-8A6D09B8F0B9}" type="pres">
      <dgm:prSet presAssocID="{5E31700E-842A-429F-8278-FACFC7D76EA7}" presName="node" presStyleLbl="node1" presStyleIdx="1" presStyleCnt="5">
        <dgm:presLayoutVars>
          <dgm:bulletEnabled val="1"/>
        </dgm:presLayoutVars>
      </dgm:prSet>
      <dgm:spPr/>
    </dgm:pt>
    <dgm:pt modelId="{11EBE585-6BF5-4067-A88D-CC46DBE2D519}" type="pres">
      <dgm:prSet presAssocID="{3936C1C2-FAEB-4767-BFB2-1CE1E832D1D7}" presName="sibTrans" presStyleLbl="sibTrans2D1" presStyleIdx="1" presStyleCnt="4"/>
      <dgm:spPr/>
    </dgm:pt>
    <dgm:pt modelId="{97462DBB-4958-481B-AD81-2AFC8D7C7EDF}" type="pres">
      <dgm:prSet presAssocID="{3936C1C2-FAEB-4767-BFB2-1CE1E832D1D7}" presName="connectorText" presStyleLbl="sibTrans2D1" presStyleIdx="1" presStyleCnt="4"/>
      <dgm:spPr/>
    </dgm:pt>
    <dgm:pt modelId="{D2154E2C-F5AE-4AC6-98CE-FEED5C7FEDA1}" type="pres">
      <dgm:prSet presAssocID="{361A329F-9E7E-4DB1-94F2-2B8127C81C41}" presName="node" presStyleLbl="node1" presStyleIdx="2" presStyleCnt="5">
        <dgm:presLayoutVars>
          <dgm:bulletEnabled val="1"/>
        </dgm:presLayoutVars>
      </dgm:prSet>
      <dgm:spPr/>
    </dgm:pt>
    <dgm:pt modelId="{D6962D8F-2E5E-4DEB-BC92-5939642D4B41}" type="pres">
      <dgm:prSet presAssocID="{EB69D874-C42E-4AF6-A1F1-3D864CC64075}" presName="sibTrans" presStyleLbl="sibTrans2D1" presStyleIdx="2" presStyleCnt="4"/>
      <dgm:spPr/>
    </dgm:pt>
    <dgm:pt modelId="{BAB4CFF5-34D4-49F7-8AF2-D6E82D0D8C2A}" type="pres">
      <dgm:prSet presAssocID="{EB69D874-C42E-4AF6-A1F1-3D864CC64075}" presName="connectorText" presStyleLbl="sibTrans2D1" presStyleIdx="2" presStyleCnt="4"/>
      <dgm:spPr/>
    </dgm:pt>
    <dgm:pt modelId="{9E8AE28E-DB44-4796-A59A-4BCDE40D03CB}" type="pres">
      <dgm:prSet presAssocID="{51C766DB-C439-46CF-BDC4-6D4A7D8DEABB}" presName="node" presStyleLbl="node1" presStyleIdx="3" presStyleCnt="5">
        <dgm:presLayoutVars>
          <dgm:bulletEnabled val="1"/>
        </dgm:presLayoutVars>
      </dgm:prSet>
      <dgm:spPr/>
    </dgm:pt>
    <dgm:pt modelId="{1CBF5F21-EDAB-4CAA-A94A-3A33DE809D4D}" type="pres">
      <dgm:prSet presAssocID="{0413EA6D-4ACA-4FED-BEA1-7FEE476759C4}" presName="sibTrans" presStyleLbl="sibTrans2D1" presStyleIdx="3" presStyleCnt="4"/>
      <dgm:spPr/>
    </dgm:pt>
    <dgm:pt modelId="{9EEE9F9D-2F9B-4F0F-9148-09FADB1A0406}" type="pres">
      <dgm:prSet presAssocID="{0413EA6D-4ACA-4FED-BEA1-7FEE476759C4}" presName="connectorText" presStyleLbl="sibTrans2D1" presStyleIdx="3" presStyleCnt="4"/>
      <dgm:spPr/>
    </dgm:pt>
    <dgm:pt modelId="{6CAAFCDF-FA47-43E6-AB7D-E78893521161}" type="pres">
      <dgm:prSet presAssocID="{07B60101-F46D-42CF-9D0A-9CA02B331D78}" presName="node" presStyleLbl="node1" presStyleIdx="4" presStyleCnt="5">
        <dgm:presLayoutVars>
          <dgm:bulletEnabled val="1"/>
        </dgm:presLayoutVars>
      </dgm:prSet>
      <dgm:spPr/>
    </dgm:pt>
  </dgm:ptLst>
  <dgm:cxnLst>
    <dgm:cxn modelId="{6C605817-95FC-4996-AE20-9395CB26184B}" type="presOf" srcId="{EB69D874-C42E-4AF6-A1F1-3D864CC64075}" destId="{BAB4CFF5-34D4-49F7-8AF2-D6E82D0D8C2A}" srcOrd="1" destOrd="0" presId="urn:microsoft.com/office/officeart/2005/8/layout/process1"/>
    <dgm:cxn modelId="{B994071E-357F-490F-9DBA-82CBC6ED2CEF}" type="presOf" srcId="{0413EA6D-4ACA-4FED-BEA1-7FEE476759C4}" destId="{1CBF5F21-EDAB-4CAA-A94A-3A33DE809D4D}" srcOrd="0" destOrd="0" presId="urn:microsoft.com/office/officeart/2005/8/layout/process1"/>
    <dgm:cxn modelId="{94A14021-EBEB-4D1E-9243-419EE5A2D1AA}" srcId="{C897CC60-3425-4151-A058-BC516B74964D}" destId="{07B60101-F46D-42CF-9D0A-9CA02B331D78}" srcOrd="4" destOrd="0" parTransId="{87EAC2EF-875C-4BB0-990F-8F01889425E1}" sibTransId="{BE8EEC1F-932C-47A1-A7E9-6D8812E178F3}"/>
    <dgm:cxn modelId="{31C26221-4C32-4BD2-893F-10A05466D2E6}" type="presOf" srcId="{3936C1C2-FAEB-4767-BFB2-1CE1E832D1D7}" destId="{97462DBB-4958-481B-AD81-2AFC8D7C7EDF}" srcOrd="1" destOrd="0" presId="urn:microsoft.com/office/officeart/2005/8/layout/process1"/>
    <dgm:cxn modelId="{910A4825-CF54-49B3-8A2D-FF63100B5359}" type="presOf" srcId="{C897CC60-3425-4151-A058-BC516B74964D}" destId="{75D752A2-E0EA-4764-AD74-ECD6E22CCC66}" srcOrd="0" destOrd="0" presId="urn:microsoft.com/office/officeart/2005/8/layout/process1"/>
    <dgm:cxn modelId="{3A3AA92A-B84E-4FFB-978B-EBBA5CAB51C9}" srcId="{C897CC60-3425-4151-A058-BC516B74964D}" destId="{51C766DB-C439-46CF-BDC4-6D4A7D8DEABB}" srcOrd="3" destOrd="0" parTransId="{DC415645-15DB-46DD-96A4-18C3E2466C31}" sibTransId="{0413EA6D-4ACA-4FED-BEA1-7FEE476759C4}"/>
    <dgm:cxn modelId="{FB740C37-98A4-449C-A8B8-872449D597AC}" type="presOf" srcId="{0413EA6D-4ACA-4FED-BEA1-7FEE476759C4}" destId="{9EEE9F9D-2F9B-4F0F-9148-09FADB1A0406}" srcOrd="1" destOrd="0" presId="urn:microsoft.com/office/officeart/2005/8/layout/process1"/>
    <dgm:cxn modelId="{3A864C63-E8D8-47B2-B9C7-C0FEB2D8D2D5}" type="presOf" srcId="{3936C1C2-FAEB-4767-BFB2-1CE1E832D1D7}" destId="{11EBE585-6BF5-4067-A88D-CC46DBE2D519}" srcOrd="0" destOrd="0" presId="urn:microsoft.com/office/officeart/2005/8/layout/process1"/>
    <dgm:cxn modelId="{226C5A47-66DA-4B12-A0E4-329086F2E2CE}" type="presOf" srcId="{4C0D5DA7-0D91-4A2A-8507-1F8E138D62F7}" destId="{43102A41-273D-4589-B12D-F3F76DB7F8A7}" srcOrd="0" destOrd="0" presId="urn:microsoft.com/office/officeart/2005/8/layout/process1"/>
    <dgm:cxn modelId="{32834389-9F4F-4830-BAE2-03177840CB9D}" type="presOf" srcId="{B2F3C685-9262-4304-8F3F-EA3A0D2BE6A8}" destId="{C42E78EA-6D51-4C98-B707-8459B6E16285}" srcOrd="0" destOrd="0" presId="urn:microsoft.com/office/officeart/2005/8/layout/process1"/>
    <dgm:cxn modelId="{C0C4D5A6-6CBD-4F8F-B98C-1247E1DC40DB}" type="presOf" srcId="{5E31700E-842A-429F-8278-FACFC7D76EA7}" destId="{AFAF3F9F-03F0-40FF-AF57-8A6D09B8F0B9}" srcOrd="0" destOrd="0" presId="urn:microsoft.com/office/officeart/2005/8/layout/process1"/>
    <dgm:cxn modelId="{2FA707B5-8720-4079-AE3B-E7D90B885143}" type="presOf" srcId="{EB69D874-C42E-4AF6-A1F1-3D864CC64075}" destId="{D6962D8F-2E5E-4DEB-BC92-5939642D4B41}" srcOrd="0" destOrd="0" presId="urn:microsoft.com/office/officeart/2005/8/layout/process1"/>
    <dgm:cxn modelId="{615145C7-CAA2-4DD8-97BF-04A430189FB9}" srcId="{C897CC60-3425-4151-A058-BC516B74964D}" destId="{361A329F-9E7E-4DB1-94F2-2B8127C81C41}" srcOrd="2" destOrd="0" parTransId="{3DE19A9A-0F30-4913-858E-00D20C08174B}" sibTransId="{EB69D874-C42E-4AF6-A1F1-3D864CC64075}"/>
    <dgm:cxn modelId="{DE8B1FC9-5A1E-4841-BE25-21D0AF2E2328}" srcId="{C897CC60-3425-4151-A058-BC516B74964D}" destId="{4C0D5DA7-0D91-4A2A-8507-1F8E138D62F7}" srcOrd="0" destOrd="0" parTransId="{CD00BCC8-986E-4F00-BE11-00A3684F9371}" sibTransId="{B2F3C685-9262-4304-8F3F-EA3A0D2BE6A8}"/>
    <dgm:cxn modelId="{77D290CD-C5E4-4BF8-A183-1B26F27878E5}" type="presOf" srcId="{B2F3C685-9262-4304-8F3F-EA3A0D2BE6A8}" destId="{416D67F7-EC68-4CC2-B237-A7401FFEFF58}" srcOrd="1" destOrd="0" presId="urn:microsoft.com/office/officeart/2005/8/layout/process1"/>
    <dgm:cxn modelId="{A4354CDB-2C22-4369-B3AE-340C1FD69432}" type="presOf" srcId="{361A329F-9E7E-4DB1-94F2-2B8127C81C41}" destId="{D2154E2C-F5AE-4AC6-98CE-FEED5C7FEDA1}" srcOrd="0" destOrd="0" presId="urn:microsoft.com/office/officeart/2005/8/layout/process1"/>
    <dgm:cxn modelId="{FCA24BEA-6A4E-477D-B0BC-6685C55F3526}" type="presOf" srcId="{07B60101-F46D-42CF-9D0A-9CA02B331D78}" destId="{6CAAFCDF-FA47-43E6-AB7D-E78893521161}" srcOrd="0" destOrd="0" presId="urn:microsoft.com/office/officeart/2005/8/layout/process1"/>
    <dgm:cxn modelId="{B8D27AF2-F9D6-4FEC-A4B4-54298F98F5E2}" srcId="{C897CC60-3425-4151-A058-BC516B74964D}" destId="{5E31700E-842A-429F-8278-FACFC7D76EA7}" srcOrd="1" destOrd="0" parTransId="{36CCF5CC-D716-42AA-A31C-7B1D373B45EA}" sibTransId="{3936C1C2-FAEB-4767-BFB2-1CE1E832D1D7}"/>
    <dgm:cxn modelId="{AC91CAF6-4510-421A-8E3B-A2232EA9C772}" type="presOf" srcId="{51C766DB-C439-46CF-BDC4-6D4A7D8DEABB}" destId="{9E8AE28E-DB44-4796-A59A-4BCDE40D03CB}" srcOrd="0" destOrd="0" presId="urn:microsoft.com/office/officeart/2005/8/layout/process1"/>
    <dgm:cxn modelId="{8A1BF3DF-5D1C-4E5B-9596-60FE952A9CA5}" type="presParOf" srcId="{75D752A2-E0EA-4764-AD74-ECD6E22CCC66}" destId="{43102A41-273D-4589-B12D-F3F76DB7F8A7}" srcOrd="0" destOrd="0" presId="urn:microsoft.com/office/officeart/2005/8/layout/process1"/>
    <dgm:cxn modelId="{9837DD98-2743-410B-AC52-4AA0D932B5BD}" type="presParOf" srcId="{75D752A2-E0EA-4764-AD74-ECD6E22CCC66}" destId="{C42E78EA-6D51-4C98-B707-8459B6E16285}" srcOrd="1" destOrd="0" presId="urn:microsoft.com/office/officeart/2005/8/layout/process1"/>
    <dgm:cxn modelId="{D4E93103-B7C3-4475-9561-EC0205898603}" type="presParOf" srcId="{C42E78EA-6D51-4C98-B707-8459B6E16285}" destId="{416D67F7-EC68-4CC2-B237-A7401FFEFF58}" srcOrd="0" destOrd="0" presId="urn:microsoft.com/office/officeart/2005/8/layout/process1"/>
    <dgm:cxn modelId="{01EEFE58-AD66-4678-8C93-11E6DD1C7A3C}" type="presParOf" srcId="{75D752A2-E0EA-4764-AD74-ECD6E22CCC66}" destId="{AFAF3F9F-03F0-40FF-AF57-8A6D09B8F0B9}" srcOrd="2" destOrd="0" presId="urn:microsoft.com/office/officeart/2005/8/layout/process1"/>
    <dgm:cxn modelId="{BD729B71-3F0B-40E8-8330-30F71CA9ABC8}" type="presParOf" srcId="{75D752A2-E0EA-4764-AD74-ECD6E22CCC66}" destId="{11EBE585-6BF5-4067-A88D-CC46DBE2D519}" srcOrd="3" destOrd="0" presId="urn:microsoft.com/office/officeart/2005/8/layout/process1"/>
    <dgm:cxn modelId="{1820503B-AFC0-4C6F-A47E-BB2758BC5D1D}" type="presParOf" srcId="{11EBE585-6BF5-4067-A88D-CC46DBE2D519}" destId="{97462DBB-4958-481B-AD81-2AFC8D7C7EDF}" srcOrd="0" destOrd="0" presId="urn:microsoft.com/office/officeart/2005/8/layout/process1"/>
    <dgm:cxn modelId="{F97E57A4-B663-48CD-B81B-167E484AE861}" type="presParOf" srcId="{75D752A2-E0EA-4764-AD74-ECD6E22CCC66}" destId="{D2154E2C-F5AE-4AC6-98CE-FEED5C7FEDA1}" srcOrd="4" destOrd="0" presId="urn:microsoft.com/office/officeart/2005/8/layout/process1"/>
    <dgm:cxn modelId="{69EABA38-D9FA-4A52-9020-D38D3BE5B719}" type="presParOf" srcId="{75D752A2-E0EA-4764-AD74-ECD6E22CCC66}" destId="{D6962D8F-2E5E-4DEB-BC92-5939642D4B41}" srcOrd="5" destOrd="0" presId="urn:microsoft.com/office/officeart/2005/8/layout/process1"/>
    <dgm:cxn modelId="{22ABB6FB-2B5A-40E4-B20B-3FF44F7EC6D0}" type="presParOf" srcId="{D6962D8F-2E5E-4DEB-BC92-5939642D4B41}" destId="{BAB4CFF5-34D4-49F7-8AF2-D6E82D0D8C2A}" srcOrd="0" destOrd="0" presId="urn:microsoft.com/office/officeart/2005/8/layout/process1"/>
    <dgm:cxn modelId="{36CFA36A-BC93-4A5E-A659-D5B8A4D00C0C}" type="presParOf" srcId="{75D752A2-E0EA-4764-AD74-ECD6E22CCC66}" destId="{9E8AE28E-DB44-4796-A59A-4BCDE40D03CB}" srcOrd="6" destOrd="0" presId="urn:microsoft.com/office/officeart/2005/8/layout/process1"/>
    <dgm:cxn modelId="{B3EA55F7-5040-4098-BF13-A03D1AD4D77E}" type="presParOf" srcId="{75D752A2-E0EA-4764-AD74-ECD6E22CCC66}" destId="{1CBF5F21-EDAB-4CAA-A94A-3A33DE809D4D}" srcOrd="7" destOrd="0" presId="urn:microsoft.com/office/officeart/2005/8/layout/process1"/>
    <dgm:cxn modelId="{8528877A-8A1F-487F-AA0F-11DF2A0E8B85}" type="presParOf" srcId="{1CBF5F21-EDAB-4CAA-A94A-3A33DE809D4D}" destId="{9EEE9F9D-2F9B-4F0F-9148-09FADB1A0406}" srcOrd="0" destOrd="0" presId="urn:microsoft.com/office/officeart/2005/8/layout/process1"/>
    <dgm:cxn modelId="{1B34BA14-08AE-41F2-AA9A-04BC9B5C991C}" type="presParOf" srcId="{75D752A2-E0EA-4764-AD74-ECD6E22CCC66}" destId="{6CAAFCDF-FA47-43E6-AB7D-E7889352116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4E9A22-D926-4189-A146-9DC59CFFD4B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D3AFBD6-5C27-4553-A935-59BD05CB5CB4}">
      <dgm:prSet phldrT="[Texto]" custT="1"/>
      <dgm:spPr/>
      <dgm:t>
        <a:bodyPr/>
        <a:lstStyle/>
        <a:p>
          <a:r>
            <a:rPr lang="es-ES" sz="1050" dirty="0"/>
            <a:t>Una clase puede implementar cualquier cantidad de interfaces, la única restricción es que, dentro del cuerpo de la clase, se deben implementar todos los métodos de las interfaces que se implementen. La sintaxis es la siguiente :</a:t>
          </a:r>
          <a:endParaRPr lang="en-US" sz="1050" b="1" dirty="0"/>
        </a:p>
      </dgm:t>
    </dgm:pt>
    <dgm:pt modelId="{8491F23D-8A6D-4237-BA74-43D23110A919}" type="parTrans" cxnId="{9B06BF3D-4723-441C-9834-A3D8B369CF07}">
      <dgm:prSet/>
      <dgm:spPr/>
      <dgm:t>
        <a:bodyPr/>
        <a:lstStyle/>
        <a:p>
          <a:endParaRPr lang="en-US"/>
        </a:p>
      </dgm:t>
    </dgm:pt>
    <dgm:pt modelId="{353B97D5-33A9-43D3-810B-C8942E4A3A05}" type="sibTrans" cxnId="{9B06BF3D-4723-441C-9834-A3D8B369CF07}">
      <dgm:prSet/>
      <dgm:spPr/>
      <dgm:t>
        <a:bodyPr/>
        <a:lstStyle/>
        <a:p>
          <a:endParaRPr lang="en-US"/>
        </a:p>
      </dgm:t>
    </dgm:pt>
    <dgm:pt modelId="{D279FA5D-7C95-464D-BBF2-ABB6922B930C}">
      <dgm:prSet phldrT="[Texto]" custT="1"/>
      <dgm:spPr/>
      <dgm:t>
        <a:bodyPr/>
        <a:lstStyle/>
        <a:p>
          <a:pPr algn="ctr"/>
          <a:r>
            <a:rPr lang="en-US" sz="900" b="1" dirty="0" err="1"/>
            <a:t>Métodos</a:t>
          </a:r>
          <a:r>
            <a:rPr lang="en-US" sz="900" b="1" dirty="0"/>
            <a:t> </a:t>
          </a:r>
          <a:r>
            <a:rPr lang="en-US" sz="900" b="1" dirty="0" err="1"/>
            <a:t>modificadores</a:t>
          </a:r>
          <a:r>
            <a:rPr lang="en-US" sz="900" b="1" dirty="0"/>
            <a:t>: </a:t>
          </a:r>
          <a:r>
            <a:rPr lang="en-US" sz="900" b="0" dirty="0"/>
            <a:t>s</a:t>
          </a:r>
          <a:r>
            <a:rPr lang="en-US" sz="900" dirty="0"/>
            <a:t>on </a:t>
          </a:r>
          <a:r>
            <a:rPr lang="en-US" sz="900" dirty="0" err="1"/>
            <a:t>métodos</a:t>
          </a:r>
          <a:r>
            <a:rPr lang="en-US" sz="900" dirty="0"/>
            <a:t> </a:t>
          </a:r>
          <a:r>
            <a:rPr lang="es-ES" sz="900" dirty="0"/>
            <a:t>que dan lugar a un cambio en el valor de uno o varios de los atributos del objeto.</a:t>
          </a:r>
          <a:endParaRPr lang="en-US" sz="900" dirty="0"/>
        </a:p>
        <a:p>
          <a:pPr algn="l"/>
          <a:r>
            <a:rPr lang="en-US" sz="900" dirty="0"/>
            <a:t>public class </a:t>
          </a:r>
          <a:r>
            <a:rPr lang="en-US" sz="900" dirty="0" err="1"/>
            <a:t>NombreClase</a:t>
          </a:r>
          <a:r>
            <a:rPr lang="en-US" sz="900" dirty="0"/>
            <a:t> implements Interfaz1, Interfaz2, …, </a:t>
          </a:r>
          <a:r>
            <a:rPr lang="en-US" sz="900" dirty="0" err="1"/>
            <a:t>InterfazN</a:t>
          </a:r>
          <a:r>
            <a:rPr lang="en-US" sz="900" dirty="0"/>
            <a:t> {</a:t>
          </a:r>
        </a:p>
        <a:p>
          <a:pPr algn="l"/>
          <a:r>
            <a:rPr lang="en-US" sz="900" dirty="0"/>
            <a:t>// </a:t>
          </a:r>
          <a:r>
            <a:rPr lang="en-US" sz="900" dirty="0" err="1"/>
            <a:t>Implementar</a:t>
          </a:r>
          <a:r>
            <a:rPr lang="en-US" sz="900" dirty="0"/>
            <a:t> </a:t>
          </a:r>
          <a:r>
            <a:rPr lang="en-US" sz="900" dirty="0" err="1"/>
            <a:t>métodos</a:t>
          </a:r>
          <a:r>
            <a:rPr lang="en-US" sz="900" dirty="0"/>
            <a:t> de la Interfaz1</a:t>
          </a:r>
        </a:p>
        <a:p>
          <a:pPr algn="l"/>
          <a:r>
            <a:rPr lang="en-US" sz="900" dirty="0"/>
            <a:t>// </a:t>
          </a:r>
          <a:r>
            <a:rPr lang="en-US" sz="900" dirty="0" err="1"/>
            <a:t>Implementar</a:t>
          </a:r>
          <a:r>
            <a:rPr lang="en-US" sz="900" dirty="0"/>
            <a:t> </a:t>
          </a:r>
          <a:r>
            <a:rPr lang="en-US" sz="900" dirty="0" err="1"/>
            <a:t>métodos</a:t>
          </a:r>
          <a:r>
            <a:rPr lang="en-US" sz="900" dirty="0"/>
            <a:t> de la </a:t>
          </a:r>
          <a:r>
            <a:rPr lang="en-US" sz="900" dirty="0" err="1"/>
            <a:t>interfaz</a:t>
          </a:r>
          <a:r>
            <a:rPr lang="en-US" sz="900" dirty="0"/>
            <a:t> 2</a:t>
          </a:r>
        </a:p>
        <a:p>
          <a:pPr algn="l"/>
          <a:r>
            <a:rPr lang="en-US" sz="900" dirty="0"/>
            <a:t>// …</a:t>
          </a:r>
        </a:p>
        <a:p>
          <a:pPr algn="l"/>
          <a:r>
            <a:rPr lang="en-US" sz="900" dirty="0"/>
            <a:t>// </a:t>
          </a:r>
          <a:r>
            <a:rPr lang="en-US" sz="900" dirty="0" err="1"/>
            <a:t>Implementar</a:t>
          </a:r>
          <a:r>
            <a:rPr lang="en-US" sz="900" dirty="0"/>
            <a:t> </a:t>
          </a:r>
          <a:r>
            <a:rPr lang="en-US" sz="900" dirty="0" err="1"/>
            <a:t>métodos</a:t>
          </a:r>
          <a:r>
            <a:rPr lang="en-US" sz="900" dirty="0"/>
            <a:t> de la </a:t>
          </a:r>
          <a:r>
            <a:rPr lang="en-US" sz="900" dirty="0" err="1"/>
            <a:t>interfaz</a:t>
          </a:r>
          <a:r>
            <a:rPr lang="en-US" sz="900" dirty="0"/>
            <a:t> N</a:t>
          </a:r>
        </a:p>
        <a:p>
          <a:pPr algn="l"/>
          <a:r>
            <a:rPr lang="en-US" sz="900" dirty="0"/>
            <a:t>}</a:t>
          </a:r>
          <a:endParaRPr lang="en-US" sz="900" b="0" dirty="0"/>
        </a:p>
      </dgm:t>
    </dgm:pt>
    <dgm:pt modelId="{CDDF7E8C-A81E-46D6-AC44-843F9D06DE1A}" type="sibTrans" cxnId="{6BEB034D-858D-4D3A-8524-96D48035F7E1}">
      <dgm:prSet/>
      <dgm:spPr/>
      <dgm:t>
        <a:bodyPr/>
        <a:lstStyle/>
        <a:p>
          <a:endParaRPr lang="en-US"/>
        </a:p>
      </dgm:t>
    </dgm:pt>
    <dgm:pt modelId="{0333756B-76EB-49CF-A0B4-32AE7E41EE94}" type="parTrans" cxnId="{6BEB034D-858D-4D3A-8524-96D48035F7E1}">
      <dgm:prSet/>
      <dgm:spPr/>
      <dgm:t>
        <a:bodyPr/>
        <a:lstStyle/>
        <a:p>
          <a:endParaRPr lang="en-US"/>
        </a:p>
      </dgm:t>
    </dgm:pt>
    <dgm:pt modelId="{E08743C1-1D07-4416-BE97-1F2694C4DAA9}" type="pres">
      <dgm:prSet presAssocID="{104E9A22-D926-4189-A146-9DC59CFFD4B9}" presName="diagram" presStyleCnt="0">
        <dgm:presLayoutVars>
          <dgm:dir/>
          <dgm:resizeHandles val="exact"/>
        </dgm:presLayoutVars>
      </dgm:prSet>
      <dgm:spPr/>
    </dgm:pt>
    <dgm:pt modelId="{C2774694-EAA1-4D50-B5AA-CA0A4D17B5F9}" type="pres">
      <dgm:prSet presAssocID="{6D3AFBD6-5C27-4553-A935-59BD05CB5CB4}" presName="node" presStyleLbl="node1" presStyleIdx="0" presStyleCnt="2" custScaleY="110589" custLinFactNeighborX="755" custLinFactNeighborY="-3938">
        <dgm:presLayoutVars>
          <dgm:bulletEnabled val="1"/>
        </dgm:presLayoutVars>
      </dgm:prSet>
      <dgm:spPr/>
    </dgm:pt>
    <dgm:pt modelId="{C5836928-4119-4C89-9AE5-F8BAD463BD00}" type="pres">
      <dgm:prSet presAssocID="{353B97D5-33A9-43D3-810B-C8942E4A3A05}" presName="sibTrans" presStyleCnt="0"/>
      <dgm:spPr/>
    </dgm:pt>
    <dgm:pt modelId="{2D32DB2D-8C84-43CF-AF03-DB42B1164560}" type="pres">
      <dgm:prSet presAssocID="{D279FA5D-7C95-464D-BBF2-ABB6922B930C}" presName="node" presStyleLbl="node1" presStyleIdx="1" presStyleCnt="2" custScaleX="98552" custScaleY="108447" custLinFactNeighborX="-1580" custLinFactNeighborY="-2867">
        <dgm:presLayoutVars>
          <dgm:bulletEnabled val="1"/>
        </dgm:presLayoutVars>
      </dgm:prSet>
      <dgm:spPr/>
    </dgm:pt>
  </dgm:ptLst>
  <dgm:cxnLst>
    <dgm:cxn modelId="{64EF4921-F63E-4269-B6CF-B7999E8D9844}" type="presOf" srcId="{104E9A22-D926-4189-A146-9DC59CFFD4B9}" destId="{E08743C1-1D07-4416-BE97-1F2694C4DAA9}" srcOrd="0" destOrd="0" presId="urn:microsoft.com/office/officeart/2005/8/layout/default"/>
    <dgm:cxn modelId="{9B06BF3D-4723-441C-9834-A3D8B369CF07}" srcId="{104E9A22-D926-4189-A146-9DC59CFFD4B9}" destId="{6D3AFBD6-5C27-4553-A935-59BD05CB5CB4}" srcOrd="0" destOrd="0" parTransId="{8491F23D-8A6D-4237-BA74-43D23110A919}" sibTransId="{353B97D5-33A9-43D3-810B-C8942E4A3A05}"/>
    <dgm:cxn modelId="{4A092763-2333-4B6E-B72F-CC9A2A753594}" type="presOf" srcId="{D279FA5D-7C95-464D-BBF2-ABB6922B930C}" destId="{2D32DB2D-8C84-43CF-AF03-DB42B1164560}" srcOrd="0" destOrd="0" presId="urn:microsoft.com/office/officeart/2005/8/layout/default"/>
    <dgm:cxn modelId="{6BEB034D-858D-4D3A-8524-96D48035F7E1}" srcId="{104E9A22-D926-4189-A146-9DC59CFFD4B9}" destId="{D279FA5D-7C95-464D-BBF2-ABB6922B930C}" srcOrd="1" destOrd="0" parTransId="{0333756B-76EB-49CF-A0B4-32AE7E41EE94}" sibTransId="{CDDF7E8C-A81E-46D6-AC44-843F9D06DE1A}"/>
    <dgm:cxn modelId="{E70A68EC-34FE-47E6-832B-9420E0660797}" type="presOf" srcId="{6D3AFBD6-5C27-4553-A935-59BD05CB5CB4}" destId="{C2774694-EAA1-4D50-B5AA-CA0A4D17B5F9}" srcOrd="0" destOrd="0" presId="urn:microsoft.com/office/officeart/2005/8/layout/default"/>
    <dgm:cxn modelId="{30CA446A-86CE-439A-980C-F41F71E1E587}" type="presParOf" srcId="{E08743C1-1D07-4416-BE97-1F2694C4DAA9}" destId="{C2774694-EAA1-4D50-B5AA-CA0A4D17B5F9}" srcOrd="0" destOrd="0" presId="urn:microsoft.com/office/officeart/2005/8/layout/default"/>
    <dgm:cxn modelId="{EF5EDA55-BC86-42B6-A877-26C947E2B930}" type="presParOf" srcId="{E08743C1-1D07-4416-BE97-1F2694C4DAA9}" destId="{C5836928-4119-4C89-9AE5-F8BAD463BD00}" srcOrd="1" destOrd="0" presId="urn:microsoft.com/office/officeart/2005/8/layout/default"/>
    <dgm:cxn modelId="{3CB1A819-057E-40D1-8B56-1A4FE310D69B}" type="presParOf" srcId="{E08743C1-1D07-4416-BE97-1F2694C4DAA9}" destId="{2D32DB2D-8C84-43CF-AF03-DB42B1164560}"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E1822-5CA0-44E9-82C4-775499C74DA1}">
      <dsp:nvSpPr>
        <dsp:cNvPr id="0" name=""/>
        <dsp:cNvSpPr/>
      </dsp:nvSpPr>
      <dsp:spPr>
        <a:xfrm>
          <a:off x="184712" y="36142"/>
          <a:ext cx="1916704" cy="1290078"/>
        </a:xfrm>
        <a:prstGeom prst="rect">
          <a:avLst/>
        </a:prstGeom>
        <a:blipFill rotWithShape="1">
          <a:blip xmlns:r="http://schemas.openxmlformats.org/officeDocument/2006/relationships" r:embed="rId1"/>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CAD37-F6AD-47C5-A7E3-A2787667496C}">
      <dsp:nvSpPr>
        <dsp:cNvPr id="0" name=""/>
        <dsp:cNvSpPr/>
      </dsp:nvSpPr>
      <dsp:spPr>
        <a:xfrm>
          <a:off x="2308906" y="1488217"/>
          <a:ext cx="3048824" cy="1883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Implementar los conceptos de herencia y polimorfismo en un lenguaje de programación orientado a</a:t>
          </a:r>
          <a:endParaRPr lang="en-US" sz="1800" kern="1200" dirty="0"/>
        </a:p>
        <a:p>
          <a:pPr marL="0" lvl="0" indent="0" algn="ctr" defTabSz="800100">
            <a:lnSpc>
              <a:spcPct val="90000"/>
            </a:lnSpc>
            <a:spcBef>
              <a:spcPct val="0"/>
            </a:spcBef>
            <a:spcAft>
              <a:spcPct val="35000"/>
            </a:spcAft>
            <a:buNone/>
          </a:pPr>
          <a:r>
            <a:rPr lang="en-US" sz="1800" kern="1200" dirty="0"/>
            <a:t>objetos.</a:t>
          </a:r>
        </a:p>
      </dsp:txBody>
      <dsp:txXfrm>
        <a:off x="2308906" y="1488217"/>
        <a:ext cx="3048824" cy="1883205"/>
      </dsp:txXfrm>
    </dsp:sp>
    <dsp:sp modelId="{7C03A299-0E73-46D3-92AC-9CC13EE04B69}">
      <dsp:nvSpPr>
        <dsp:cNvPr id="0" name=""/>
        <dsp:cNvSpPr/>
      </dsp:nvSpPr>
      <dsp:spPr>
        <a:xfrm>
          <a:off x="2039908" y="1219450"/>
          <a:ext cx="732209" cy="732398"/>
        </a:xfrm>
        <a:prstGeom prst="halfFrame">
          <a:avLst>
            <a:gd name="adj1" fmla="val 25770"/>
            <a:gd name="adj2" fmla="val 257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B8E00D-7057-4055-ACC5-EBD60B92E55F}">
      <dsp:nvSpPr>
        <dsp:cNvPr id="0" name=""/>
        <dsp:cNvSpPr/>
      </dsp:nvSpPr>
      <dsp:spPr>
        <a:xfrm rot="5400000">
          <a:off x="4915631" y="1219545"/>
          <a:ext cx="732398" cy="732209"/>
        </a:xfrm>
        <a:prstGeom prst="halfFrame">
          <a:avLst>
            <a:gd name="adj1" fmla="val 25770"/>
            <a:gd name="adj2" fmla="val 25770"/>
          </a:avLst>
        </a:prstGeom>
        <a:solidFill>
          <a:schemeClr val="accent4">
            <a:hueOff val="3214990"/>
            <a:satOff val="-2889"/>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34A03E-4E7A-4AA4-96C7-A9FBBA11E483}">
      <dsp:nvSpPr>
        <dsp:cNvPr id="0" name=""/>
        <dsp:cNvSpPr/>
      </dsp:nvSpPr>
      <dsp:spPr>
        <a:xfrm rot="16200000">
          <a:off x="2039814" y="2908252"/>
          <a:ext cx="732398" cy="732209"/>
        </a:xfrm>
        <a:prstGeom prst="halfFrame">
          <a:avLst>
            <a:gd name="adj1" fmla="val 25770"/>
            <a:gd name="adj2" fmla="val 25770"/>
          </a:avLst>
        </a:prstGeom>
        <a:solidFill>
          <a:schemeClr val="accent4">
            <a:hueOff val="6429979"/>
            <a:satOff val="-5778"/>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62AD22-3F3D-4FFD-A69E-E55D2C8579F5}">
      <dsp:nvSpPr>
        <dsp:cNvPr id="0" name=""/>
        <dsp:cNvSpPr/>
      </dsp:nvSpPr>
      <dsp:spPr>
        <a:xfrm rot="10800000">
          <a:off x="4915726" y="2908158"/>
          <a:ext cx="732209" cy="732398"/>
        </a:xfrm>
        <a:prstGeom prst="halfFrame">
          <a:avLst>
            <a:gd name="adj1" fmla="val 25770"/>
            <a:gd name="adj2" fmla="val 25770"/>
          </a:avLst>
        </a:prstGeom>
        <a:solidFill>
          <a:schemeClr val="accent4">
            <a:hueOff val="9644969"/>
            <a:satOff val="-8667"/>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4F0AC-CC2A-404B-882F-FDC27E27A873}">
      <dsp:nvSpPr>
        <dsp:cNvPr id="0" name=""/>
        <dsp:cNvSpPr/>
      </dsp:nvSpPr>
      <dsp:spPr>
        <a:xfrm>
          <a:off x="-6157887" y="-942392"/>
          <a:ext cx="7332414" cy="7332414"/>
        </a:xfrm>
        <a:prstGeom prst="blockArc">
          <a:avLst>
            <a:gd name="adj1" fmla="val 18900000"/>
            <a:gd name="adj2" fmla="val 2700000"/>
            <a:gd name="adj3" fmla="val 295"/>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F776C6-F247-4B24-92EE-E9BA4D0524AF}">
      <dsp:nvSpPr>
        <dsp:cNvPr id="0" name=""/>
        <dsp:cNvSpPr/>
      </dsp:nvSpPr>
      <dsp:spPr>
        <a:xfrm>
          <a:off x="756131" y="544763"/>
          <a:ext cx="5577403" cy="1089526"/>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4811" tIns="27940" rIns="27940" bIns="27940" numCol="1" spcCol="1270" anchor="ctr" anchorCtr="0">
          <a:noAutofit/>
        </a:bodyPr>
        <a:lstStyle/>
        <a:p>
          <a:pPr marL="0" lvl="0" indent="0" algn="just" defTabSz="488950">
            <a:lnSpc>
              <a:spcPct val="90000"/>
            </a:lnSpc>
            <a:spcBef>
              <a:spcPct val="0"/>
            </a:spcBef>
            <a:spcAft>
              <a:spcPct val="35000"/>
            </a:spcAft>
            <a:buNone/>
          </a:pPr>
          <a:r>
            <a:rPr lang="es-ES" sz="1100" kern="1200" dirty="0"/>
            <a:t>La herencia permite crear nuevos objetos que asumen las propiedades de objetos existentes. Una clase que es usada como base para realizar herencia es llamada súper clase o clase base. Una clase que hereda de una súper clase es llamada subclase o clase derivada. La clase derivada hereda todas las propiedades y métodos visibles de la clase base y, además, puede agregar propiedades y métodos propios.</a:t>
          </a:r>
          <a:endParaRPr lang="en-US" sz="1100" kern="1200" dirty="0"/>
        </a:p>
      </dsp:txBody>
      <dsp:txXfrm>
        <a:off x="756131" y="544763"/>
        <a:ext cx="5577403" cy="1089526"/>
      </dsp:txXfrm>
    </dsp:sp>
    <dsp:sp modelId="{AF5B0A14-B8E8-450A-8DD4-AA5C1182430D}">
      <dsp:nvSpPr>
        <dsp:cNvPr id="0" name=""/>
        <dsp:cNvSpPr/>
      </dsp:nvSpPr>
      <dsp:spPr>
        <a:xfrm>
          <a:off x="75177" y="408572"/>
          <a:ext cx="1361907" cy="1361907"/>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91BD3BF-ACA2-482D-9634-47489293011E}">
      <dsp:nvSpPr>
        <dsp:cNvPr id="0" name=""/>
        <dsp:cNvSpPr/>
      </dsp:nvSpPr>
      <dsp:spPr>
        <a:xfrm>
          <a:off x="1152173" y="2179052"/>
          <a:ext cx="5181360" cy="1089526"/>
        </a:xfrm>
        <a:prstGeom prst="rect">
          <a:avLst/>
        </a:prstGeom>
        <a:gradFill rotWithShape="0">
          <a:gsLst>
            <a:gs pos="0">
              <a:schemeClr val="accent3">
                <a:hueOff val="-2790486"/>
                <a:satOff val="-15286"/>
                <a:lumOff val="4706"/>
                <a:alphaOff val="0"/>
                <a:tint val="50000"/>
                <a:satMod val="300000"/>
              </a:schemeClr>
            </a:gs>
            <a:gs pos="35000">
              <a:schemeClr val="accent3">
                <a:hueOff val="-2790486"/>
                <a:satOff val="-15286"/>
                <a:lumOff val="4706"/>
                <a:alphaOff val="0"/>
                <a:tint val="37000"/>
                <a:satMod val="300000"/>
              </a:schemeClr>
            </a:gs>
            <a:gs pos="100000">
              <a:schemeClr val="accent3">
                <a:hueOff val="-2790486"/>
                <a:satOff val="-15286"/>
                <a:lumOff val="470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4811" tIns="27940" rIns="27940" bIns="27940" numCol="1" spcCol="1270" anchor="ctr" anchorCtr="0">
          <a:noAutofit/>
        </a:bodyPr>
        <a:lstStyle/>
        <a:p>
          <a:pPr marL="0" lvl="0" indent="0" algn="just" defTabSz="488950">
            <a:lnSpc>
              <a:spcPct val="90000"/>
            </a:lnSpc>
            <a:spcBef>
              <a:spcPct val="0"/>
            </a:spcBef>
            <a:spcAft>
              <a:spcPct val="35000"/>
            </a:spcAft>
            <a:buNone/>
          </a:pPr>
          <a:r>
            <a:rPr lang="es-ES" sz="1100" kern="1200" dirty="0"/>
            <a:t>El polimorfismo consiste en conseguir que un objeto de una clase se comporte como un objeto de cualquiera de sus subclases. Se puede aplicar tanto a métodos como a tipos de datos. Los métodos pueden evaluar y ser aplicados a diferentes tipos de datos de manera indistinta. Los tipos polimórficos son tipos de datos que contienen al menos un elemento cuyo tipo no está especificado.</a:t>
          </a:r>
          <a:endParaRPr lang="en-US" sz="1100" kern="1200" dirty="0"/>
        </a:p>
      </dsp:txBody>
      <dsp:txXfrm>
        <a:off x="1152173" y="2179052"/>
        <a:ext cx="5181360" cy="1089526"/>
      </dsp:txXfrm>
    </dsp:sp>
    <dsp:sp modelId="{4B26D3E0-3EEC-4EE5-9D82-3D4023834555}">
      <dsp:nvSpPr>
        <dsp:cNvPr id="0" name=""/>
        <dsp:cNvSpPr/>
      </dsp:nvSpPr>
      <dsp:spPr>
        <a:xfrm>
          <a:off x="471219" y="2042861"/>
          <a:ext cx="1361907" cy="1361907"/>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2790486"/>
              <a:satOff val="-15286"/>
              <a:lumOff val="4706"/>
              <a:alphaOff val="0"/>
            </a:schemeClr>
          </a:solidFill>
          <a:prstDash val="solid"/>
        </a:ln>
        <a:effectLst/>
      </dsp:spPr>
      <dsp:style>
        <a:lnRef idx="1">
          <a:scrgbClr r="0" g="0" b="0"/>
        </a:lnRef>
        <a:fillRef idx="2">
          <a:scrgbClr r="0" g="0" b="0"/>
        </a:fillRef>
        <a:effectRef idx="0">
          <a:scrgbClr r="0" g="0" b="0"/>
        </a:effectRef>
        <a:fontRef idx="minor"/>
      </dsp:style>
    </dsp:sp>
    <dsp:sp modelId="{4DF6F088-9E43-45B6-BBF3-61441FA7AFA8}">
      <dsp:nvSpPr>
        <dsp:cNvPr id="0" name=""/>
        <dsp:cNvSpPr/>
      </dsp:nvSpPr>
      <dsp:spPr>
        <a:xfrm>
          <a:off x="756131" y="3813341"/>
          <a:ext cx="5577403" cy="1089526"/>
        </a:xfrm>
        <a:prstGeom prst="rect">
          <a:avLst/>
        </a:prstGeom>
        <a:gradFill rotWithShape="0">
          <a:gsLst>
            <a:gs pos="0">
              <a:schemeClr val="accent3">
                <a:hueOff val="-5580972"/>
                <a:satOff val="-30571"/>
                <a:lumOff val="9412"/>
                <a:alphaOff val="0"/>
                <a:tint val="50000"/>
                <a:satMod val="300000"/>
              </a:schemeClr>
            </a:gs>
            <a:gs pos="35000">
              <a:schemeClr val="accent3">
                <a:hueOff val="-5580972"/>
                <a:satOff val="-30571"/>
                <a:lumOff val="9412"/>
                <a:alphaOff val="0"/>
                <a:tint val="37000"/>
                <a:satMod val="300000"/>
              </a:schemeClr>
            </a:gs>
            <a:gs pos="100000">
              <a:schemeClr val="accent3">
                <a:hueOff val="-5580972"/>
                <a:satOff val="-30571"/>
                <a:lumOff val="9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4811" tIns="27940" rIns="27940" bIns="27940" numCol="1" spcCol="1270" anchor="t" anchorCtr="0">
          <a:noAutofit/>
        </a:bodyPr>
        <a:lstStyle/>
        <a:p>
          <a:pPr marL="0" lvl="0" indent="0" algn="just" defTabSz="488950">
            <a:lnSpc>
              <a:spcPct val="90000"/>
            </a:lnSpc>
            <a:spcBef>
              <a:spcPct val="0"/>
            </a:spcBef>
            <a:spcAft>
              <a:spcPct val="35000"/>
            </a:spcAft>
            <a:buNone/>
          </a:pPr>
          <a:r>
            <a:rPr lang="es-ES" sz="1100" kern="1200" dirty="0"/>
            <a:t>El polimorfismo se puede clasificar en dos grandes grupos:</a:t>
          </a:r>
          <a:endParaRPr lang="en-US" sz="1100" kern="1200" dirty="0"/>
        </a:p>
        <a:p>
          <a:pPr marL="57150" lvl="1" indent="-57150" algn="just" defTabSz="400050">
            <a:lnSpc>
              <a:spcPct val="90000"/>
            </a:lnSpc>
            <a:spcBef>
              <a:spcPct val="0"/>
            </a:spcBef>
            <a:spcAft>
              <a:spcPct val="15000"/>
            </a:spcAft>
            <a:buChar char="•"/>
          </a:pPr>
          <a:r>
            <a:rPr lang="en-US" sz="900" b="1" kern="1200" dirty="0" err="1"/>
            <a:t>Polimorfismo</a:t>
          </a:r>
          <a:r>
            <a:rPr lang="en-US" sz="900" b="1" kern="1200" dirty="0"/>
            <a:t> </a:t>
          </a:r>
          <a:r>
            <a:rPr lang="en-US" sz="900" b="1" kern="1200" dirty="0" err="1"/>
            <a:t>dinámico</a:t>
          </a:r>
          <a:r>
            <a:rPr lang="en-US" sz="900" b="1" kern="1200" dirty="0"/>
            <a:t>: </a:t>
          </a:r>
          <a:r>
            <a:rPr lang="es-ES" sz="900" b="1" kern="1200" dirty="0"/>
            <a:t> </a:t>
          </a:r>
          <a:r>
            <a:rPr lang="es-ES" sz="900" b="0" kern="1200" dirty="0"/>
            <a:t>es aquel en el que no se especifica el tipo de datos sobre el que se trabaja y, por ende, se puede recibir utilizar todo tipo de </a:t>
          </a:r>
          <a:r>
            <a:rPr lang="en-US" sz="900" b="0" kern="1200" dirty="0" err="1"/>
            <a:t>datos</a:t>
          </a:r>
          <a:r>
            <a:rPr lang="en-US" sz="900" b="0" kern="1200" dirty="0"/>
            <a:t> compatible. </a:t>
          </a:r>
        </a:p>
        <a:p>
          <a:pPr marL="57150" lvl="1" indent="-57150" algn="just" defTabSz="400050">
            <a:lnSpc>
              <a:spcPct val="90000"/>
            </a:lnSpc>
            <a:spcBef>
              <a:spcPct val="0"/>
            </a:spcBef>
            <a:spcAft>
              <a:spcPct val="15000"/>
            </a:spcAft>
            <a:buChar char="•"/>
          </a:pPr>
          <a:r>
            <a:rPr lang="en-US" sz="900" b="1" kern="1200" dirty="0" err="1"/>
            <a:t>Polimorfismo</a:t>
          </a:r>
          <a:r>
            <a:rPr lang="en-US" sz="900" b="1" kern="1200" dirty="0"/>
            <a:t> </a:t>
          </a:r>
          <a:r>
            <a:rPr lang="en-US" sz="900" b="1" kern="1200" dirty="0" err="1"/>
            <a:t>estático</a:t>
          </a:r>
          <a:r>
            <a:rPr lang="en-US" sz="900" b="1" kern="1200" dirty="0"/>
            <a:t>: </a:t>
          </a:r>
          <a:r>
            <a:rPr lang="es-ES" sz="900" b="0" kern="1200" dirty="0"/>
            <a:t>es aquel en el que los tipos de datos que se </a:t>
          </a:r>
          <a:r>
            <a:rPr lang="en-US" sz="900" b="0" kern="1200" dirty="0" err="1"/>
            <a:t>pueden</a:t>
          </a:r>
          <a:r>
            <a:rPr lang="en-US" sz="900" b="0" kern="1200" dirty="0"/>
            <a:t> </a:t>
          </a:r>
          <a:r>
            <a:rPr lang="en-US" sz="900" b="0" kern="1200" dirty="0" err="1"/>
            <a:t>utilizar</a:t>
          </a:r>
          <a:r>
            <a:rPr lang="en-US" sz="900" b="0" kern="1200" dirty="0"/>
            <a:t> </a:t>
          </a:r>
          <a:r>
            <a:rPr lang="en-US" sz="900" b="0" kern="1200" dirty="0" err="1"/>
            <a:t>deben</a:t>
          </a:r>
          <a:r>
            <a:rPr lang="en-US" sz="900" b="0" kern="1200" dirty="0"/>
            <a:t> ser </a:t>
          </a:r>
          <a:r>
            <a:rPr lang="en-US" sz="900" b="0" kern="1200" dirty="0" err="1"/>
            <a:t>especificados</a:t>
          </a:r>
          <a:r>
            <a:rPr lang="en-US" sz="900" b="0" kern="1200" dirty="0"/>
            <a:t> de </a:t>
          </a:r>
          <a:r>
            <a:rPr lang="en-US" sz="900" b="0" kern="1200" dirty="0" err="1"/>
            <a:t>manera</a:t>
          </a:r>
          <a:r>
            <a:rPr lang="en-US" sz="900" b="0" kern="1200" dirty="0"/>
            <a:t> </a:t>
          </a:r>
          <a:r>
            <a:rPr lang="en-US" sz="900" b="0" kern="1200" dirty="0" err="1"/>
            <a:t>explícita</a:t>
          </a:r>
          <a:r>
            <a:rPr lang="en-US" sz="900" b="0" kern="1200" dirty="0"/>
            <a:t> antes de ser </a:t>
          </a:r>
          <a:r>
            <a:rPr lang="en-US" sz="900" b="0" kern="1200" dirty="0" err="1"/>
            <a:t>utilizados</a:t>
          </a:r>
          <a:r>
            <a:rPr lang="en-US" sz="900" b="0" kern="1200" dirty="0"/>
            <a:t>.</a:t>
          </a:r>
        </a:p>
      </dsp:txBody>
      <dsp:txXfrm>
        <a:off x="756131" y="3813341"/>
        <a:ext cx="5577403" cy="1089526"/>
      </dsp:txXfrm>
    </dsp:sp>
    <dsp:sp modelId="{C1AFE6AB-95F5-43EF-8713-1F3ACC6F8E30}">
      <dsp:nvSpPr>
        <dsp:cNvPr id="0" name=""/>
        <dsp:cNvSpPr/>
      </dsp:nvSpPr>
      <dsp:spPr>
        <a:xfrm>
          <a:off x="75177" y="3677150"/>
          <a:ext cx="1361907" cy="1361907"/>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5580972"/>
              <a:satOff val="-30571"/>
              <a:lumOff val="9412"/>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33E72-C1A8-4E90-89A2-59B337B70BFE}">
      <dsp:nvSpPr>
        <dsp:cNvPr id="0" name=""/>
        <dsp:cNvSpPr/>
      </dsp:nvSpPr>
      <dsp:spPr>
        <a:xfrm>
          <a:off x="0" y="0"/>
          <a:ext cx="5957174" cy="1097030"/>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s-ES" sz="1200" kern="1200" dirty="0"/>
            <a:t>La herencia es el proceso que implica la creación de clases a partir de clases ya existentes, permitiendo, además, agregar más funcionalidades. Utilizando herencia la relación jerárquica queda establecida de manera implícita, partiendo de la clase más general (clase base) a la clase más específica (clase derivada).</a:t>
          </a:r>
          <a:endParaRPr lang="en-US" sz="1200" kern="1200" dirty="0"/>
        </a:p>
      </dsp:txBody>
      <dsp:txXfrm>
        <a:off x="32131" y="32131"/>
        <a:ext cx="4823307" cy="1032768"/>
      </dsp:txXfrm>
    </dsp:sp>
    <dsp:sp modelId="{E6550109-41F6-453A-8016-9DA9D95BE86B}">
      <dsp:nvSpPr>
        <dsp:cNvPr id="0" name=""/>
        <dsp:cNvSpPr/>
      </dsp:nvSpPr>
      <dsp:spPr>
        <a:xfrm>
          <a:off x="1051265" y="1340814"/>
          <a:ext cx="5957174" cy="1097030"/>
        </a:xfrm>
        <a:prstGeom prst="roundRect">
          <a:avLst>
            <a:gd name="adj" fmla="val 10000"/>
          </a:avLst>
        </a:prstGeom>
        <a:gradFill rotWithShape="0">
          <a:gsLst>
            <a:gs pos="0">
              <a:schemeClr val="accent4">
                <a:hueOff val="9644969"/>
                <a:satOff val="-8667"/>
                <a:lumOff val="-1373"/>
                <a:alphaOff val="0"/>
                <a:tint val="50000"/>
                <a:satMod val="300000"/>
              </a:schemeClr>
            </a:gs>
            <a:gs pos="35000">
              <a:schemeClr val="accent4">
                <a:hueOff val="9644969"/>
                <a:satOff val="-8667"/>
                <a:lumOff val="-1373"/>
                <a:alphaOff val="0"/>
                <a:tint val="37000"/>
                <a:satMod val="300000"/>
              </a:schemeClr>
            </a:gs>
            <a:gs pos="100000">
              <a:schemeClr val="accent4">
                <a:hueOff val="9644969"/>
                <a:satOff val="-8667"/>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dirty="0"/>
            <a:t>Las razones más comunes para utilizar herencia son:</a:t>
          </a:r>
          <a:endParaRPr lang="en-US" sz="1200" kern="1200" dirty="0"/>
        </a:p>
        <a:p>
          <a:pPr marL="57150" lvl="1" indent="-57150" algn="l" defTabSz="400050">
            <a:lnSpc>
              <a:spcPct val="90000"/>
            </a:lnSpc>
            <a:spcBef>
              <a:spcPct val="0"/>
            </a:spcBef>
            <a:spcAft>
              <a:spcPct val="15000"/>
            </a:spcAft>
            <a:buChar char="•"/>
          </a:pPr>
          <a:r>
            <a:rPr lang="es-ES" sz="900" kern="1200" dirty="0"/>
            <a:t>Para promover la reutilización de código.</a:t>
          </a:r>
          <a:endParaRPr lang="en-US" sz="900" kern="1200" dirty="0"/>
        </a:p>
        <a:p>
          <a:pPr marL="57150" lvl="1" indent="-57150" algn="l" defTabSz="400050">
            <a:lnSpc>
              <a:spcPct val="90000"/>
            </a:lnSpc>
            <a:spcBef>
              <a:spcPct val="0"/>
            </a:spcBef>
            <a:spcAft>
              <a:spcPct val="15000"/>
            </a:spcAft>
            <a:buChar char="•"/>
          </a:pPr>
          <a:r>
            <a:rPr lang="es-ES" sz="900" kern="1200" dirty="0"/>
            <a:t>Para usar polimorfismo (el cuál se abordará en la siguiente práctica).</a:t>
          </a:r>
          <a:endParaRPr lang="en-US" sz="900" kern="1200" dirty="0"/>
        </a:p>
        <a:p>
          <a:pPr marL="57150" lvl="1" indent="-57150" algn="l" defTabSz="400050">
            <a:lnSpc>
              <a:spcPct val="90000"/>
            </a:lnSpc>
            <a:spcBef>
              <a:spcPct val="0"/>
            </a:spcBef>
            <a:spcAft>
              <a:spcPct val="15000"/>
            </a:spcAft>
            <a:buChar char="•"/>
          </a:pPr>
          <a:r>
            <a:rPr lang="es-ES" sz="900" kern="1200" dirty="0"/>
            <a:t>Para heredar en Java se utiliza la palabra reservada </a:t>
          </a:r>
          <a:r>
            <a:rPr lang="es-ES" sz="900" kern="1200" dirty="0" err="1"/>
            <a:t>extends</a:t>
          </a:r>
          <a:r>
            <a:rPr lang="es-ES" sz="900" kern="1200" dirty="0"/>
            <a:t>:</a:t>
          </a:r>
          <a:endParaRPr lang="en-US" sz="900" kern="1200" dirty="0"/>
        </a:p>
        <a:p>
          <a:pPr marL="57150" lvl="1" indent="-57150" algn="l" defTabSz="400050">
            <a:lnSpc>
              <a:spcPct val="90000"/>
            </a:lnSpc>
            <a:spcBef>
              <a:spcPct val="0"/>
            </a:spcBef>
            <a:spcAft>
              <a:spcPct val="15000"/>
            </a:spcAft>
            <a:buChar char="•"/>
          </a:pPr>
          <a:r>
            <a:rPr lang="es-ES" sz="900" kern="1200" dirty="0"/>
            <a:t>[modificadores] </a:t>
          </a:r>
          <a:r>
            <a:rPr lang="es-ES" sz="900" kern="1200" dirty="0" err="1"/>
            <a:t>class</a:t>
          </a:r>
          <a:r>
            <a:rPr lang="es-ES" sz="900" kern="1200" dirty="0"/>
            <a:t> </a:t>
          </a:r>
          <a:r>
            <a:rPr lang="es-ES" sz="900" kern="1200" dirty="0" err="1"/>
            <a:t>NombreClaseDerivada</a:t>
          </a:r>
          <a:r>
            <a:rPr lang="es-ES" sz="900" kern="1200" dirty="0"/>
            <a:t> </a:t>
          </a:r>
          <a:r>
            <a:rPr lang="es-ES" sz="900" kern="1200" dirty="0" err="1"/>
            <a:t>extends</a:t>
          </a:r>
          <a:r>
            <a:rPr lang="es-ES" sz="900" kern="1200" dirty="0"/>
            <a:t> </a:t>
          </a:r>
          <a:r>
            <a:rPr lang="es-ES" sz="900" kern="1200" dirty="0" err="1"/>
            <a:t>NombreClaseBase</a:t>
          </a:r>
          <a:endParaRPr lang="en-US" sz="900" kern="1200" dirty="0"/>
        </a:p>
      </dsp:txBody>
      <dsp:txXfrm>
        <a:off x="1083396" y="1372945"/>
        <a:ext cx="4128576" cy="1032768"/>
      </dsp:txXfrm>
    </dsp:sp>
    <dsp:sp modelId="{F049824E-B961-4DF8-811C-13F2978C1F2C}">
      <dsp:nvSpPr>
        <dsp:cNvPr id="0" name=""/>
        <dsp:cNvSpPr/>
      </dsp:nvSpPr>
      <dsp:spPr>
        <a:xfrm>
          <a:off x="5244104" y="862387"/>
          <a:ext cx="713069" cy="713069"/>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404545" y="862387"/>
        <a:ext cx="392187" cy="53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E168E-94FD-4F0A-B9F7-4C34C356D67F}">
      <dsp:nvSpPr>
        <dsp:cNvPr id="0" name=""/>
        <dsp:cNvSpPr/>
      </dsp:nvSpPr>
      <dsp:spPr>
        <a:xfrm>
          <a:off x="2731964" y="1628610"/>
          <a:ext cx="597871" cy="91440"/>
        </a:xfrm>
        <a:custGeom>
          <a:avLst/>
          <a:gdLst/>
          <a:ahLst/>
          <a:cxnLst/>
          <a:rect l="0" t="0" r="0" b="0"/>
          <a:pathLst>
            <a:path>
              <a:moveTo>
                <a:pt x="0" y="45720"/>
              </a:moveTo>
              <a:lnTo>
                <a:pt x="59787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5188" y="1671188"/>
        <a:ext cx="31423" cy="6284"/>
      </dsp:txXfrm>
    </dsp:sp>
    <dsp:sp modelId="{FBCDC867-450A-4D1D-92C3-631F64D5CA54}">
      <dsp:nvSpPr>
        <dsp:cNvPr id="0" name=""/>
        <dsp:cNvSpPr/>
      </dsp:nvSpPr>
      <dsp:spPr>
        <a:xfrm>
          <a:off x="1279" y="854585"/>
          <a:ext cx="2732484" cy="1639490"/>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ES" sz="1000" kern="1200" dirty="0"/>
            <a:t>La relación IS-A (es un) se basa en la herencia y permite afirmar que un objeto es de un</a:t>
          </a:r>
          <a:endParaRPr lang="en-US" sz="1000" kern="1200" dirty="0"/>
        </a:p>
        <a:p>
          <a:pPr marL="0" lvl="0" indent="0" algn="ctr" defTabSz="444500">
            <a:lnSpc>
              <a:spcPct val="90000"/>
            </a:lnSpc>
            <a:spcBef>
              <a:spcPct val="0"/>
            </a:spcBef>
            <a:spcAft>
              <a:spcPct val="35000"/>
            </a:spcAft>
            <a:buNone/>
          </a:pPr>
          <a:r>
            <a:rPr lang="es-ES" sz="1000" kern="1200" dirty="0"/>
            <a:t>tipo (clase) en específico. Por ejemplo:</a:t>
          </a:r>
          <a:endParaRPr lang="en-US" sz="1000" kern="1200" dirty="0"/>
        </a:p>
      </dsp:txBody>
      <dsp:txXfrm>
        <a:off x="1279" y="854585"/>
        <a:ext cx="2732484" cy="1639490"/>
      </dsp:txXfrm>
    </dsp:sp>
    <dsp:sp modelId="{63896FD9-E755-4485-B829-7B488E33F747}">
      <dsp:nvSpPr>
        <dsp:cNvPr id="0" name=""/>
        <dsp:cNvSpPr/>
      </dsp:nvSpPr>
      <dsp:spPr>
        <a:xfrm>
          <a:off x="1367522" y="2492276"/>
          <a:ext cx="3360955" cy="597871"/>
        </a:xfrm>
        <a:custGeom>
          <a:avLst/>
          <a:gdLst/>
          <a:ahLst/>
          <a:cxnLst/>
          <a:rect l="0" t="0" r="0" b="0"/>
          <a:pathLst>
            <a:path>
              <a:moveTo>
                <a:pt x="3360955" y="0"/>
              </a:moveTo>
              <a:lnTo>
                <a:pt x="3360955" y="316035"/>
              </a:lnTo>
              <a:lnTo>
                <a:pt x="0" y="316035"/>
              </a:lnTo>
              <a:lnTo>
                <a:pt x="0" y="597871"/>
              </a:lnTo>
            </a:path>
          </a:pathLst>
        </a:custGeom>
        <a:noFill/>
        <a:ln w="9525" cap="flat" cmpd="sng" algn="ctr">
          <a:solidFill>
            <a:schemeClr val="accent4">
              <a:hueOff val="4822484"/>
              <a:satOff val="-4333"/>
              <a:lumOff val="-68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2519" y="2788069"/>
        <a:ext cx="170960" cy="6284"/>
      </dsp:txXfrm>
    </dsp:sp>
    <dsp:sp modelId="{2A4E934C-03D0-4321-B0E3-7B61323208B9}">
      <dsp:nvSpPr>
        <dsp:cNvPr id="0" name=""/>
        <dsp:cNvSpPr/>
      </dsp:nvSpPr>
      <dsp:spPr>
        <a:xfrm>
          <a:off x="3362235" y="854585"/>
          <a:ext cx="2732484" cy="1639490"/>
        </a:xfrm>
        <a:prstGeom prst="rect">
          <a:avLst/>
        </a:prstGeom>
        <a:gradFill rotWithShape="0">
          <a:gsLst>
            <a:gs pos="0">
              <a:schemeClr val="accent4">
                <a:hueOff val="3214990"/>
                <a:satOff val="-2889"/>
                <a:lumOff val="-458"/>
                <a:alphaOff val="0"/>
                <a:tint val="50000"/>
                <a:satMod val="300000"/>
              </a:schemeClr>
            </a:gs>
            <a:gs pos="35000">
              <a:schemeClr val="accent4">
                <a:hueOff val="3214990"/>
                <a:satOff val="-2889"/>
                <a:lumOff val="-458"/>
                <a:alphaOff val="0"/>
                <a:tint val="37000"/>
                <a:satMod val="300000"/>
              </a:schemeClr>
            </a:gs>
            <a:gs pos="100000">
              <a:schemeClr val="accent4">
                <a:hueOff val="3214990"/>
                <a:satOff val="-2889"/>
                <a:lumOff val="-45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public class Animal { }</a:t>
          </a:r>
        </a:p>
        <a:p>
          <a:pPr marL="0" lvl="0" indent="0" algn="ctr" defTabSz="444500">
            <a:lnSpc>
              <a:spcPct val="90000"/>
            </a:lnSpc>
            <a:spcBef>
              <a:spcPct val="0"/>
            </a:spcBef>
            <a:spcAft>
              <a:spcPct val="35000"/>
            </a:spcAft>
            <a:buNone/>
          </a:pPr>
          <a:r>
            <a:rPr lang="en-US" sz="1000" kern="1200" dirty="0"/>
            <a:t>public class Caballo extends Animal { }</a:t>
          </a:r>
        </a:p>
        <a:p>
          <a:pPr marL="0" lvl="0" indent="0" algn="ctr" defTabSz="444500">
            <a:lnSpc>
              <a:spcPct val="90000"/>
            </a:lnSpc>
            <a:spcBef>
              <a:spcPct val="0"/>
            </a:spcBef>
            <a:spcAft>
              <a:spcPct val="35000"/>
            </a:spcAft>
            <a:buNone/>
          </a:pPr>
          <a:r>
            <a:rPr lang="en-US" sz="1000" kern="1200" dirty="0"/>
            <a:t>public class </a:t>
          </a:r>
          <a:r>
            <a:rPr lang="en-US" sz="1000" kern="1200" dirty="0" err="1"/>
            <a:t>Purasangre</a:t>
          </a:r>
          <a:r>
            <a:rPr lang="en-US" sz="1000" kern="1200" dirty="0"/>
            <a:t> extends Caballo { }</a:t>
          </a:r>
        </a:p>
      </dsp:txBody>
      <dsp:txXfrm>
        <a:off x="3362235" y="854585"/>
        <a:ext cx="2732484" cy="1639490"/>
      </dsp:txXfrm>
    </dsp:sp>
    <dsp:sp modelId="{4DE841FA-5374-4666-83B3-E3CB055A2E95}">
      <dsp:nvSpPr>
        <dsp:cNvPr id="0" name=""/>
        <dsp:cNvSpPr/>
      </dsp:nvSpPr>
      <dsp:spPr>
        <a:xfrm>
          <a:off x="2731964" y="3896573"/>
          <a:ext cx="597871" cy="91440"/>
        </a:xfrm>
        <a:custGeom>
          <a:avLst/>
          <a:gdLst/>
          <a:ahLst/>
          <a:cxnLst/>
          <a:rect l="0" t="0" r="0" b="0"/>
          <a:pathLst>
            <a:path>
              <a:moveTo>
                <a:pt x="0" y="45720"/>
              </a:moveTo>
              <a:lnTo>
                <a:pt x="597871" y="45720"/>
              </a:lnTo>
            </a:path>
          </a:pathLst>
        </a:custGeom>
        <a:noFill/>
        <a:ln w="9525" cap="flat" cmpd="sng" algn="ctr">
          <a:solidFill>
            <a:schemeClr val="accent4">
              <a:hueOff val="9644969"/>
              <a:satOff val="-8667"/>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5188" y="3939150"/>
        <a:ext cx="31423" cy="6284"/>
      </dsp:txXfrm>
    </dsp:sp>
    <dsp:sp modelId="{E93C79CA-E893-48EB-B63D-CB75D1034625}">
      <dsp:nvSpPr>
        <dsp:cNvPr id="0" name=""/>
        <dsp:cNvSpPr/>
      </dsp:nvSpPr>
      <dsp:spPr>
        <a:xfrm>
          <a:off x="1279" y="3122547"/>
          <a:ext cx="2732484" cy="1639490"/>
        </a:xfrm>
        <a:prstGeom prst="rect">
          <a:avLst/>
        </a:prstGeom>
        <a:gradFill rotWithShape="0">
          <a:gsLst>
            <a:gs pos="0">
              <a:schemeClr val="accent4">
                <a:hueOff val="6429979"/>
                <a:satOff val="-5778"/>
                <a:lumOff val="-915"/>
                <a:alphaOff val="0"/>
                <a:tint val="50000"/>
                <a:satMod val="300000"/>
              </a:schemeClr>
            </a:gs>
            <a:gs pos="35000">
              <a:schemeClr val="accent4">
                <a:hueOff val="6429979"/>
                <a:satOff val="-5778"/>
                <a:lumOff val="-915"/>
                <a:alphaOff val="0"/>
                <a:tint val="37000"/>
                <a:satMod val="300000"/>
              </a:schemeClr>
            </a:gs>
            <a:gs pos="100000">
              <a:schemeClr val="accent4">
                <a:hueOff val="6429979"/>
                <a:satOff val="-5778"/>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ES" sz="1000" kern="1200" dirty="0"/>
            <a:t>La relación HAS-A (tiene un) es un concepto que se vio en la práctica de Abstracción y</a:t>
          </a:r>
          <a:endParaRPr lang="en-US" sz="1000" kern="1200" dirty="0"/>
        </a:p>
        <a:p>
          <a:pPr marL="0" lvl="0" indent="0" algn="ctr" defTabSz="444500">
            <a:lnSpc>
              <a:spcPct val="90000"/>
            </a:lnSpc>
            <a:spcBef>
              <a:spcPct val="0"/>
            </a:spcBef>
            <a:spcAft>
              <a:spcPct val="35000"/>
            </a:spcAft>
            <a:buNone/>
          </a:pPr>
          <a:r>
            <a:rPr lang="es-ES" sz="1000" kern="1200" dirty="0"/>
            <a:t>encapsulamiento como composición. Se basa en el uso más que en la herencia, es decir,</a:t>
          </a:r>
          <a:endParaRPr lang="en-US" sz="1000" kern="1200" dirty="0"/>
        </a:p>
        <a:p>
          <a:pPr marL="0" lvl="0" indent="0" algn="ctr" defTabSz="444500">
            <a:lnSpc>
              <a:spcPct val="90000"/>
            </a:lnSpc>
            <a:spcBef>
              <a:spcPct val="0"/>
            </a:spcBef>
            <a:spcAft>
              <a:spcPct val="35000"/>
            </a:spcAft>
            <a:buNone/>
          </a:pPr>
          <a:r>
            <a:rPr lang="es-ES" sz="1000" kern="1200" dirty="0"/>
            <a:t>una clase X HAS-A Y si el código en la clase X tiene como atributo una referencia de la</a:t>
          </a:r>
          <a:endParaRPr lang="en-US" sz="1000" kern="1200" dirty="0"/>
        </a:p>
        <a:p>
          <a:pPr marL="0" lvl="0" indent="0" algn="ctr" defTabSz="444500">
            <a:lnSpc>
              <a:spcPct val="90000"/>
            </a:lnSpc>
            <a:spcBef>
              <a:spcPct val="0"/>
            </a:spcBef>
            <a:spcAft>
              <a:spcPct val="35000"/>
            </a:spcAft>
            <a:buNone/>
          </a:pPr>
          <a:r>
            <a:rPr lang="es-ES" sz="1000" kern="1200" dirty="0"/>
            <a:t>clase Y. Este Por ejemplo:</a:t>
          </a:r>
          <a:endParaRPr lang="en-US" sz="1000" kern="1200" dirty="0"/>
        </a:p>
      </dsp:txBody>
      <dsp:txXfrm>
        <a:off x="1279" y="3122547"/>
        <a:ext cx="2732484" cy="1639490"/>
      </dsp:txXfrm>
    </dsp:sp>
    <dsp:sp modelId="{9DFFCF90-2B90-4619-815A-A7046918FB80}">
      <dsp:nvSpPr>
        <dsp:cNvPr id="0" name=""/>
        <dsp:cNvSpPr/>
      </dsp:nvSpPr>
      <dsp:spPr>
        <a:xfrm>
          <a:off x="3362235" y="3122547"/>
          <a:ext cx="2732484" cy="1639490"/>
        </a:xfrm>
        <a:prstGeom prst="rect">
          <a:avLst/>
        </a:prstGeom>
        <a:gradFill rotWithShape="0">
          <a:gsLst>
            <a:gs pos="0">
              <a:schemeClr val="accent4">
                <a:hueOff val="9644969"/>
                <a:satOff val="-8667"/>
                <a:lumOff val="-1373"/>
                <a:alphaOff val="0"/>
                <a:tint val="50000"/>
                <a:satMod val="300000"/>
              </a:schemeClr>
            </a:gs>
            <a:gs pos="35000">
              <a:schemeClr val="accent4">
                <a:hueOff val="9644969"/>
                <a:satOff val="-8667"/>
                <a:lumOff val="-1373"/>
                <a:alphaOff val="0"/>
                <a:tint val="37000"/>
                <a:satMod val="300000"/>
              </a:schemeClr>
            </a:gs>
            <a:gs pos="100000">
              <a:schemeClr val="accent4">
                <a:hueOff val="9644969"/>
                <a:satOff val="-8667"/>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public class Animal { }</a:t>
          </a:r>
        </a:p>
        <a:p>
          <a:pPr marL="0" lvl="0" indent="0" algn="ctr" defTabSz="444500">
            <a:lnSpc>
              <a:spcPct val="90000"/>
            </a:lnSpc>
            <a:spcBef>
              <a:spcPct val="0"/>
            </a:spcBef>
            <a:spcAft>
              <a:spcPct val="35000"/>
            </a:spcAft>
            <a:buNone/>
          </a:pPr>
          <a:r>
            <a:rPr lang="en-US" sz="1000" kern="1200" dirty="0"/>
            <a:t>public class Caballo extends Animal {</a:t>
          </a:r>
        </a:p>
        <a:p>
          <a:pPr marL="0" lvl="0" indent="0" algn="ctr" defTabSz="444500">
            <a:lnSpc>
              <a:spcPct val="90000"/>
            </a:lnSpc>
            <a:spcBef>
              <a:spcPct val="0"/>
            </a:spcBef>
            <a:spcAft>
              <a:spcPct val="35000"/>
            </a:spcAft>
            <a:buNone/>
          </a:pPr>
          <a:r>
            <a:rPr lang="en-US" sz="1000" kern="1200" dirty="0"/>
            <a:t>private </a:t>
          </a:r>
          <a:r>
            <a:rPr lang="en-US" sz="1000" kern="1200" dirty="0" err="1"/>
            <a:t>SillaMontar</a:t>
          </a:r>
          <a:r>
            <a:rPr lang="en-US" sz="1000" kern="1200" dirty="0"/>
            <a:t> </a:t>
          </a:r>
          <a:r>
            <a:rPr lang="en-US" sz="1000" kern="1200" dirty="0" err="1"/>
            <a:t>miSilla</a:t>
          </a:r>
          <a:r>
            <a:rPr lang="en-US" sz="1000" kern="1200" dirty="0"/>
            <a:t>;</a:t>
          </a:r>
        </a:p>
        <a:p>
          <a:pPr marL="0" lvl="0" indent="0" algn="ctr" defTabSz="444500">
            <a:lnSpc>
              <a:spcPct val="90000"/>
            </a:lnSpc>
            <a:spcBef>
              <a:spcPct val="0"/>
            </a:spcBef>
            <a:spcAft>
              <a:spcPct val="35000"/>
            </a:spcAft>
            <a:buNone/>
          </a:pPr>
          <a:r>
            <a:rPr lang="en-US" sz="1000" kern="1200" dirty="0"/>
            <a:t>}</a:t>
          </a:r>
        </a:p>
      </dsp:txBody>
      <dsp:txXfrm>
        <a:off x="3362235" y="3122547"/>
        <a:ext cx="2732484" cy="1639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32EF7-DD71-41B4-834C-FA301EE050A1}">
      <dsp:nvSpPr>
        <dsp:cNvPr id="0" name=""/>
        <dsp:cNvSpPr/>
      </dsp:nvSpPr>
      <dsp:spPr>
        <a:xfrm>
          <a:off x="0" y="4606848"/>
          <a:ext cx="6096000" cy="100786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kern="1200" dirty="0"/>
            <a:t>La sobreescritura es un concepto que tiene sentido en la herencia y se refiere al hecho de volver a definir un método heredado. </a:t>
          </a:r>
        </a:p>
        <a:p>
          <a:pPr marL="0" lvl="0" indent="0" algn="ctr" defTabSz="533400">
            <a:lnSpc>
              <a:spcPct val="90000"/>
            </a:lnSpc>
            <a:spcBef>
              <a:spcPct val="0"/>
            </a:spcBef>
            <a:spcAft>
              <a:spcPct val="35000"/>
            </a:spcAft>
            <a:buNone/>
          </a:pPr>
          <a:r>
            <a:rPr lang="es-ES" sz="1200" kern="1200" dirty="0"/>
            <a:t>La sobrecarga sólo tiene sentido en la misma clase, se pueden definir varios métodos con el mismo nombre, pero con diferentes tipos y número de parámetros en ella. </a:t>
          </a:r>
          <a:endParaRPr lang="en-US" sz="1200" kern="1200" dirty="0"/>
        </a:p>
      </dsp:txBody>
      <dsp:txXfrm>
        <a:off x="0" y="4606848"/>
        <a:ext cx="6096000" cy="1007865"/>
      </dsp:txXfrm>
    </dsp:sp>
    <dsp:sp modelId="{CAC14BB8-56EB-42B3-9243-F81EAF1DE386}">
      <dsp:nvSpPr>
        <dsp:cNvPr id="0" name=""/>
        <dsp:cNvSpPr/>
      </dsp:nvSpPr>
      <dsp:spPr>
        <a:xfrm rot="10800000">
          <a:off x="0" y="3071868"/>
          <a:ext cx="6096000" cy="1550097"/>
        </a:xfrm>
        <a:prstGeom prst="upArrowCallout">
          <a:avLst/>
        </a:prstGeom>
        <a:gradFill rotWithShape="0">
          <a:gsLst>
            <a:gs pos="0">
              <a:schemeClr val="accent4">
                <a:hueOff val="3214990"/>
                <a:satOff val="-2889"/>
                <a:lumOff val="-458"/>
                <a:alphaOff val="0"/>
                <a:tint val="50000"/>
                <a:satMod val="300000"/>
              </a:schemeClr>
            </a:gs>
            <a:gs pos="35000">
              <a:schemeClr val="accent4">
                <a:hueOff val="3214990"/>
                <a:satOff val="-2889"/>
                <a:lumOff val="-458"/>
                <a:alphaOff val="0"/>
                <a:tint val="37000"/>
                <a:satMod val="300000"/>
              </a:schemeClr>
            </a:gs>
            <a:gs pos="100000">
              <a:schemeClr val="accent4">
                <a:hueOff val="3214990"/>
                <a:satOff val="-2889"/>
                <a:lumOff val="-45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kern="1200" dirty="0"/>
            <a:t>Por lo tanto, la sobreescritura solo tiene sentido en la herencia, es decir, no es posible  sobrescribir un método dentro de la misma clase porque el compilador detectaría que existen dos métodos que se llaman igual y reciben el mismo número y tipo de parámetros.</a:t>
          </a:r>
          <a:endParaRPr lang="en-US" sz="1200" kern="1200" dirty="0"/>
        </a:p>
      </dsp:txBody>
      <dsp:txXfrm rot="10800000">
        <a:off x="0" y="3071868"/>
        <a:ext cx="6096000" cy="1007207"/>
      </dsp:txXfrm>
    </dsp:sp>
    <dsp:sp modelId="{928D5A7B-4577-45D8-8B7E-B5FD757FD93B}">
      <dsp:nvSpPr>
        <dsp:cNvPr id="0" name=""/>
        <dsp:cNvSpPr/>
      </dsp:nvSpPr>
      <dsp:spPr>
        <a:xfrm rot="10800000">
          <a:off x="0" y="1536889"/>
          <a:ext cx="6096000" cy="1550097"/>
        </a:xfrm>
        <a:prstGeom prst="upArrowCallout">
          <a:avLst/>
        </a:prstGeom>
        <a:gradFill rotWithShape="0">
          <a:gsLst>
            <a:gs pos="0">
              <a:schemeClr val="accent4">
                <a:hueOff val="6429979"/>
                <a:satOff val="-5778"/>
                <a:lumOff val="-915"/>
                <a:alphaOff val="0"/>
                <a:tint val="50000"/>
                <a:satMod val="300000"/>
              </a:schemeClr>
            </a:gs>
            <a:gs pos="35000">
              <a:schemeClr val="accent4">
                <a:hueOff val="6429979"/>
                <a:satOff val="-5778"/>
                <a:lumOff val="-915"/>
                <a:alphaOff val="0"/>
                <a:tint val="37000"/>
                <a:satMod val="300000"/>
              </a:schemeClr>
            </a:gs>
            <a:gs pos="100000">
              <a:schemeClr val="accent4">
                <a:hueOff val="6429979"/>
                <a:satOff val="-5778"/>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kern="1200" dirty="0"/>
            <a:t>Un método sobrescrito en una clase derivada debe seguir las siguientes reglas:</a:t>
          </a:r>
          <a:endParaRPr lang="en-US" sz="1200" kern="1200" dirty="0"/>
        </a:p>
      </dsp:txBody>
      <dsp:txXfrm rot="-10800000">
        <a:off x="0" y="1536889"/>
        <a:ext cx="6096000" cy="544084"/>
      </dsp:txXfrm>
    </dsp:sp>
    <dsp:sp modelId="{59619DD7-F945-46A0-BD7B-B250BE291321}">
      <dsp:nvSpPr>
        <dsp:cNvPr id="0" name=""/>
        <dsp:cNvSpPr/>
      </dsp:nvSpPr>
      <dsp:spPr>
        <a:xfrm>
          <a:off x="0" y="2080973"/>
          <a:ext cx="1523999" cy="463479"/>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ES" sz="900" kern="1200" dirty="0"/>
            <a:t>Debe tener el mismo nombre.</a:t>
          </a:r>
          <a:endParaRPr lang="en-US" sz="900" kern="1200" dirty="0"/>
        </a:p>
      </dsp:txBody>
      <dsp:txXfrm>
        <a:off x="0" y="2080973"/>
        <a:ext cx="1523999" cy="463479"/>
      </dsp:txXfrm>
    </dsp:sp>
    <dsp:sp modelId="{94554F32-B970-4692-9CE6-0DAC37C1A8A8}">
      <dsp:nvSpPr>
        <dsp:cNvPr id="0" name=""/>
        <dsp:cNvSpPr/>
      </dsp:nvSpPr>
      <dsp:spPr>
        <a:xfrm>
          <a:off x="1524000" y="2080973"/>
          <a:ext cx="1523999" cy="463479"/>
        </a:xfrm>
        <a:prstGeom prst="rect">
          <a:avLst/>
        </a:prstGeom>
        <a:solidFill>
          <a:schemeClr val="accent4">
            <a:tint val="40000"/>
            <a:alpha val="90000"/>
            <a:hueOff val="3064341"/>
            <a:satOff val="-1307"/>
            <a:lumOff val="-131"/>
            <a:alphaOff val="0"/>
          </a:schemeClr>
        </a:solidFill>
        <a:ln w="9525" cap="flat" cmpd="sng" algn="ctr">
          <a:solidFill>
            <a:schemeClr val="accent4">
              <a:tint val="40000"/>
              <a:alpha val="90000"/>
              <a:hueOff val="3064341"/>
              <a:satOff val="-1307"/>
              <a:lumOff val="-1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ES" sz="900" kern="1200" dirty="0"/>
            <a:t>Debe tener el mismo tipo y número de parámetros.</a:t>
          </a:r>
          <a:endParaRPr lang="en-US" sz="900" kern="1200" dirty="0"/>
        </a:p>
      </dsp:txBody>
      <dsp:txXfrm>
        <a:off x="1524000" y="2080973"/>
        <a:ext cx="1523999" cy="463479"/>
      </dsp:txXfrm>
    </dsp:sp>
    <dsp:sp modelId="{0CB8EF9F-DE9B-49D3-9BBD-5AF172CF9B85}">
      <dsp:nvSpPr>
        <dsp:cNvPr id="0" name=""/>
        <dsp:cNvSpPr/>
      </dsp:nvSpPr>
      <dsp:spPr>
        <a:xfrm>
          <a:off x="3048000" y="2080973"/>
          <a:ext cx="1523999" cy="463479"/>
        </a:xfrm>
        <a:prstGeom prst="rect">
          <a:avLst/>
        </a:prstGeom>
        <a:solidFill>
          <a:schemeClr val="accent4">
            <a:tint val="40000"/>
            <a:alpha val="90000"/>
            <a:hueOff val="6128682"/>
            <a:satOff val="-2613"/>
            <a:lumOff val="-262"/>
            <a:alphaOff val="0"/>
          </a:schemeClr>
        </a:solidFill>
        <a:ln w="9525" cap="flat" cmpd="sng" algn="ctr">
          <a:solidFill>
            <a:schemeClr val="accent4">
              <a:tint val="40000"/>
              <a:alpha val="90000"/>
              <a:hueOff val="6128682"/>
              <a:satOff val="-2613"/>
              <a:lumOff val="-2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ES" sz="900" kern="1200" dirty="0"/>
            <a:t>El tipo de nivel de acceso debe ser igual o más accesible.</a:t>
          </a:r>
          <a:endParaRPr lang="en-US" sz="900" kern="1200" dirty="0"/>
        </a:p>
      </dsp:txBody>
      <dsp:txXfrm>
        <a:off x="3048000" y="2080973"/>
        <a:ext cx="1523999" cy="463479"/>
      </dsp:txXfrm>
    </dsp:sp>
    <dsp:sp modelId="{4D0BAC23-2C7A-4C61-8D67-03E1C078F970}">
      <dsp:nvSpPr>
        <dsp:cNvPr id="0" name=""/>
        <dsp:cNvSpPr/>
      </dsp:nvSpPr>
      <dsp:spPr>
        <a:xfrm>
          <a:off x="4572000" y="2080973"/>
          <a:ext cx="1523999" cy="463479"/>
        </a:xfrm>
        <a:prstGeom prst="rect">
          <a:avLst/>
        </a:prstGeom>
        <a:solidFill>
          <a:schemeClr val="accent4">
            <a:tint val="40000"/>
            <a:alpha val="90000"/>
            <a:hueOff val="9193023"/>
            <a:satOff val="-3920"/>
            <a:lumOff val="-393"/>
            <a:alphaOff val="0"/>
          </a:schemeClr>
        </a:solidFill>
        <a:ln w="9525" cap="flat" cmpd="sng" algn="ctr">
          <a:solidFill>
            <a:schemeClr val="accent4">
              <a:tint val="40000"/>
              <a:alpha val="90000"/>
              <a:hueOff val="9193023"/>
              <a:satOff val="-3920"/>
              <a:lumOff val="-39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ES" sz="900" kern="1200" dirty="0"/>
            <a:t>El valor de retorno debe ser del mismo tipo o un subtipo.</a:t>
          </a:r>
          <a:endParaRPr lang="en-US" sz="900" kern="1200" dirty="0"/>
        </a:p>
      </dsp:txBody>
      <dsp:txXfrm>
        <a:off x="4572000" y="2080973"/>
        <a:ext cx="1523999" cy="463479"/>
      </dsp:txXfrm>
    </dsp:sp>
    <dsp:sp modelId="{20237032-7610-49DA-8AFE-5ACFB151771E}">
      <dsp:nvSpPr>
        <dsp:cNvPr id="0" name=""/>
        <dsp:cNvSpPr/>
      </dsp:nvSpPr>
      <dsp:spPr>
        <a:xfrm rot="10800000">
          <a:off x="0" y="1909"/>
          <a:ext cx="6096000" cy="1550097"/>
        </a:xfrm>
        <a:prstGeom prst="upArrowCallout">
          <a:avLst/>
        </a:prstGeom>
        <a:gradFill rotWithShape="0">
          <a:gsLst>
            <a:gs pos="0">
              <a:schemeClr val="accent4">
                <a:hueOff val="9644969"/>
                <a:satOff val="-8667"/>
                <a:lumOff val="-1373"/>
                <a:alphaOff val="0"/>
                <a:tint val="50000"/>
                <a:satMod val="300000"/>
              </a:schemeClr>
            </a:gs>
            <a:gs pos="35000">
              <a:schemeClr val="accent4">
                <a:hueOff val="9644969"/>
                <a:satOff val="-8667"/>
                <a:lumOff val="-1373"/>
                <a:alphaOff val="0"/>
                <a:tint val="37000"/>
                <a:satMod val="300000"/>
              </a:schemeClr>
            </a:gs>
            <a:gs pos="100000">
              <a:schemeClr val="accent4">
                <a:hueOff val="9644969"/>
                <a:satOff val="-8667"/>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La </a:t>
          </a:r>
          <a:r>
            <a:rPr lang="es-ES" sz="1200" kern="1200" dirty="0"/>
            <a:t>sobreescritura se refiere a la habilidad de redefinir el comportamiento de un método específico en una subclase, generando así un comportamiento acorde a las necesidades de </a:t>
          </a:r>
          <a:r>
            <a:rPr lang="en-US" sz="1200" kern="1200" dirty="0" err="1"/>
            <a:t>cada</a:t>
          </a:r>
          <a:r>
            <a:rPr lang="en-US" sz="1200" kern="1200" dirty="0"/>
            <a:t> </a:t>
          </a:r>
          <a:r>
            <a:rPr lang="en-US" sz="1200" kern="1200" dirty="0" err="1"/>
            <a:t>clase</a:t>
          </a:r>
          <a:r>
            <a:rPr lang="en-US" sz="1200" kern="1200" dirty="0"/>
            <a:t>.</a:t>
          </a:r>
        </a:p>
      </dsp:txBody>
      <dsp:txXfrm rot="10800000">
        <a:off x="0" y="1909"/>
        <a:ext cx="6096000" cy="10072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2A41-273D-4589-B12D-F3F76DB7F8A7}">
      <dsp:nvSpPr>
        <dsp:cNvPr id="0" name=""/>
        <dsp:cNvSpPr/>
      </dsp:nvSpPr>
      <dsp:spPr>
        <a:xfrm>
          <a:off x="3199" y="189901"/>
          <a:ext cx="991868" cy="1636420"/>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Polimorfismo se refiere a la habilidad de tener diferentes formas</a:t>
          </a:r>
          <a:endParaRPr lang="en-US" sz="1100" kern="1200" dirty="0"/>
        </a:p>
      </dsp:txBody>
      <dsp:txXfrm>
        <a:off x="32250" y="218952"/>
        <a:ext cx="933766" cy="1578318"/>
      </dsp:txXfrm>
    </dsp:sp>
    <dsp:sp modelId="{C42E78EA-6D51-4C98-B707-8459B6E16285}">
      <dsp:nvSpPr>
        <dsp:cNvPr id="0" name=""/>
        <dsp:cNvSpPr/>
      </dsp:nvSpPr>
      <dsp:spPr>
        <a:xfrm>
          <a:off x="1094254" y="885120"/>
          <a:ext cx="210276" cy="245983"/>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94254" y="934317"/>
        <a:ext cx="147193" cy="147589"/>
      </dsp:txXfrm>
    </dsp:sp>
    <dsp:sp modelId="{AFAF3F9F-03F0-40FF-AF57-8A6D09B8F0B9}">
      <dsp:nvSpPr>
        <dsp:cNvPr id="0" name=""/>
        <dsp:cNvSpPr/>
      </dsp:nvSpPr>
      <dsp:spPr>
        <a:xfrm>
          <a:off x="1391814" y="189901"/>
          <a:ext cx="991868" cy="1636420"/>
        </a:xfrm>
        <a:prstGeom prst="roundRect">
          <a:avLst>
            <a:gd name="adj" fmla="val 10000"/>
          </a:avLst>
        </a:prstGeom>
        <a:gradFill rotWithShape="0">
          <a:gsLst>
            <a:gs pos="0">
              <a:schemeClr val="accent4">
                <a:hueOff val="2411242"/>
                <a:satOff val="-2167"/>
                <a:lumOff val="-343"/>
                <a:alphaOff val="0"/>
                <a:tint val="50000"/>
                <a:satMod val="300000"/>
              </a:schemeClr>
            </a:gs>
            <a:gs pos="35000">
              <a:schemeClr val="accent4">
                <a:hueOff val="2411242"/>
                <a:satOff val="-2167"/>
                <a:lumOff val="-343"/>
                <a:alphaOff val="0"/>
                <a:tint val="37000"/>
                <a:satMod val="300000"/>
              </a:schemeClr>
            </a:gs>
            <a:gs pos="100000">
              <a:schemeClr val="accent4">
                <a:hueOff val="2411242"/>
                <a:satOff val="-2167"/>
                <a:lumOff val="-34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Debido a que la única manera de acceder a un objeto es a través de su referencia, existen algunos puntos clave que se deben recordar sobre las mismas:</a:t>
          </a:r>
          <a:endParaRPr lang="en-US" sz="900" kern="1200" dirty="0"/>
        </a:p>
      </dsp:txBody>
      <dsp:txXfrm>
        <a:off x="1420865" y="218952"/>
        <a:ext cx="933766" cy="1578318"/>
      </dsp:txXfrm>
    </dsp:sp>
    <dsp:sp modelId="{11EBE585-6BF5-4067-A88D-CC46DBE2D519}">
      <dsp:nvSpPr>
        <dsp:cNvPr id="0" name=""/>
        <dsp:cNvSpPr/>
      </dsp:nvSpPr>
      <dsp:spPr>
        <a:xfrm>
          <a:off x="2482869" y="885120"/>
          <a:ext cx="210276" cy="245983"/>
        </a:xfrm>
        <a:prstGeom prst="rightArrow">
          <a:avLst>
            <a:gd name="adj1" fmla="val 60000"/>
            <a:gd name="adj2" fmla="val 50000"/>
          </a:avLst>
        </a:prstGeom>
        <a:gradFill rotWithShape="0">
          <a:gsLst>
            <a:gs pos="0">
              <a:schemeClr val="accent4">
                <a:hueOff val="3214990"/>
                <a:satOff val="-2889"/>
                <a:lumOff val="-458"/>
                <a:alphaOff val="0"/>
                <a:tint val="50000"/>
                <a:satMod val="300000"/>
              </a:schemeClr>
            </a:gs>
            <a:gs pos="35000">
              <a:schemeClr val="accent4">
                <a:hueOff val="3214990"/>
                <a:satOff val="-2889"/>
                <a:lumOff val="-458"/>
                <a:alphaOff val="0"/>
                <a:tint val="37000"/>
                <a:satMod val="300000"/>
              </a:schemeClr>
            </a:gs>
            <a:gs pos="100000">
              <a:schemeClr val="accent4">
                <a:hueOff val="3214990"/>
                <a:satOff val="-2889"/>
                <a:lumOff val="-45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482869" y="934317"/>
        <a:ext cx="147193" cy="147589"/>
      </dsp:txXfrm>
    </dsp:sp>
    <dsp:sp modelId="{D2154E2C-F5AE-4AC6-98CE-FEED5C7FEDA1}">
      <dsp:nvSpPr>
        <dsp:cNvPr id="0" name=""/>
        <dsp:cNvSpPr/>
      </dsp:nvSpPr>
      <dsp:spPr>
        <a:xfrm>
          <a:off x="2780429" y="189901"/>
          <a:ext cx="991868" cy="1636420"/>
        </a:xfrm>
        <a:prstGeom prst="roundRect">
          <a:avLst>
            <a:gd name="adj" fmla="val 10000"/>
          </a:avLst>
        </a:prstGeom>
        <a:gradFill rotWithShape="0">
          <a:gsLst>
            <a:gs pos="0">
              <a:schemeClr val="accent4">
                <a:hueOff val="4822484"/>
                <a:satOff val="-4333"/>
                <a:lumOff val="-686"/>
                <a:alphaOff val="0"/>
                <a:tint val="50000"/>
                <a:satMod val="300000"/>
              </a:schemeClr>
            </a:gs>
            <a:gs pos="35000">
              <a:schemeClr val="accent4">
                <a:hueOff val="4822484"/>
                <a:satOff val="-4333"/>
                <a:lumOff val="-686"/>
                <a:alphaOff val="0"/>
                <a:tint val="37000"/>
                <a:satMod val="300000"/>
              </a:schemeClr>
            </a:gs>
            <a:gs pos="100000">
              <a:schemeClr val="accent4">
                <a:hueOff val="4822484"/>
                <a:satOff val="-4333"/>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Una referencia puede ser solo de un tipo y, una vez declarado, el tipo no puede ser </a:t>
          </a:r>
          <a:r>
            <a:rPr lang="en-US" sz="900" kern="1200" dirty="0"/>
            <a:t>cambiado.</a:t>
          </a:r>
        </a:p>
      </dsp:txBody>
      <dsp:txXfrm>
        <a:off x="2809480" y="218952"/>
        <a:ext cx="933766" cy="1578318"/>
      </dsp:txXfrm>
    </dsp:sp>
    <dsp:sp modelId="{D6962D8F-2E5E-4DEB-BC92-5939642D4B41}">
      <dsp:nvSpPr>
        <dsp:cNvPr id="0" name=""/>
        <dsp:cNvSpPr/>
      </dsp:nvSpPr>
      <dsp:spPr>
        <a:xfrm>
          <a:off x="3871484" y="885120"/>
          <a:ext cx="210276" cy="245983"/>
        </a:xfrm>
        <a:prstGeom prst="rightArrow">
          <a:avLst>
            <a:gd name="adj1" fmla="val 60000"/>
            <a:gd name="adj2" fmla="val 50000"/>
          </a:avLst>
        </a:prstGeom>
        <a:gradFill rotWithShape="0">
          <a:gsLst>
            <a:gs pos="0">
              <a:schemeClr val="accent4">
                <a:hueOff val="6429979"/>
                <a:satOff val="-5778"/>
                <a:lumOff val="-915"/>
                <a:alphaOff val="0"/>
                <a:tint val="50000"/>
                <a:satMod val="300000"/>
              </a:schemeClr>
            </a:gs>
            <a:gs pos="35000">
              <a:schemeClr val="accent4">
                <a:hueOff val="6429979"/>
                <a:satOff val="-5778"/>
                <a:lumOff val="-915"/>
                <a:alphaOff val="0"/>
                <a:tint val="37000"/>
                <a:satMod val="300000"/>
              </a:schemeClr>
            </a:gs>
            <a:gs pos="100000">
              <a:schemeClr val="accent4">
                <a:hueOff val="6429979"/>
                <a:satOff val="-5778"/>
                <a:lumOff val="-915"/>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871484" y="934317"/>
        <a:ext cx="147193" cy="147589"/>
      </dsp:txXfrm>
    </dsp:sp>
    <dsp:sp modelId="{9E8AE28E-DB44-4796-A59A-4BCDE40D03CB}">
      <dsp:nvSpPr>
        <dsp:cNvPr id="0" name=""/>
        <dsp:cNvSpPr/>
      </dsp:nvSpPr>
      <dsp:spPr>
        <a:xfrm>
          <a:off x="4169045" y="189901"/>
          <a:ext cx="991868" cy="1636420"/>
        </a:xfrm>
        <a:prstGeom prst="roundRect">
          <a:avLst>
            <a:gd name="adj" fmla="val 10000"/>
          </a:avLst>
        </a:prstGeom>
        <a:gradFill rotWithShape="0">
          <a:gsLst>
            <a:gs pos="0">
              <a:schemeClr val="accent4">
                <a:hueOff val="7233727"/>
                <a:satOff val="-6500"/>
                <a:lumOff val="-1030"/>
                <a:alphaOff val="0"/>
                <a:tint val="50000"/>
                <a:satMod val="300000"/>
              </a:schemeClr>
            </a:gs>
            <a:gs pos="35000">
              <a:schemeClr val="accent4">
                <a:hueOff val="7233727"/>
                <a:satOff val="-6500"/>
                <a:lumOff val="-1030"/>
                <a:alphaOff val="0"/>
                <a:tint val="37000"/>
                <a:satMod val="300000"/>
              </a:schemeClr>
            </a:gs>
            <a:gs pos="100000">
              <a:schemeClr val="accent4">
                <a:hueOff val="7233727"/>
                <a:satOff val="-6500"/>
                <a:lumOff val="-10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Una referencia es una variable, por lo tanto, ésta puede ser reasignada a otros </a:t>
          </a:r>
          <a:r>
            <a:rPr lang="en-US" sz="900" kern="1200" dirty="0"/>
            <a:t>objetos</a:t>
          </a:r>
        </a:p>
      </dsp:txBody>
      <dsp:txXfrm>
        <a:off x="4198096" y="218952"/>
        <a:ext cx="933766" cy="1578318"/>
      </dsp:txXfrm>
    </dsp:sp>
    <dsp:sp modelId="{1CBF5F21-EDAB-4CAA-A94A-3A33DE809D4D}">
      <dsp:nvSpPr>
        <dsp:cNvPr id="0" name=""/>
        <dsp:cNvSpPr/>
      </dsp:nvSpPr>
      <dsp:spPr>
        <a:xfrm>
          <a:off x="5260100" y="885120"/>
          <a:ext cx="210276" cy="245983"/>
        </a:xfrm>
        <a:prstGeom prst="rightArrow">
          <a:avLst>
            <a:gd name="adj1" fmla="val 60000"/>
            <a:gd name="adj2" fmla="val 50000"/>
          </a:avLst>
        </a:prstGeom>
        <a:gradFill rotWithShape="0">
          <a:gsLst>
            <a:gs pos="0">
              <a:schemeClr val="accent4">
                <a:hueOff val="9644969"/>
                <a:satOff val="-8667"/>
                <a:lumOff val="-1373"/>
                <a:alphaOff val="0"/>
                <a:tint val="50000"/>
                <a:satMod val="300000"/>
              </a:schemeClr>
            </a:gs>
            <a:gs pos="35000">
              <a:schemeClr val="accent4">
                <a:hueOff val="9644969"/>
                <a:satOff val="-8667"/>
                <a:lumOff val="-1373"/>
                <a:alphaOff val="0"/>
                <a:tint val="37000"/>
                <a:satMod val="300000"/>
              </a:schemeClr>
            </a:gs>
            <a:gs pos="100000">
              <a:schemeClr val="accent4">
                <a:hueOff val="9644969"/>
                <a:satOff val="-8667"/>
                <a:lumOff val="-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260100" y="934317"/>
        <a:ext cx="147193" cy="147589"/>
      </dsp:txXfrm>
    </dsp:sp>
    <dsp:sp modelId="{6CAAFCDF-FA47-43E6-AB7D-E78893521161}">
      <dsp:nvSpPr>
        <dsp:cNvPr id="0" name=""/>
        <dsp:cNvSpPr/>
      </dsp:nvSpPr>
      <dsp:spPr>
        <a:xfrm>
          <a:off x="5557660" y="189901"/>
          <a:ext cx="991868" cy="1636420"/>
        </a:xfrm>
        <a:prstGeom prst="roundRect">
          <a:avLst>
            <a:gd name="adj" fmla="val 10000"/>
          </a:avLst>
        </a:prstGeom>
        <a:gradFill rotWithShape="0">
          <a:gsLst>
            <a:gs pos="0">
              <a:schemeClr val="accent4">
                <a:hueOff val="9644969"/>
                <a:satOff val="-8667"/>
                <a:lumOff val="-1373"/>
                <a:alphaOff val="0"/>
                <a:tint val="50000"/>
                <a:satMod val="300000"/>
              </a:schemeClr>
            </a:gs>
            <a:gs pos="35000">
              <a:schemeClr val="accent4">
                <a:hueOff val="9644969"/>
                <a:satOff val="-8667"/>
                <a:lumOff val="-1373"/>
                <a:alphaOff val="0"/>
                <a:tint val="37000"/>
                <a:satMod val="300000"/>
              </a:schemeClr>
            </a:gs>
            <a:gs pos="100000">
              <a:schemeClr val="accent4">
                <a:hueOff val="9644969"/>
                <a:satOff val="-8667"/>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A una referencia se le puede asignar cualquier objeto que sea del mismo tipo con el que fue declarada la referencia o de algún subtipo (Polimorfismo).</a:t>
          </a:r>
          <a:endParaRPr lang="en-US" sz="900" kern="1200" dirty="0"/>
        </a:p>
      </dsp:txBody>
      <dsp:txXfrm>
        <a:off x="5586711" y="218952"/>
        <a:ext cx="933766" cy="15783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74694-EAA1-4D50-B5AA-CA0A4D17B5F9}">
      <dsp:nvSpPr>
        <dsp:cNvPr id="0" name=""/>
        <dsp:cNvSpPr/>
      </dsp:nvSpPr>
      <dsp:spPr>
        <a:xfrm>
          <a:off x="24332" y="353201"/>
          <a:ext cx="3218609" cy="213565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s-ES" sz="1050" kern="1200" dirty="0"/>
            <a:t>Una clase puede implementar cualquier cantidad de interfaces, la única restricción es que, dentro del cuerpo de la clase, se deben implementar todos los métodos de las interfaces que se implementen. La sintaxis es la siguiente :</a:t>
          </a:r>
          <a:endParaRPr lang="en-US" sz="1050" b="1" kern="1200" dirty="0"/>
        </a:p>
      </dsp:txBody>
      <dsp:txXfrm>
        <a:off x="24332" y="353201"/>
        <a:ext cx="3218609" cy="2135656"/>
      </dsp:txXfrm>
    </dsp:sp>
    <dsp:sp modelId="{2D32DB2D-8C84-43CF-AF03-DB42B1164560}">
      <dsp:nvSpPr>
        <dsp:cNvPr id="0" name=""/>
        <dsp:cNvSpPr/>
      </dsp:nvSpPr>
      <dsp:spPr>
        <a:xfrm>
          <a:off x="3489648" y="394566"/>
          <a:ext cx="3172004" cy="2094291"/>
        </a:xfrm>
        <a:prstGeom prst="rect">
          <a:avLst/>
        </a:prstGeom>
        <a:solidFill>
          <a:schemeClr val="accent2">
            <a:hueOff val="-9067203"/>
            <a:satOff val="5236"/>
            <a:lumOff val="-9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err="1"/>
            <a:t>Métodos</a:t>
          </a:r>
          <a:r>
            <a:rPr lang="en-US" sz="900" b="1" kern="1200" dirty="0"/>
            <a:t> </a:t>
          </a:r>
          <a:r>
            <a:rPr lang="en-US" sz="900" b="1" kern="1200" dirty="0" err="1"/>
            <a:t>modificadores</a:t>
          </a:r>
          <a:r>
            <a:rPr lang="en-US" sz="900" b="1" kern="1200" dirty="0"/>
            <a:t>: </a:t>
          </a:r>
          <a:r>
            <a:rPr lang="en-US" sz="900" b="0" kern="1200" dirty="0"/>
            <a:t>s</a:t>
          </a:r>
          <a:r>
            <a:rPr lang="en-US" sz="900" kern="1200" dirty="0"/>
            <a:t>on </a:t>
          </a:r>
          <a:r>
            <a:rPr lang="en-US" sz="900" kern="1200" dirty="0" err="1"/>
            <a:t>métodos</a:t>
          </a:r>
          <a:r>
            <a:rPr lang="en-US" sz="900" kern="1200" dirty="0"/>
            <a:t> </a:t>
          </a:r>
          <a:r>
            <a:rPr lang="es-ES" sz="900" kern="1200" dirty="0"/>
            <a:t>que dan lugar a un cambio en el valor de uno o varios de los atributos del objeto.</a:t>
          </a:r>
          <a:endParaRPr lang="en-US" sz="900" kern="1200" dirty="0"/>
        </a:p>
        <a:p>
          <a:pPr marL="0" lvl="0" indent="0" algn="l" defTabSz="400050">
            <a:lnSpc>
              <a:spcPct val="90000"/>
            </a:lnSpc>
            <a:spcBef>
              <a:spcPct val="0"/>
            </a:spcBef>
            <a:spcAft>
              <a:spcPct val="35000"/>
            </a:spcAft>
            <a:buNone/>
          </a:pPr>
          <a:r>
            <a:rPr lang="en-US" sz="900" kern="1200" dirty="0"/>
            <a:t>public class </a:t>
          </a:r>
          <a:r>
            <a:rPr lang="en-US" sz="900" kern="1200" dirty="0" err="1"/>
            <a:t>NombreClase</a:t>
          </a:r>
          <a:r>
            <a:rPr lang="en-US" sz="900" kern="1200" dirty="0"/>
            <a:t> implements Interfaz1, Interfaz2, …, </a:t>
          </a:r>
          <a:r>
            <a:rPr lang="en-US" sz="900" kern="1200" dirty="0" err="1"/>
            <a:t>InterfazN</a:t>
          </a:r>
          <a:r>
            <a:rPr lang="en-US" sz="900" kern="1200" dirty="0"/>
            <a:t> {</a:t>
          </a:r>
        </a:p>
        <a:p>
          <a:pPr marL="0" lvl="0" indent="0" algn="l" defTabSz="400050">
            <a:lnSpc>
              <a:spcPct val="90000"/>
            </a:lnSpc>
            <a:spcBef>
              <a:spcPct val="0"/>
            </a:spcBef>
            <a:spcAft>
              <a:spcPct val="35000"/>
            </a:spcAft>
            <a:buNone/>
          </a:pPr>
          <a:r>
            <a:rPr lang="en-US" sz="900" kern="1200" dirty="0"/>
            <a:t>// </a:t>
          </a:r>
          <a:r>
            <a:rPr lang="en-US" sz="900" kern="1200" dirty="0" err="1"/>
            <a:t>Implementar</a:t>
          </a:r>
          <a:r>
            <a:rPr lang="en-US" sz="900" kern="1200" dirty="0"/>
            <a:t> </a:t>
          </a:r>
          <a:r>
            <a:rPr lang="en-US" sz="900" kern="1200" dirty="0" err="1"/>
            <a:t>métodos</a:t>
          </a:r>
          <a:r>
            <a:rPr lang="en-US" sz="900" kern="1200" dirty="0"/>
            <a:t> de la Interfaz1</a:t>
          </a:r>
        </a:p>
        <a:p>
          <a:pPr marL="0" lvl="0" indent="0" algn="l" defTabSz="400050">
            <a:lnSpc>
              <a:spcPct val="90000"/>
            </a:lnSpc>
            <a:spcBef>
              <a:spcPct val="0"/>
            </a:spcBef>
            <a:spcAft>
              <a:spcPct val="35000"/>
            </a:spcAft>
            <a:buNone/>
          </a:pPr>
          <a:r>
            <a:rPr lang="en-US" sz="900" kern="1200" dirty="0"/>
            <a:t>// </a:t>
          </a:r>
          <a:r>
            <a:rPr lang="en-US" sz="900" kern="1200" dirty="0" err="1"/>
            <a:t>Implementar</a:t>
          </a:r>
          <a:r>
            <a:rPr lang="en-US" sz="900" kern="1200" dirty="0"/>
            <a:t> </a:t>
          </a:r>
          <a:r>
            <a:rPr lang="en-US" sz="900" kern="1200" dirty="0" err="1"/>
            <a:t>métodos</a:t>
          </a:r>
          <a:r>
            <a:rPr lang="en-US" sz="900" kern="1200" dirty="0"/>
            <a:t> de la </a:t>
          </a:r>
          <a:r>
            <a:rPr lang="en-US" sz="900" kern="1200" dirty="0" err="1"/>
            <a:t>interfaz</a:t>
          </a:r>
          <a:r>
            <a:rPr lang="en-US" sz="900" kern="1200" dirty="0"/>
            <a:t> 2</a:t>
          </a:r>
        </a:p>
        <a:p>
          <a:pPr marL="0" lvl="0" indent="0" algn="l" defTabSz="400050">
            <a:lnSpc>
              <a:spcPct val="90000"/>
            </a:lnSpc>
            <a:spcBef>
              <a:spcPct val="0"/>
            </a:spcBef>
            <a:spcAft>
              <a:spcPct val="35000"/>
            </a:spcAft>
            <a:buNone/>
          </a:pPr>
          <a:r>
            <a:rPr lang="en-US" sz="900" kern="1200" dirty="0"/>
            <a:t>// …</a:t>
          </a:r>
        </a:p>
        <a:p>
          <a:pPr marL="0" lvl="0" indent="0" algn="l" defTabSz="400050">
            <a:lnSpc>
              <a:spcPct val="90000"/>
            </a:lnSpc>
            <a:spcBef>
              <a:spcPct val="0"/>
            </a:spcBef>
            <a:spcAft>
              <a:spcPct val="35000"/>
            </a:spcAft>
            <a:buNone/>
          </a:pPr>
          <a:r>
            <a:rPr lang="en-US" sz="900" kern="1200" dirty="0"/>
            <a:t>// </a:t>
          </a:r>
          <a:r>
            <a:rPr lang="en-US" sz="900" kern="1200" dirty="0" err="1"/>
            <a:t>Implementar</a:t>
          </a:r>
          <a:r>
            <a:rPr lang="en-US" sz="900" kern="1200" dirty="0"/>
            <a:t> </a:t>
          </a:r>
          <a:r>
            <a:rPr lang="en-US" sz="900" kern="1200" dirty="0" err="1"/>
            <a:t>métodos</a:t>
          </a:r>
          <a:r>
            <a:rPr lang="en-US" sz="900" kern="1200" dirty="0"/>
            <a:t> de la </a:t>
          </a:r>
          <a:r>
            <a:rPr lang="en-US" sz="900" kern="1200" dirty="0" err="1"/>
            <a:t>interfaz</a:t>
          </a:r>
          <a:r>
            <a:rPr lang="en-US" sz="900" kern="1200" dirty="0"/>
            <a:t> N</a:t>
          </a:r>
        </a:p>
        <a:p>
          <a:pPr marL="0" lvl="0" indent="0" algn="l" defTabSz="400050">
            <a:lnSpc>
              <a:spcPct val="90000"/>
            </a:lnSpc>
            <a:spcBef>
              <a:spcPct val="0"/>
            </a:spcBef>
            <a:spcAft>
              <a:spcPct val="35000"/>
            </a:spcAft>
            <a:buNone/>
          </a:pPr>
          <a:r>
            <a:rPr lang="en-US" sz="900" kern="1200" dirty="0"/>
            <a:t>}</a:t>
          </a:r>
          <a:endParaRPr lang="en-US" sz="900" b="0" kern="1200" dirty="0"/>
        </a:p>
      </dsp:txBody>
      <dsp:txXfrm>
        <a:off x="3489648" y="394566"/>
        <a:ext cx="3172004" cy="2094291"/>
      </dsp:txXfrm>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86C14D8-7D36-4DB4-BC1F-196E96D6F3EC}" type="datetimeFigureOut">
              <a:rPr lang="es-ES"/>
              <a:pPr>
                <a:defRPr/>
              </a:pPr>
              <a:t>13/12/2022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69A1247-0593-43A9-8DB7-4F6B246B65D0}" type="slidenum">
              <a:rPr lang="es-ES"/>
              <a:pPr>
                <a:defRPr/>
              </a:pPr>
              <a:t>‹Nº›</a:t>
            </a:fld>
            <a:endParaRPr lang="es-ES"/>
          </a:p>
        </p:txBody>
      </p:sp>
    </p:spTree>
    <p:extLst>
      <p:ext uri="{BB962C8B-B14F-4D97-AF65-F5344CB8AC3E}">
        <p14:creationId xmlns:p14="http://schemas.microsoft.com/office/powerpoint/2010/main" val="2075823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41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A0A716-00C6-4526-AD4E-2CE8E9D05859}" type="slidenum">
              <a:rPr lang="es-ES" altLang="es-PE" smtClean="0"/>
              <a:pPr>
                <a:spcBef>
                  <a:spcPct val="0"/>
                </a:spcBef>
              </a:pPr>
              <a:t>1</a:t>
            </a:fld>
            <a:endParaRPr lang="es-ES" altLang="es-PE"/>
          </a:p>
        </p:txBody>
      </p:sp>
    </p:spTree>
    <p:extLst>
      <p:ext uri="{BB962C8B-B14F-4D97-AF65-F5344CB8AC3E}">
        <p14:creationId xmlns:p14="http://schemas.microsoft.com/office/powerpoint/2010/main" val="1128070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10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A0844-F810-4892-80C8-08CF3778955C}" type="slidenum">
              <a:rPr lang="es-ES" altLang="es-PE" smtClean="0"/>
              <a:pPr>
                <a:spcBef>
                  <a:spcPct val="0"/>
                </a:spcBef>
              </a:pPr>
              <a:t>12</a:t>
            </a:fld>
            <a:endParaRPr lang="es-ES" altLang="es-PE"/>
          </a:p>
        </p:txBody>
      </p:sp>
    </p:spTree>
    <p:extLst>
      <p:ext uri="{BB962C8B-B14F-4D97-AF65-F5344CB8AC3E}">
        <p14:creationId xmlns:p14="http://schemas.microsoft.com/office/powerpoint/2010/main" val="363012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10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A0844-F810-4892-80C8-08CF3778955C}" type="slidenum">
              <a:rPr lang="es-ES" altLang="es-PE" smtClean="0"/>
              <a:pPr>
                <a:spcBef>
                  <a:spcPct val="0"/>
                </a:spcBef>
              </a:pPr>
              <a:t>13</a:t>
            </a:fld>
            <a:endParaRPr lang="es-ES" altLang="es-PE"/>
          </a:p>
        </p:txBody>
      </p:sp>
    </p:spTree>
    <p:extLst>
      <p:ext uri="{BB962C8B-B14F-4D97-AF65-F5344CB8AC3E}">
        <p14:creationId xmlns:p14="http://schemas.microsoft.com/office/powerpoint/2010/main" val="4137078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10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A0844-F810-4892-80C8-08CF3778955C}" type="slidenum">
              <a:rPr lang="es-ES" altLang="es-PE" smtClean="0"/>
              <a:pPr>
                <a:spcBef>
                  <a:spcPct val="0"/>
                </a:spcBef>
              </a:pPr>
              <a:t>14</a:t>
            </a:fld>
            <a:endParaRPr lang="es-ES" altLang="es-PE"/>
          </a:p>
        </p:txBody>
      </p:sp>
    </p:spTree>
    <p:extLst>
      <p:ext uri="{BB962C8B-B14F-4D97-AF65-F5344CB8AC3E}">
        <p14:creationId xmlns:p14="http://schemas.microsoft.com/office/powerpoint/2010/main" val="254437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10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A0844-F810-4892-80C8-08CF3778955C}" type="slidenum">
              <a:rPr lang="es-ES" altLang="es-PE" smtClean="0"/>
              <a:pPr>
                <a:spcBef>
                  <a:spcPct val="0"/>
                </a:spcBef>
              </a:pPr>
              <a:t>15</a:t>
            </a:fld>
            <a:endParaRPr lang="es-ES" altLang="es-PE"/>
          </a:p>
        </p:txBody>
      </p:sp>
    </p:spTree>
    <p:extLst>
      <p:ext uri="{BB962C8B-B14F-4D97-AF65-F5344CB8AC3E}">
        <p14:creationId xmlns:p14="http://schemas.microsoft.com/office/powerpoint/2010/main" val="141730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C69A1247-0593-43A9-8DB7-4F6B246B65D0}" type="slidenum">
              <a:rPr lang="es-ES" smtClean="0"/>
              <a:pPr>
                <a:defRPr/>
              </a:pPr>
              <a:t>16</a:t>
            </a:fld>
            <a:endParaRPr lang="es-ES"/>
          </a:p>
        </p:txBody>
      </p:sp>
    </p:spTree>
    <p:extLst>
      <p:ext uri="{BB962C8B-B14F-4D97-AF65-F5344CB8AC3E}">
        <p14:creationId xmlns:p14="http://schemas.microsoft.com/office/powerpoint/2010/main" val="1844520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C69A1247-0593-43A9-8DB7-4F6B246B65D0}" type="slidenum">
              <a:rPr lang="es-ES" smtClean="0"/>
              <a:pPr>
                <a:defRPr/>
              </a:pPr>
              <a:t>17</a:t>
            </a:fld>
            <a:endParaRPr lang="es-ES"/>
          </a:p>
        </p:txBody>
      </p:sp>
    </p:spTree>
    <p:extLst>
      <p:ext uri="{BB962C8B-B14F-4D97-AF65-F5344CB8AC3E}">
        <p14:creationId xmlns:p14="http://schemas.microsoft.com/office/powerpoint/2010/main" val="650164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10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A0844-F810-4892-80C8-08CF3778955C}" type="slidenum">
              <a:rPr lang="es-ES" altLang="es-PE" smtClean="0"/>
              <a:pPr>
                <a:spcBef>
                  <a:spcPct val="0"/>
                </a:spcBef>
              </a:pPr>
              <a:t>18</a:t>
            </a:fld>
            <a:endParaRPr lang="es-ES" altLang="es-PE"/>
          </a:p>
        </p:txBody>
      </p:sp>
    </p:spTree>
    <p:extLst>
      <p:ext uri="{BB962C8B-B14F-4D97-AF65-F5344CB8AC3E}">
        <p14:creationId xmlns:p14="http://schemas.microsoft.com/office/powerpoint/2010/main" val="128683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PE" dirty="0"/>
          </a:p>
        </p:txBody>
      </p:sp>
      <p:sp>
        <p:nvSpPr>
          <p:cNvPr id="61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25D787-98D1-4F09-8FA2-75204EC7ADA7}" type="slidenum">
              <a:rPr lang="es-ES" altLang="es-PE" smtClean="0"/>
              <a:pPr>
                <a:spcBef>
                  <a:spcPct val="0"/>
                </a:spcBef>
              </a:pPr>
              <a:t>2</a:t>
            </a:fld>
            <a:endParaRPr lang="es-ES" altLang="es-PE"/>
          </a:p>
        </p:txBody>
      </p:sp>
    </p:spTree>
    <p:extLst>
      <p:ext uri="{BB962C8B-B14F-4D97-AF65-F5344CB8AC3E}">
        <p14:creationId xmlns:p14="http://schemas.microsoft.com/office/powerpoint/2010/main" val="1538229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81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D9D81B-11FB-4C73-93DA-2F23716EE588}" type="slidenum">
              <a:rPr lang="es-ES" altLang="es-PE" smtClean="0"/>
              <a:pPr>
                <a:spcBef>
                  <a:spcPct val="0"/>
                </a:spcBef>
              </a:pPr>
              <a:t>3</a:t>
            </a:fld>
            <a:endParaRPr lang="es-ES" altLang="es-PE"/>
          </a:p>
        </p:txBody>
      </p:sp>
    </p:spTree>
    <p:extLst>
      <p:ext uri="{BB962C8B-B14F-4D97-AF65-F5344CB8AC3E}">
        <p14:creationId xmlns:p14="http://schemas.microsoft.com/office/powerpoint/2010/main" val="3931431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dirty="0"/>
          </a:p>
        </p:txBody>
      </p:sp>
      <p:sp>
        <p:nvSpPr>
          <p:cNvPr id="10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A0844-F810-4892-80C8-08CF3778955C}" type="slidenum">
              <a:rPr lang="es-ES" altLang="es-PE" smtClean="0"/>
              <a:pPr>
                <a:spcBef>
                  <a:spcPct val="0"/>
                </a:spcBef>
              </a:pPr>
              <a:t>4</a:t>
            </a:fld>
            <a:endParaRPr lang="es-ES" altLang="es-PE"/>
          </a:p>
        </p:txBody>
      </p:sp>
    </p:spTree>
    <p:extLst>
      <p:ext uri="{BB962C8B-B14F-4D97-AF65-F5344CB8AC3E}">
        <p14:creationId xmlns:p14="http://schemas.microsoft.com/office/powerpoint/2010/main" val="382154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10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A0844-F810-4892-80C8-08CF3778955C}" type="slidenum">
              <a:rPr lang="es-ES" altLang="es-PE" smtClean="0"/>
              <a:pPr>
                <a:spcBef>
                  <a:spcPct val="0"/>
                </a:spcBef>
              </a:pPr>
              <a:t>5</a:t>
            </a:fld>
            <a:endParaRPr lang="es-ES" altLang="es-PE"/>
          </a:p>
        </p:txBody>
      </p:sp>
    </p:spTree>
    <p:extLst>
      <p:ext uri="{BB962C8B-B14F-4D97-AF65-F5344CB8AC3E}">
        <p14:creationId xmlns:p14="http://schemas.microsoft.com/office/powerpoint/2010/main" val="272822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10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A0844-F810-4892-80C8-08CF3778955C}" type="slidenum">
              <a:rPr lang="es-ES" altLang="es-PE" smtClean="0"/>
              <a:pPr>
                <a:spcBef>
                  <a:spcPct val="0"/>
                </a:spcBef>
              </a:pPr>
              <a:t>6</a:t>
            </a:fld>
            <a:endParaRPr lang="es-ES" altLang="es-PE"/>
          </a:p>
        </p:txBody>
      </p:sp>
    </p:spTree>
    <p:extLst>
      <p:ext uri="{BB962C8B-B14F-4D97-AF65-F5344CB8AC3E}">
        <p14:creationId xmlns:p14="http://schemas.microsoft.com/office/powerpoint/2010/main" val="154957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PE" altLang="es-PE"/>
          </a:p>
        </p:txBody>
      </p:sp>
      <p:sp>
        <p:nvSpPr>
          <p:cNvPr id="10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A0844-F810-4892-80C8-08CF3778955C}" type="slidenum">
              <a:rPr lang="es-ES" altLang="es-PE" smtClean="0"/>
              <a:pPr>
                <a:spcBef>
                  <a:spcPct val="0"/>
                </a:spcBef>
              </a:pPr>
              <a:t>7</a:t>
            </a:fld>
            <a:endParaRPr lang="es-ES" altLang="es-PE"/>
          </a:p>
        </p:txBody>
      </p:sp>
    </p:spTree>
    <p:extLst>
      <p:ext uri="{BB962C8B-B14F-4D97-AF65-F5344CB8AC3E}">
        <p14:creationId xmlns:p14="http://schemas.microsoft.com/office/powerpoint/2010/main" val="45840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C69A1247-0593-43A9-8DB7-4F6B246B65D0}" type="slidenum">
              <a:rPr lang="es-ES" smtClean="0"/>
              <a:pPr>
                <a:defRPr/>
              </a:pPr>
              <a:t>10</a:t>
            </a:fld>
            <a:endParaRPr lang="es-ES"/>
          </a:p>
        </p:txBody>
      </p:sp>
    </p:spTree>
    <p:extLst>
      <p:ext uri="{BB962C8B-B14F-4D97-AF65-F5344CB8AC3E}">
        <p14:creationId xmlns:p14="http://schemas.microsoft.com/office/powerpoint/2010/main" val="2387658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C69A1247-0593-43A9-8DB7-4F6B246B65D0}" type="slidenum">
              <a:rPr lang="es-ES" smtClean="0"/>
              <a:pPr>
                <a:defRPr/>
              </a:pPr>
              <a:t>11</a:t>
            </a:fld>
            <a:endParaRPr lang="es-ES"/>
          </a:p>
        </p:txBody>
      </p:sp>
    </p:spTree>
    <p:extLst>
      <p:ext uri="{BB962C8B-B14F-4D97-AF65-F5344CB8AC3E}">
        <p14:creationId xmlns:p14="http://schemas.microsoft.com/office/powerpoint/2010/main" val="262679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F973D908-6266-46AC-BDA7-CE55571C84B9}" type="datetime1">
              <a:rPr lang="es-ES"/>
              <a:pPr>
                <a:defRPr/>
              </a:pPr>
              <a:t>13/12/2022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9CE3C6E-575E-4DE9-81AA-992261255103}" type="slidenum">
              <a:rPr lang="es-ES"/>
              <a:pPr>
                <a:defRPr/>
              </a:pPr>
              <a:t>‹Nº›</a:t>
            </a:fld>
            <a:endParaRPr lang="es-ES"/>
          </a:p>
        </p:txBody>
      </p:sp>
    </p:spTree>
    <p:extLst>
      <p:ext uri="{BB962C8B-B14F-4D97-AF65-F5344CB8AC3E}">
        <p14:creationId xmlns:p14="http://schemas.microsoft.com/office/powerpoint/2010/main" val="271420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1D5E26FD-C397-4403-A211-29F33789D244}" type="datetime1">
              <a:rPr lang="es-ES"/>
              <a:pPr>
                <a:defRPr/>
              </a:pPr>
              <a:t>13/12/2022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925D9885-BE02-49E3-90C4-1D93F802B23F}" type="slidenum">
              <a:rPr lang="es-ES"/>
              <a:pPr>
                <a:defRPr/>
              </a:pPr>
              <a:t>‹Nº›</a:t>
            </a:fld>
            <a:endParaRPr lang="es-ES"/>
          </a:p>
        </p:txBody>
      </p:sp>
    </p:spTree>
    <p:extLst>
      <p:ext uri="{BB962C8B-B14F-4D97-AF65-F5344CB8AC3E}">
        <p14:creationId xmlns:p14="http://schemas.microsoft.com/office/powerpoint/2010/main" val="274774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527C2ADD-6EB2-4559-8B67-0AEE866459E3}" type="datetime1">
              <a:rPr lang="es-ES"/>
              <a:pPr>
                <a:defRPr/>
              </a:pPr>
              <a:t>13/12/2022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59A9C27-BEDE-4747-B487-C50F71C1AC3D}" type="slidenum">
              <a:rPr lang="es-ES"/>
              <a:pPr>
                <a:defRPr/>
              </a:pPr>
              <a:t>‹Nº›</a:t>
            </a:fld>
            <a:endParaRPr lang="es-ES"/>
          </a:p>
        </p:txBody>
      </p:sp>
    </p:spTree>
    <p:extLst>
      <p:ext uri="{BB962C8B-B14F-4D97-AF65-F5344CB8AC3E}">
        <p14:creationId xmlns:p14="http://schemas.microsoft.com/office/powerpoint/2010/main" val="141491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A7DC8E06-7335-4AA2-BFC2-9AB5AD7FD67F}" type="datetime1">
              <a:rPr lang="es-ES"/>
              <a:pPr>
                <a:defRPr/>
              </a:pPr>
              <a:t>13/12/2022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8FE07111-F86B-4B79-B836-BC9EB47B3C2F}" type="slidenum">
              <a:rPr lang="es-ES"/>
              <a:pPr>
                <a:defRPr/>
              </a:pPr>
              <a:t>‹Nº›</a:t>
            </a:fld>
            <a:endParaRPr lang="es-ES"/>
          </a:p>
        </p:txBody>
      </p:sp>
    </p:spTree>
    <p:extLst>
      <p:ext uri="{BB962C8B-B14F-4D97-AF65-F5344CB8AC3E}">
        <p14:creationId xmlns:p14="http://schemas.microsoft.com/office/powerpoint/2010/main" val="335081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89DE859C-C91C-4A69-BAEC-ED0D198693B2}" type="datetime1">
              <a:rPr lang="es-ES"/>
              <a:pPr>
                <a:defRPr/>
              </a:pPr>
              <a:t>13/12/2022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A3D4A51-BEAF-4603-BB5E-BC7496058095}" type="slidenum">
              <a:rPr lang="es-ES"/>
              <a:pPr>
                <a:defRPr/>
              </a:pPr>
              <a:t>‹Nº›</a:t>
            </a:fld>
            <a:endParaRPr lang="es-ES"/>
          </a:p>
        </p:txBody>
      </p:sp>
    </p:spTree>
    <p:extLst>
      <p:ext uri="{BB962C8B-B14F-4D97-AF65-F5344CB8AC3E}">
        <p14:creationId xmlns:p14="http://schemas.microsoft.com/office/powerpoint/2010/main" val="983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E0AA3CA1-FFD0-49FC-957E-C30E82518441}" type="datetime1">
              <a:rPr lang="es-ES"/>
              <a:pPr>
                <a:defRPr/>
              </a:pPr>
              <a:t>13/12/2022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744DEE1E-B537-44EE-B4D6-C927BAD7ED60}" type="slidenum">
              <a:rPr lang="es-ES"/>
              <a:pPr>
                <a:defRPr/>
              </a:pPr>
              <a:t>‹Nº›</a:t>
            </a:fld>
            <a:endParaRPr lang="es-ES"/>
          </a:p>
        </p:txBody>
      </p:sp>
    </p:spTree>
    <p:extLst>
      <p:ext uri="{BB962C8B-B14F-4D97-AF65-F5344CB8AC3E}">
        <p14:creationId xmlns:p14="http://schemas.microsoft.com/office/powerpoint/2010/main" val="415532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77E78BD4-755D-4DD3-A240-16A10D5E4679}" type="datetime1">
              <a:rPr lang="es-ES"/>
              <a:pPr>
                <a:defRPr/>
              </a:pPr>
              <a:t>13/12/2022</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0F18BD35-9957-40CD-B8C0-A1C6F6BBFC59}" type="slidenum">
              <a:rPr lang="es-ES"/>
              <a:pPr>
                <a:defRPr/>
              </a:pPr>
              <a:t>‹Nº›</a:t>
            </a:fld>
            <a:endParaRPr lang="es-ES"/>
          </a:p>
        </p:txBody>
      </p:sp>
    </p:spTree>
    <p:extLst>
      <p:ext uri="{BB962C8B-B14F-4D97-AF65-F5344CB8AC3E}">
        <p14:creationId xmlns:p14="http://schemas.microsoft.com/office/powerpoint/2010/main" val="36452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5E9F06D8-A505-4509-809D-95CB6FA11724}" type="datetime1">
              <a:rPr lang="es-ES"/>
              <a:pPr>
                <a:defRPr/>
              </a:pPr>
              <a:t>13/12/2022</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7638E234-9758-4AC6-A81B-69DFA0DCBD82}" type="slidenum">
              <a:rPr lang="es-ES"/>
              <a:pPr>
                <a:defRPr/>
              </a:pPr>
              <a:t>‹Nº›</a:t>
            </a:fld>
            <a:endParaRPr lang="es-ES"/>
          </a:p>
        </p:txBody>
      </p:sp>
    </p:spTree>
    <p:extLst>
      <p:ext uri="{BB962C8B-B14F-4D97-AF65-F5344CB8AC3E}">
        <p14:creationId xmlns:p14="http://schemas.microsoft.com/office/powerpoint/2010/main" val="305663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B70F82D3-D813-4C14-9EDA-842B44A21549}" type="datetime1">
              <a:rPr lang="es-ES"/>
              <a:pPr>
                <a:defRPr/>
              </a:pPr>
              <a:t>13/12/2022</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20CA2556-1DEC-4388-B4B0-127400316099}" type="slidenum">
              <a:rPr lang="es-ES"/>
              <a:pPr>
                <a:defRPr/>
              </a:pPr>
              <a:t>‹Nº›</a:t>
            </a:fld>
            <a:endParaRPr lang="es-ES"/>
          </a:p>
        </p:txBody>
      </p:sp>
    </p:spTree>
    <p:extLst>
      <p:ext uri="{BB962C8B-B14F-4D97-AF65-F5344CB8AC3E}">
        <p14:creationId xmlns:p14="http://schemas.microsoft.com/office/powerpoint/2010/main" val="421235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2F3C0E7-252B-49CB-989A-C41C96650B34}" type="datetime1">
              <a:rPr lang="es-ES"/>
              <a:pPr>
                <a:defRPr/>
              </a:pPr>
              <a:t>13/12/2022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171D30FB-8692-42C4-A9C6-CEFE498DF812}" type="slidenum">
              <a:rPr lang="es-ES"/>
              <a:pPr>
                <a:defRPr/>
              </a:pPr>
              <a:t>‹Nº›</a:t>
            </a:fld>
            <a:endParaRPr lang="es-ES"/>
          </a:p>
        </p:txBody>
      </p:sp>
    </p:spTree>
    <p:extLst>
      <p:ext uri="{BB962C8B-B14F-4D97-AF65-F5344CB8AC3E}">
        <p14:creationId xmlns:p14="http://schemas.microsoft.com/office/powerpoint/2010/main" val="34749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13C324E-B42C-465C-B00C-3F3045C6144C}" type="datetime1">
              <a:rPr lang="es-ES"/>
              <a:pPr>
                <a:defRPr/>
              </a:pPr>
              <a:t>13/12/2022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DAD249F9-A9C9-4A6F-846A-0532DC155D98}" type="slidenum">
              <a:rPr lang="es-ES"/>
              <a:pPr>
                <a:defRPr/>
              </a:pPr>
              <a:t>‹Nº›</a:t>
            </a:fld>
            <a:endParaRPr lang="es-ES"/>
          </a:p>
        </p:txBody>
      </p:sp>
    </p:spTree>
    <p:extLst>
      <p:ext uri="{BB962C8B-B14F-4D97-AF65-F5344CB8AC3E}">
        <p14:creationId xmlns:p14="http://schemas.microsoft.com/office/powerpoint/2010/main" val="387851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PE"/>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E7FDFEB-5554-42BE-BF9A-4ED941DDA016}" type="datetime1">
              <a:rPr lang="es-ES"/>
              <a:pPr>
                <a:defRPr/>
              </a:pPr>
              <a:t>13/12/2022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DEFFD11-3EC4-4926-87AA-DB2A5FB9F737}"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ratch.mit.edu/" TargetMode="External"/><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scratch.mit.edu/" TargetMode="External"/><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scratch.mit.edu/" TargetMode="External"/><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scratch.mit.edu/" TargetMode="External"/><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1 Título"/>
          <p:cNvSpPr>
            <a:spLocks noGrp="1"/>
          </p:cNvSpPr>
          <p:nvPr>
            <p:ph type="ctrTitle"/>
          </p:nvPr>
        </p:nvSpPr>
        <p:spPr>
          <a:xfrm>
            <a:off x="2617788" y="620688"/>
            <a:ext cx="6069012" cy="3815705"/>
          </a:xfrm>
        </p:spPr>
        <p:txBody>
          <a:bodyPr/>
          <a:lstStyle/>
          <a:p>
            <a:r>
              <a:rPr lang="es-419" altLang="es-ES" sz="3200" b="1" dirty="0">
                <a:cs typeface="Arial" panose="020B0604020202020204" pitchFamily="34" charset="0"/>
              </a:rPr>
              <a:t>Herencia y Polimorfismo</a:t>
            </a:r>
            <a:br>
              <a:rPr lang="es-PE" altLang="es-PE" sz="2000" dirty="0">
                <a:latin typeface="Arial" panose="020B0604020202020204" pitchFamily="34" charset="0"/>
                <a:cs typeface="Arial" panose="020B0604020202020204" pitchFamily="34" charset="0"/>
              </a:rPr>
            </a:br>
            <a:endParaRPr lang="es-ES" altLang="es-PE" sz="2000" dirty="0">
              <a:latin typeface="Arial" panose="020B0604020202020204" pitchFamily="34" charset="0"/>
              <a:cs typeface="Arial" panose="020B0604020202020204" pitchFamily="34" charset="0"/>
            </a:endParaRPr>
          </a:p>
        </p:txBody>
      </p:sp>
      <p:sp>
        <p:nvSpPr>
          <p:cNvPr id="3075" name="2 Subtítulo"/>
          <p:cNvSpPr>
            <a:spLocks noGrp="1"/>
          </p:cNvSpPr>
          <p:nvPr>
            <p:ph type="subTitle" idx="1"/>
          </p:nvPr>
        </p:nvSpPr>
        <p:spPr>
          <a:xfrm>
            <a:off x="4891829" y="4856012"/>
            <a:ext cx="3816350" cy="1152525"/>
          </a:xfrm>
        </p:spPr>
        <p:txBody>
          <a:bodyPr/>
          <a:lstStyle/>
          <a:p>
            <a:pPr algn="r" eaLnBrk="1" hangingPunct="1"/>
            <a:r>
              <a:rPr lang="es-PE" altLang="es-PE" sz="2400" b="1" dirty="0">
                <a:solidFill>
                  <a:schemeClr val="tx1"/>
                </a:solidFill>
                <a:latin typeface="Baskerville Old Face" panose="02020602080505020303" pitchFamily="18" charset="0"/>
              </a:rPr>
              <a:t>Nicolás Esteban Ortiz</a:t>
            </a:r>
          </a:p>
          <a:p>
            <a:pPr algn="r" eaLnBrk="1" hangingPunct="1"/>
            <a:r>
              <a:rPr lang="es-PE" altLang="es-PE" sz="2000" dirty="0">
                <a:solidFill>
                  <a:schemeClr val="tx1"/>
                </a:solidFill>
                <a:latin typeface="Baskerville Old Face" panose="02020602080505020303" pitchFamily="18" charset="0"/>
              </a:rPr>
              <a:t>Programación Orientada a Objetos</a:t>
            </a:r>
          </a:p>
        </p:txBody>
      </p:sp>
      <p:sp>
        <p:nvSpPr>
          <p:cNvPr id="3076"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7345A5-3E0D-484A-860A-18AF1264795D}" type="slidenum">
              <a:rPr lang="es-ES" altLang="es-ES" sz="2400" smtClean="0">
                <a:solidFill>
                  <a:srgbClr val="898989"/>
                </a:solidFill>
              </a:rPr>
              <a:pPr>
                <a:spcBef>
                  <a:spcPct val="0"/>
                </a:spcBef>
                <a:buFontTx/>
                <a:buNone/>
              </a:pPr>
              <a:t>1</a:t>
            </a:fld>
            <a:endParaRPr lang="es-ES" altLang="es-ES" sz="24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FE07111-F86B-4B79-B836-BC9EB47B3C2F}" type="slidenum">
              <a:rPr lang="es-ES" smtClean="0"/>
              <a:pPr>
                <a:defRPr/>
              </a:pPr>
              <a:t>10</a:t>
            </a:fld>
            <a:endParaRPr lang="es-ES"/>
          </a:p>
        </p:txBody>
      </p:sp>
      <p:sp>
        <p:nvSpPr>
          <p:cNvPr id="7" name="Title 1">
            <a:extLst>
              <a:ext uri="{FF2B5EF4-FFF2-40B4-BE49-F238E27FC236}">
                <a16:creationId xmlns:a16="http://schemas.microsoft.com/office/drawing/2014/main" id="{A0AC78F4-3B4C-A280-D6F0-447BDE0E032D}"/>
              </a:ext>
            </a:extLst>
          </p:cNvPr>
          <p:cNvSpPr>
            <a:spLocks noGrp="1"/>
          </p:cNvSpPr>
          <p:nvPr>
            <p:ph type="title"/>
          </p:nvPr>
        </p:nvSpPr>
        <p:spPr>
          <a:xfrm>
            <a:off x="2294425" y="-29888"/>
            <a:ext cx="6523992" cy="1143000"/>
          </a:xfrm>
        </p:spPr>
        <p:txBody>
          <a:bodyPr/>
          <a:lstStyle/>
          <a:p>
            <a:r>
              <a:rPr lang="es-PE" altLang="es-ES" sz="3200" b="1" dirty="0">
                <a:solidFill>
                  <a:srgbClr val="0070C0"/>
                </a:solidFill>
                <a:cs typeface="Arabic Typesetting" pitchFamily="66" charset="-78"/>
              </a:rPr>
              <a:t>Ejemplo con Gamificación</a:t>
            </a:r>
            <a:endParaRPr lang="es-EC" sz="3200" dirty="0"/>
          </a:p>
        </p:txBody>
      </p:sp>
      <p:sp>
        <p:nvSpPr>
          <p:cNvPr id="24" name="CuadroTexto 23">
            <a:extLst>
              <a:ext uri="{FF2B5EF4-FFF2-40B4-BE49-F238E27FC236}">
                <a16:creationId xmlns:a16="http://schemas.microsoft.com/office/drawing/2014/main" id="{E2A1E0D7-A6F5-4154-8DAC-395204A3196B}"/>
              </a:ext>
            </a:extLst>
          </p:cNvPr>
          <p:cNvSpPr txBox="1"/>
          <p:nvPr/>
        </p:nvSpPr>
        <p:spPr>
          <a:xfrm>
            <a:off x="2651" y="2109683"/>
            <a:ext cx="1968065" cy="3231654"/>
          </a:xfrm>
          <a:prstGeom prst="rect">
            <a:avLst/>
          </a:prstGeom>
          <a:noFill/>
        </p:spPr>
        <p:txBody>
          <a:bodyPr wrap="square" rtlCol="0">
            <a:spAutoFit/>
          </a:bodyPr>
          <a:lstStyle/>
          <a:p>
            <a:r>
              <a:rPr lang="es-ES" sz="1200" b="1" dirty="0"/>
              <a:t>1.</a:t>
            </a:r>
            <a:r>
              <a:rPr lang="es-ES" sz="1200" dirty="0"/>
              <a:t> Panel de control</a:t>
            </a:r>
          </a:p>
          <a:p>
            <a:endParaRPr lang="es-ES" sz="1200" dirty="0"/>
          </a:p>
          <a:p>
            <a:r>
              <a:rPr lang="es-ES" sz="1200" b="1" dirty="0"/>
              <a:t>2.</a:t>
            </a:r>
            <a:r>
              <a:rPr lang="es-ES" sz="1200" dirty="0"/>
              <a:t> Agregar funciones</a:t>
            </a:r>
          </a:p>
          <a:p>
            <a:endParaRPr lang="es-ES" sz="1200" dirty="0"/>
          </a:p>
          <a:p>
            <a:r>
              <a:rPr lang="es-ES" sz="1200" b="1" dirty="0"/>
              <a:t>3. </a:t>
            </a:r>
            <a:r>
              <a:rPr lang="es-ES" sz="1200" dirty="0"/>
              <a:t>Características del personaje. </a:t>
            </a:r>
          </a:p>
          <a:p>
            <a:endParaRPr lang="es-ES" sz="1200" dirty="0"/>
          </a:p>
          <a:p>
            <a:r>
              <a:rPr lang="es-ES" sz="1200" b="1" dirty="0"/>
              <a:t>4.</a:t>
            </a:r>
            <a:r>
              <a:rPr lang="es-ES" sz="1200" dirty="0"/>
              <a:t> Ejecutar y Detener</a:t>
            </a:r>
          </a:p>
          <a:p>
            <a:endParaRPr lang="es-ES" sz="1200" dirty="0"/>
          </a:p>
          <a:p>
            <a:r>
              <a:rPr lang="es-ES" sz="1200" b="1" dirty="0"/>
              <a:t>5.</a:t>
            </a:r>
            <a:r>
              <a:rPr lang="es-ES" sz="1200" dirty="0"/>
              <a:t> Ejemplo con Gamificación</a:t>
            </a:r>
          </a:p>
          <a:p>
            <a:endParaRPr lang="es-ES" sz="1200" dirty="0"/>
          </a:p>
          <a:p>
            <a:r>
              <a:rPr lang="es-ES" sz="1200" b="1" dirty="0"/>
              <a:t>6.</a:t>
            </a:r>
            <a:r>
              <a:rPr lang="es-ES" sz="1200" dirty="0"/>
              <a:t> Personalizar personaje</a:t>
            </a:r>
          </a:p>
          <a:p>
            <a:endParaRPr lang="es-ES" sz="1200" dirty="0"/>
          </a:p>
          <a:p>
            <a:r>
              <a:rPr lang="es-ES" sz="1200" b="1" dirty="0"/>
              <a:t>7.</a:t>
            </a:r>
            <a:r>
              <a:rPr lang="es-ES" sz="1200" dirty="0"/>
              <a:t> Background</a:t>
            </a:r>
            <a:endParaRPr lang="en-US" sz="1200" dirty="0"/>
          </a:p>
          <a:p>
            <a:pPr marL="228600" indent="-228600">
              <a:buFontTx/>
              <a:buAutoNum type="arabicPeriod"/>
            </a:pPr>
            <a:endParaRPr lang="en-US" sz="1200" dirty="0"/>
          </a:p>
          <a:p>
            <a:pPr marL="228600" indent="-228600">
              <a:buAutoNum type="arabicPeriod"/>
            </a:pPr>
            <a:endParaRPr lang="en-US" sz="1200" dirty="0"/>
          </a:p>
        </p:txBody>
      </p:sp>
      <p:pic>
        <p:nvPicPr>
          <p:cNvPr id="39" name="Picture 12">
            <a:hlinkClick r:id="rId3"/>
            <a:extLst>
              <a:ext uri="{FF2B5EF4-FFF2-40B4-BE49-F238E27FC236}">
                <a16:creationId xmlns:a16="http://schemas.microsoft.com/office/drawing/2014/main" id="{0A388983-6ED9-063B-5C57-356AE09B09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5390008"/>
            <a:ext cx="1259632" cy="47739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كارتك مصر سوبر كارد - Apps en Google Play">
            <a:extLst>
              <a:ext uri="{FF2B5EF4-FFF2-40B4-BE49-F238E27FC236}">
                <a16:creationId xmlns:a16="http://schemas.microsoft.com/office/drawing/2014/main" id="{FBD46492-90C8-4D27-06F3-32292BA781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765" y="5867400"/>
            <a:ext cx="365126" cy="36512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o 10">
            <a:extLst>
              <a:ext uri="{FF2B5EF4-FFF2-40B4-BE49-F238E27FC236}">
                <a16:creationId xmlns:a16="http://schemas.microsoft.com/office/drawing/2014/main" id="{CD30F7CA-090D-7F5B-BE9D-AB4C829547D7}"/>
              </a:ext>
            </a:extLst>
          </p:cNvPr>
          <p:cNvGrpSpPr/>
          <p:nvPr/>
        </p:nvGrpSpPr>
        <p:grpSpPr>
          <a:xfrm>
            <a:off x="2197791" y="1128590"/>
            <a:ext cx="6766697" cy="5103936"/>
            <a:chOff x="2506646" y="1128590"/>
            <a:chExt cx="5576375" cy="4007676"/>
          </a:xfrm>
        </p:grpSpPr>
        <p:pic>
          <p:nvPicPr>
            <p:cNvPr id="8" name="Imagen 7">
              <a:extLst>
                <a:ext uri="{FF2B5EF4-FFF2-40B4-BE49-F238E27FC236}">
                  <a16:creationId xmlns:a16="http://schemas.microsoft.com/office/drawing/2014/main" id="{EEFB4827-26F2-64F9-809D-5B5066964506}"/>
                </a:ext>
              </a:extLst>
            </p:cNvPr>
            <p:cNvPicPr>
              <a:picLocks noChangeAspect="1"/>
            </p:cNvPicPr>
            <p:nvPr/>
          </p:nvPicPr>
          <p:blipFill>
            <a:blip r:embed="rId6"/>
            <a:stretch>
              <a:fillRect/>
            </a:stretch>
          </p:blipFill>
          <p:spPr>
            <a:xfrm>
              <a:off x="2506646" y="1128590"/>
              <a:ext cx="3442775" cy="4007676"/>
            </a:xfrm>
            <a:prstGeom prst="rect">
              <a:avLst/>
            </a:prstGeom>
          </p:spPr>
        </p:pic>
        <p:pic>
          <p:nvPicPr>
            <p:cNvPr id="10" name="Imagen 9">
              <a:extLst>
                <a:ext uri="{FF2B5EF4-FFF2-40B4-BE49-F238E27FC236}">
                  <a16:creationId xmlns:a16="http://schemas.microsoft.com/office/drawing/2014/main" id="{48645583-E888-A3D9-3A4A-6DB10987D00D}"/>
                </a:ext>
              </a:extLst>
            </p:cNvPr>
            <p:cNvPicPr>
              <a:picLocks noChangeAspect="1"/>
            </p:cNvPicPr>
            <p:nvPr/>
          </p:nvPicPr>
          <p:blipFill>
            <a:blip r:embed="rId7"/>
            <a:stretch>
              <a:fillRect/>
            </a:stretch>
          </p:blipFill>
          <p:spPr>
            <a:xfrm>
              <a:off x="5961562" y="1128590"/>
              <a:ext cx="2121459" cy="4007676"/>
            </a:xfrm>
            <a:prstGeom prst="rect">
              <a:avLst/>
            </a:prstGeom>
          </p:spPr>
        </p:pic>
      </p:grpSp>
      <p:sp>
        <p:nvSpPr>
          <p:cNvPr id="3" name="Rectángulo 2">
            <a:extLst>
              <a:ext uri="{FF2B5EF4-FFF2-40B4-BE49-F238E27FC236}">
                <a16:creationId xmlns:a16="http://schemas.microsoft.com/office/drawing/2014/main" id="{1AA44D2D-4202-E8FE-CEBB-568661C2D24A}"/>
              </a:ext>
            </a:extLst>
          </p:cNvPr>
          <p:cNvSpPr/>
          <p:nvPr/>
        </p:nvSpPr>
        <p:spPr>
          <a:xfrm>
            <a:off x="2181493" y="1657766"/>
            <a:ext cx="1729106" cy="457476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Rectángulo 4">
            <a:extLst>
              <a:ext uri="{FF2B5EF4-FFF2-40B4-BE49-F238E27FC236}">
                <a16:creationId xmlns:a16="http://schemas.microsoft.com/office/drawing/2014/main" id="{FBD2087C-41E9-9CDD-4ECD-A60761A88D4C}"/>
              </a:ext>
            </a:extLst>
          </p:cNvPr>
          <p:cNvSpPr/>
          <p:nvPr/>
        </p:nvSpPr>
        <p:spPr>
          <a:xfrm>
            <a:off x="4072562" y="1726335"/>
            <a:ext cx="2083613" cy="257501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Rectángulo 5">
            <a:extLst>
              <a:ext uri="{FF2B5EF4-FFF2-40B4-BE49-F238E27FC236}">
                <a16:creationId xmlns:a16="http://schemas.microsoft.com/office/drawing/2014/main" id="{8A101DF5-2578-E5D6-F961-A25CB736E31D}"/>
              </a:ext>
            </a:extLst>
          </p:cNvPr>
          <p:cNvSpPr/>
          <p:nvPr/>
        </p:nvSpPr>
        <p:spPr>
          <a:xfrm>
            <a:off x="6442032" y="1657766"/>
            <a:ext cx="2522456" cy="192122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9" name="Rectángulo 8">
            <a:extLst>
              <a:ext uri="{FF2B5EF4-FFF2-40B4-BE49-F238E27FC236}">
                <a16:creationId xmlns:a16="http://schemas.microsoft.com/office/drawing/2014/main" id="{CA6C1D00-2C7E-8D55-0B2F-31DC1B007D1D}"/>
              </a:ext>
            </a:extLst>
          </p:cNvPr>
          <p:cNvSpPr/>
          <p:nvPr/>
        </p:nvSpPr>
        <p:spPr>
          <a:xfrm>
            <a:off x="6442032" y="1422914"/>
            <a:ext cx="493954" cy="18276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2" name="Rectángulo 11">
            <a:extLst>
              <a:ext uri="{FF2B5EF4-FFF2-40B4-BE49-F238E27FC236}">
                <a16:creationId xmlns:a16="http://schemas.microsoft.com/office/drawing/2014/main" id="{3F0972F3-1724-0381-441E-73BE5B0D5A35}"/>
              </a:ext>
            </a:extLst>
          </p:cNvPr>
          <p:cNvSpPr/>
          <p:nvPr/>
        </p:nvSpPr>
        <p:spPr>
          <a:xfrm>
            <a:off x="6386607" y="4184645"/>
            <a:ext cx="575725" cy="48074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3" name="Rectángulo 12">
            <a:extLst>
              <a:ext uri="{FF2B5EF4-FFF2-40B4-BE49-F238E27FC236}">
                <a16:creationId xmlns:a16="http://schemas.microsoft.com/office/drawing/2014/main" id="{5B702B56-089A-46BC-DD90-A93D2DB25B5A}"/>
              </a:ext>
            </a:extLst>
          </p:cNvPr>
          <p:cNvSpPr/>
          <p:nvPr/>
        </p:nvSpPr>
        <p:spPr>
          <a:xfrm>
            <a:off x="8520241" y="3664220"/>
            <a:ext cx="444247" cy="86614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14" name="Rectángulo 13">
            <a:extLst>
              <a:ext uri="{FF2B5EF4-FFF2-40B4-BE49-F238E27FC236}">
                <a16:creationId xmlns:a16="http://schemas.microsoft.com/office/drawing/2014/main" id="{FC1C91A2-1A94-5B7B-35CC-2E7BC7BA282D}"/>
              </a:ext>
            </a:extLst>
          </p:cNvPr>
          <p:cNvSpPr/>
          <p:nvPr/>
        </p:nvSpPr>
        <p:spPr>
          <a:xfrm>
            <a:off x="2183058" y="1111524"/>
            <a:ext cx="1969696" cy="52221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Heptágono 14">
            <a:extLst>
              <a:ext uri="{FF2B5EF4-FFF2-40B4-BE49-F238E27FC236}">
                <a16:creationId xmlns:a16="http://schemas.microsoft.com/office/drawing/2014/main" id="{4A15F765-8BE6-1BE5-981F-A94A44BEEA63}"/>
              </a:ext>
            </a:extLst>
          </p:cNvPr>
          <p:cNvSpPr/>
          <p:nvPr/>
        </p:nvSpPr>
        <p:spPr>
          <a:xfrm>
            <a:off x="3941059" y="1412776"/>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1</a:t>
            </a:r>
            <a:endParaRPr lang="en-US" dirty="0"/>
          </a:p>
        </p:txBody>
      </p:sp>
      <p:sp>
        <p:nvSpPr>
          <p:cNvPr id="16" name="Heptágono 15">
            <a:extLst>
              <a:ext uri="{FF2B5EF4-FFF2-40B4-BE49-F238E27FC236}">
                <a16:creationId xmlns:a16="http://schemas.microsoft.com/office/drawing/2014/main" id="{8553B766-FB7F-4589-82C3-BA771F7EFFAA}"/>
              </a:ext>
            </a:extLst>
          </p:cNvPr>
          <p:cNvSpPr/>
          <p:nvPr/>
        </p:nvSpPr>
        <p:spPr>
          <a:xfrm>
            <a:off x="3678858" y="6031832"/>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2</a:t>
            </a:r>
            <a:endParaRPr lang="en-US" dirty="0"/>
          </a:p>
        </p:txBody>
      </p:sp>
      <p:sp>
        <p:nvSpPr>
          <p:cNvPr id="17" name="Heptágono 16">
            <a:extLst>
              <a:ext uri="{FF2B5EF4-FFF2-40B4-BE49-F238E27FC236}">
                <a16:creationId xmlns:a16="http://schemas.microsoft.com/office/drawing/2014/main" id="{CA360417-60DD-D6C8-D109-B6AD0D1C5401}"/>
              </a:ext>
            </a:extLst>
          </p:cNvPr>
          <p:cNvSpPr/>
          <p:nvPr/>
        </p:nvSpPr>
        <p:spPr>
          <a:xfrm>
            <a:off x="5934806" y="4077412"/>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3</a:t>
            </a:r>
            <a:endParaRPr lang="en-US" dirty="0"/>
          </a:p>
        </p:txBody>
      </p:sp>
      <p:sp>
        <p:nvSpPr>
          <p:cNvPr id="18" name="Heptágono 17">
            <a:extLst>
              <a:ext uri="{FF2B5EF4-FFF2-40B4-BE49-F238E27FC236}">
                <a16:creationId xmlns:a16="http://schemas.microsoft.com/office/drawing/2014/main" id="{27131D26-37D5-0549-9DF4-BB47856022A2}"/>
              </a:ext>
            </a:extLst>
          </p:cNvPr>
          <p:cNvSpPr/>
          <p:nvPr/>
        </p:nvSpPr>
        <p:spPr>
          <a:xfrm>
            <a:off x="6969622" y="1406679"/>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4</a:t>
            </a:r>
            <a:endParaRPr lang="en-US" dirty="0"/>
          </a:p>
        </p:txBody>
      </p:sp>
      <p:sp>
        <p:nvSpPr>
          <p:cNvPr id="19" name="Heptágono 18">
            <a:extLst>
              <a:ext uri="{FF2B5EF4-FFF2-40B4-BE49-F238E27FC236}">
                <a16:creationId xmlns:a16="http://schemas.microsoft.com/office/drawing/2014/main" id="{06CB5BDB-7D69-94DD-61C9-01E14E753DE5}"/>
              </a:ext>
            </a:extLst>
          </p:cNvPr>
          <p:cNvSpPr/>
          <p:nvPr/>
        </p:nvSpPr>
        <p:spPr>
          <a:xfrm>
            <a:off x="8736496" y="3334916"/>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5</a:t>
            </a:r>
            <a:endParaRPr lang="en-US" dirty="0"/>
          </a:p>
        </p:txBody>
      </p:sp>
      <p:sp>
        <p:nvSpPr>
          <p:cNvPr id="20" name="Heptágono 19">
            <a:extLst>
              <a:ext uri="{FF2B5EF4-FFF2-40B4-BE49-F238E27FC236}">
                <a16:creationId xmlns:a16="http://schemas.microsoft.com/office/drawing/2014/main" id="{3C5C7DDE-3A0C-2595-5C26-0B98A3B2F295}"/>
              </a:ext>
            </a:extLst>
          </p:cNvPr>
          <p:cNvSpPr/>
          <p:nvPr/>
        </p:nvSpPr>
        <p:spPr>
          <a:xfrm>
            <a:off x="6748991" y="4448869"/>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6</a:t>
            </a:r>
            <a:endParaRPr lang="en-US" dirty="0"/>
          </a:p>
        </p:txBody>
      </p:sp>
      <p:sp>
        <p:nvSpPr>
          <p:cNvPr id="21" name="Heptágono 20">
            <a:extLst>
              <a:ext uri="{FF2B5EF4-FFF2-40B4-BE49-F238E27FC236}">
                <a16:creationId xmlns:a16="http://schemas.microsoft.com/office/drawing/2014/main" id="{55A32966-CD5C-F9E6-C3A1-44883542C5A8}"/>
              </a:ext>
            </a:extLst>
          </p:cNvPr>
          <p:cNvSpPr/>
          <p:nvPr/>
        </p:nvSpPr>
        <p:spPr>
          <a:xfrm>
            <a:off x="8756374" y="4301349"/>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7</a:t>
            </a:r>
            <a:endParaRPr lang="en-US" dirty="0"/>
          </a:p>
        </p:txBody>
      </p:sp>
      <p:sp>
        <p:nvSpPr>
          <p:cNvPr id="22" name="Rectángulo 21">
            <a:extLst>
              <a:ext uri="{FF2B5EF4-FFF2-40B4-BE49-F238E27FC236}">
                <a16:creationId xmlns:a16="http://schemas.microsoft.com/office/drawing/2014/main" id="{58A71113-1585-6A3F-1F72-D9DB7E03E3A6}"/>
              </a:ext>
            </a:extLst>
          </p:cNvPr>
          <p:cNvSpPr/>
          <p:nvPr/>
        </p:nvSpPr>
        <p:spPr>
          <a:xfrm>
            <a:off x="4087295" y="1741813"/>
            <a:ext cx="2083613" cy="1111123"/>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6" name="CuadroTexto 25">
            <a:extLst>
              <a:ext uri="{FF2B5EF4-FFF2-40B4-BE49-F238E27FC236}">
                <a16:creationId xmlns:a16="http://schemas.microsoft.com/office/drawing/2014/main" id="{6E8AA3E8-2882-7537-6E62-608AD970EFF1}"/>
              </a:ext>
            </a:extLst>
          </p:cNvPr>
          <p:cNvSpPr txBox="1"/>
          <p:nvPr/>
        </p:nvSpPr>
        <p:spPr>
          <a:xfrm>
            <a:off x="4589041" y="1325387"/>
            <a:ext cx="1080120" cy="261610"/>
          </a:xfrm>
          <a:prstGeom prst="rect">
            <a:avLst/>
          </a:prstGeom>
          <a:noFill/>
        </p:spPr>
        <p:txBody>
          <a:bodyPr wrap="square" rtlCol="0">
            <a:spAutoFit/>
          </a:bodyPr>
          <a:lstStyle/>
          <a:p>
            <a:pPr algn="ctr"/>
            <a:r>
              <a:rPr lang="es-ES" sz="1100" b="1" i="1" dirty="0"/>
              <a:t>Character</a:t>
            </a:r>
            <a:endParaRPr lang="en-US" sz="1100" b="1" i="1" dirty="0"/>
          </a:p>
        </p:txBody>
      </p:sp>
      <p:cxnSp>
        <p:nvCxnSpPr>
          <p:cNvPr id="28" name="Conector recto de flecha 27">
            <a:extLst>
              <a:ext uri="{FF2B5EF4-FFF2-40B4-BE49-F238E27FC236}">
                <a16:creationId xmlns:a16="http://schemas.microsoft.com/office/drawing/2014/main" id="{6D6B2136-3117-C089-F47D-D0CCFBB6150D}"/>
              </a:ext>
            </a:extLst>
          </p:cNvPr>
          <p:cNvCxnSpPr>
            <a:cxnSpLocks/>
            <a:stCxn id="26" idx="2"/>
            <a:endCxn id="22" idx="0"/>
          </p:cNvCxnSpPr>
          <p:nvPr/>
        </p:nvCxnSpPr>
        <p:spPr>
          <a:xfrm>
            <a:off x="5129101" y="1586997"/>
            <a:ext cx="1" cy="15481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0" name="Rectángulo 29">
            <a:extLst>
              <a:ext uri="{FF2B5EF4-FFF2-40B4-BE49-F238E27FC236}">
                <a16:creationId xmlns:a16="http://schemas.microsoft.com/office/drawing/2014/main" id="{8CF1F140-5B09-2E1F-9D3F-2F601B1B28C9}"/>
              </a:ext>
            </a:extLst>
          </p:cNvPr>
          <p:cNvSpPr/>
          <p:nvPr/>
        </p:nvSpPr>
        <p:spPr>
          <a:xfrm>
            <a:off x="4078135" y="3189403"/>
            <a:ext cx="1390373" cy="1111123"/>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1" name="CuadroTexto 30">
            <a:extLst>
              <a:ext uri="{FF2B5EF4-FFF2-40B4-BE49-F238E27FC236}">
                <a16:creationId xmlns:a16="http://schemas.microsoft.com/office/drawing/2014/main" id="{081DF444-103D-6163-62E9-920850AC7746}"/>
              </a:ext>
            </a:extLst>
          </p:cNvPr>
          <p:cNvSpPr txBox="1"/>
          <p:nvPr/>
        </p:nvSpPr>
        <p:spPr>
          <a:xfrm>
            <a:off x="4395193" y="4506188"/>
            <a:ext cx="753776" cy="261610"/>
          </a:xfrm>
          <a:prstGeom prst="rect">
            <a:avLst/>
          </a:prstGeom>
          <a:noFill/>
        </p:spPr>
        <p:txBody>
          <a:bodyPr wrap="square" rtlCol="0">
            <a:spAutoFit/>
          </a:bodyPr>
          <a:lstStyle/>
          <a:p>
            <a:pPr algn="ctr"/>
            <a:r>
              <a:rPr lang="es-ES" sz="1100" b="1" dirty="0" err="1"/>
              <a:t>Wizard</a:t>
            </a:r>
            <a:endParaRPr lang="en-US" sz="1100" b="1" dirty="0"/>
          </a:p>
        </p:txBody>
      </p:sp>
      <p:cxnSp>
        <p:nvCxnSpPr>
          <p:cNvPr id="35" name="Conector recto de flecha 34">
            <a:extLst>
              <a:ext uri="{FF2B5EF4-FFF2-40B4-BE49-F238E27FC236}">
                <a16:creationId xmlns:a16="http://schemas.microsoft.com/office/drawing/2014/main" id="{FC1D8F09-6DB2-0C06-010F-74220CC5B7AB}"/>
              </a:ext>
            </a:extLst>
          </p:cNvPr>
          <p:cNvCxnSpPr>
            <a:stCxn id="31" idx="0"/>
            <a:endCxn id="30" idx="2"/>
          </p:cNvCxnSpPr>
          <p:nvPr/>
        </p:nvCxnSpPr>
        <p:spPr>
          <a:xfrm flipV="1">
            <a:off x="4772081" y="4300526"/>
            <a:ext cx="1241" cy="20566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5866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FE07111-F86B-4B79-B836-BC9EB47B3C2F}" type="slidenum">
              <a:rPr lang="es-ES" smtClean="0"/>
              <a:pPr>
                <a:defRPr/>
              </a:pPr>
              <a:t>11</a:t>
            </a:fld>
            <a:endParaRPr lang="es-ES"/>
          </a:p>
        </p:txBody>
      </p:sp>
      <p:sp>
        <p:nvSpPr>
          <p:cNvPr id="7" name="Title 1">
            <a:extLst>
              <a:ext uri="{FF2B5EF4-FFF2-40B4-BE49-F238E27FC236}">
                <a16:creationId xmlns:a16="http://schemas.microsoft.com/office/drawing/2014/main" id="{A0AC78F4-3B4C-A280-D6F0-447BDE0E032D}"/>
              </a:ext>
            </a:extLst>
          </p:cNvPr>
          <p:cNvSpPr>
            <a:spLocks noGrp="1"/>
          </p:cNvSpPr>
          <p:nvPr>
            <p:ph type="title"/>
          </p:nvPr>
        </p:nvSpPr>
        <p:spPr>
          <a:xfrm>
            <a:off x="2294425" y="-29888"/>
            <a:ext cx="6523992" cy="1143000"/>
          </a:xfrm>
        </p:spPr>
        <p:txBody>
          <a:bodyPr/>
          <a:lstStyle/>
          <a:p>
            <a:r>
              <a:rPr lang="es-PE" altLang="es-ES" sz="3200" b="1" dirty="0">
                <a:solidFill>
                  <a:srgbClr val="0070C0"/>
                </a:solidFill>
                <a:cs typeface="Arabic Typesetting" pitchFamily="66" charset="-78"/>
              </a:rPr>
              <a:t>Ejemplo con Gamificación</a:t>
            </a:r>
            <a:endParaRPr lang="es-EC" sz="3200" dirty="0"/>
          </a:p>
        </p:txBody>
      </p:sp>
      <p:sp>
        <p:nvSpPr>
          <p:cNvPr id="24" name="CuadroTexto 23">
            <a:extLst>
              <a:ext uri="{FF2B5EF4-FFF2-40B4-BE49-F238E27FC236}">
                <a16:creationId xmlns:a16="http://schemas.microsoft.com/office/drawing/2014/main" id="{E2A1E0D7-A6F5-4154-8DAC-395204A3196B}"/>
              </a:ext>
            </a:extLst>
          </p:cNvPr>
          <p:cNvSpPr txBox="1"/>
          <p:nvPr/>
        </p:nvSpPr>
        <p:spPr>
          <a:xfrm>
            <a:off x="2651" y="2109683"/>
            <a:ext cx="1968065" cy="3231654"/>
          </a:xfrm>
          <a:prstGeom prst="rect">
            <a:avLst/>
          </a:prstGeom>
          <a:noFill/>
        </p:spPr>
        <p:txBody>
          <a:bodyPr wrap="square" rtlCol="0">
            <a:spAutoFit/>
          </a:bodyPr>
          <a:lstStyle/>
          <a:p>
            <a:r>
              <a:rPr lang="es-ES" sz="1200" b="1" dirty="0"/>
              <a:t>1.</a:t>
            </a:r>
            <a:r>
              <a:rPr lang="es-ES" sz="1200" dirty="0"/>
              <a:t> Panel de control</a:t>
            </a:r>
          </a:p>
          <a:p>
            <a:endParaRPr lang="es-ES" sz="1200" dirty="0"/>
          </a:p>
          <a:p>
            <a:r>
              <a:rPr lang="es-ES" sz="1200" b="1" dirty="0"/>
              <a:t>2.</a:t>
            </a:r>
            <a:r>
              <a:rPr lang="es-ES" sz="1200" dirty="0"/>
              <a:t> Agregar funciones</a:t>
            </a:r>
          </a:p>
          <a:p>
            <a:endParaRPr lang="es-ES" sz="1200" dirty="0"/>
          </a:p>
          <a:p>
            <a:r>
              <a:rPr lang="es-ES" sz="1200" b="1" dirty="0"/>
              <a:t>3. </a:t>
            </a:r>
            <a:r>
              <a:rPr lang="es-ES" sz="1200" dirty="0"/>
              <a:t>Características del personaje. </a:t>
            </a:r>
          </a:p>
          <a:p>
            <a:endParaRPr lang="es-ES" sz="1200" dirty="0"/>
          </a:p>
          <a:p>
            <a:r>
              <a:rPr lang="es-ES" sz="1200" b="1" dirty="0"/>
              <a:t>4.</a:t>
            </a:r>
            <a:r>
              <a:rPr lang="es-ES" sz="1200" dirty="0"/>
              <a:t> Ejecutar y Detener</a:t>
            </a:r>
          </a:p>
          <a:p>
            <a:endParaRPr lang="es-ES" sz="1200" dirty="0"/>
          </a:p>
          <a:p>
            <a:r>
              <a:rPr lang="es-ES" sz="1200" b="1" dirty="0"/>
              <a:t>5.</a:t>
            </a:r>
            <a:r>
              <a:rPr lang="es-ES" sz="1200" dirty="0"/>
              <a:t> Ejemplo con Gamificación</a:t>
            </a:r>
          </a:p>
          <a:p>
            <a:endParaRPr lang="es-ES" sz="1200" dirty="0"/>
          </a:p>
          <a:p>
            <a:r>
              <a:rPr lang="es-ES" sz="1200" b="1" dirty="0"/>
              <a:t>6.</a:t>
            </a:r>
            <a:r>
              <a:rPr lang="es-ES" sz="1200" dirty="0"/>
              <a:t> Personalizar personaje</a:t>
            </a:r>
          </a:p>
          <a:p>
            <a:endParaRPr lang="es-ES" sz="1200" dirty="0"/>
          </a:p>
          <a:p>
            <a:r>
              <a:rPr lang="es-ES" sz="1200" b="1" dirty="0"/>
              <a:t>7.</a:t>
            </a:r>
            <a:r>
              <a:rPr lang="es-ES" sz="1200" dirty="0"/>
              <a:t> Background</a:t>
            </a:r>
            <a:endParaRPr lang="en-US" sz="1200" dirty="0"/>
          </a:p>
          <a:p>
            <a:pPr marL="228600" indent="-228600">
              <a:buFontTx/>
              <a:buAutoNum type="arabicPeriod"/>
            </a:pPr>
            <a:endParaRPr lang="en-US" sz="1200" dirty="0"/>
          </a:p>
          <a:p>
            <a:pPr marL="228600" indent="-228600">
              <a:buAutoNum type="arabicPeriod"/>
            </a:pPr>
            <a:endParaRPr lang="en-US" sz="1200" dirty="0"/>
          </a:p>
        </p:txBody>
      </p:sp>
      <p:pic>
        <p:nvPicPr>
          <p:cNvPr id="39" name="Picture 12">
            <a:hlinkClick r:id="rId3"/>
            <a:extLst>
              <a:ext uri="{FF2B5EF4-FFF2-40B4-BE49-F238E27FC236}">
                <a16:creationId xmlns:a16="http://schemas.microsoft.com/office/drawing/2014/main" id="{0A388983-6ED9-063B-5C57-356AE09B09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5390008"/>
            <a:ext cx="1259632" cy="47739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كارتك مصر سوبر كارد - Apps en Google Play">
            <a:extLst>
              <a:ext uri="{FF2B5EF4-FFF2-40B4-BE49-F238E27FC236}">
                <a16:creationId xmlns:a16="http://schemas.microsoft.com/office/drawing/2014/main" id="{FBD46492-90C8-4D27-06F3-32292BA781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765" y="5867400"/>
            <a:ext cx="365126" cy="36512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0BB2F7DC-E7EF-5072-1DCA-66A14A834709}"/>
              </a:ext>
            </a:extLst>
          </p:cNvPr>
          <p:cNvGrpSpPr/>
          <p:nvPr/>
        </p:nvGrpSpPr>
        <p:grpSpPr>
          <a:xfrm>
            <a:off x="2047221" y="1113111"/>
            <a:ext cx="6917268" cy="5026474"/>
            <a:chOff x="2047221" y="1113111"/>
            <a:chExt cx="6917268" cy="5026474"/>
          </a:xfrm>
        </p:grpSpPr>
        <p:pic>
          <p:nvPicPr>
            <p:cNvPr id="13" name="Imagen 12">
              <a:extLst>
                <a:ext uri="{FF2B5EF4-FFF2-40B4-BE49-F238E27FC236}">
                  <a16:creationId xmlns:a16="http://schemas.microsoft.com/office/drawing/2014/main" id="{5D077957-EF97-CD64-8C9F-A2152CE16EDB}"/>
                </a:ext>
              </a:extLst>
            </p:cNvPr>
            <p:cNvPicPr>
              <a:picLocks noChangeAspect="1"/>
            </p:cNvPicPr>
            <p:nvPr/>
          </p:nvPicPr>
          <p:blipFill>
            <a:blip r:embed="rId6"/>
            <a:stretch>
              <a:fillRect/>
            </a:stretch>
          </p:blipFill>
          <p:spPr>
            <a:xfrm>
              <a:off x="2047221" y="1119379"/>
              <a:ext cx="4285543" cy="5020206"/>
            </a:xfrm>
            <a:prstGeom prst="rect">
              <a:avLst/>
            </a:prstGeom>
          </p:spPr>
        </p:pic>
        <p:pic>
          <p:nvPicPr>
            <p:cNvPr id="15" name="Imagen 14">
              <a:extLst>
                <a:ext uri="{FF2B5EF4-FFF2-40B4-BE49-F238E27FC236}">
                  <a16:creationId xmlns:a16="http://schemas.microsoft.com/office/drawing/2014/main" id="{3B2ED213-43C7-3FE0-6C2D-51968695AC8F}"/>
                </a:ext>
              </a:extLst>
            </p:cNvPr>
            <p:cNvPicPr>
              <a:picLocks noChangeAspect="1"/>
            </p:cNvPicPr>
            <p:nvPr/>
          </p:nvPicPr>
          <p:blipFill>
            <a:blip r:embed="rId7"/>
            <a:stretch>
              <a:fillRect/>
            </a:stretch>
          </p:blipFill>
          <p:spPr>
            <a:xfrm>
              <a:off x="6332765" y="1113111"/>
              <a:ext cx="2631724" cy="5017393"/>
            </a:xfrm>
            <a:prstGeom prst="rect">
              <a:avLst/>
            </a:prstGeom>
          </p:spPr>
        </p:pic>
      </p:grpSp>
      <p:sp>
        <p:nvSpPr>
          <p:cNvPr id="2" name="Rectángulo 1">
            <a:extLst>
              <a:ext uri="{FF2B5EF4-FFF2-40B4-BE49-F238E27FC236}">
                <a16:creationId xmlns:a16="http://schemas.microsoft.com/office/drawing/2014/main" id="{4AB4D800-5EBC-CB76-08C3-BA159FEF4EF3}"/>
              </a:ext>
            </a:extLst>
          </p:cNvPr>
          <p:cNvSpPr/>
          <p:nvPr/>
        </p:nvSpPr>
        <p:spPr>
          <a:xfrm>
            <a:off x="2051720" y="1657766"/>
            <a:ext cx="1729106" cy="457476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 name="Rectángulo 2">
            <a:extLst>
              <a:ext uri="{FF2B5EF4-FFF2-40B4-BE49-F238E27FC236}">
                <a16:creationId xmlns:a16="http://schemas.microsoft.com/office/drawing/2014/main" id="{EF95F015-9E9F-9513-2D3A-E70C73E3740F}"/>
              </a:ext>
            </a:extLst>
          </p:cNvPr>
          <p:cNvSpPr/>
          <p:nvPr/>
        </p:nvSpPr>
        <p:spPr>
          <a:xfrm>
            <a:off x="3942789" y="1726335"/>
            <a:ext cx="2083613" cy="257501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Rectángulo 4">
            <a:extLst>
              <a:ext uri="{FF2B5EF4-FFF2-40B4-BE49-F238E27FC236}">
                <a16:creationId xmlns:a16="http://schemas.microsoft.com/office/drawing/2014/main" id="{0CAC29FB-8813-AA78-FC61-6C381E6BB631}"/>
              </a:ext>
            </a:extLst>
          </p:cNvPr>
          <p:cNvSpPr/>
          <p:nvPr/>
        </p:nvSpPr>
        <p:spPr>
          <a:xfrm>
            <a:off x="6312259" y="1657766"/>
            <a:ext cx="2631724" cy="192122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6" name="Rectángulo 5">
            <a:extLst>
              <a:ext uri="{FF2B5EF4-FFF2-40B4-BE49-F238E27FC236}">
                <a16:creationId xmlns:a16="http://schemas.microsoft.com/office/drawing/2014/main" id="{9481FDE4-CBD3-61E3-BB24-A5AEB814C74A}"/>
              </a:ext>
            </a:extLst>
          </p:cNvPr>
          <p:cNvSpPr/>
          <p:nvPr/>
        </p:nvSpPr>
        <p:spPr>
          <a:xfrm>
            <a:off x="6312259" y="1422914"/>
            <a:ext cx="493954" cy="18276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ángulo 7">
            <a:extLst>
              <a:ext uri="{FF2B5EF4-FFF2-40B4-BE49-F238E27FC236}">
                <a16:creationId xmlns:a16="http://schemas.microsoft.com/office/drawing/2014/main" id="{92B3FA2C-9A6C-9129-8D58-5537E7D839A8}"/>
              </a:ext>
            </a:extLst>
          </p:cNvPr>
          <p:cNvSpPr/>
          <p:nvPr/>
        </p:nvSpPr>
        <p:spPr>
          <a:xfrm>
            <a:off x="6300531" y="4149080"/>
            <a:ext cx="575725" cy="48074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ángulo 8">
            <a:extLst>
              <a:ext uri="{FF2B5EF4-FFF2-40B4-BE49-F238E27FC236}">
                <a16:creationId xmlns:a16="http://schemas.microsoft.com/office/drawing/2014/main" id="{DDB6D93C-5B68-1CBE-3D41-23517F38B805}"/>
              </a:ext>
            </a:extLst>
          </p:cNvPr>
          <p:cNvSpPr/>
          <p:nvPr/>
        </p:nvSpPr>
        <p:spPr>
          <a:xfrm>
            <a:off x="8516661" y="3645024"/>
            <a:ext cx="444247" cy="86614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10" name="Rectángulo 9">
            <a:extLst>
              <a:ext uri="{FF2B5EF4-FFF2-40B4-BE49-F238E27FC236}">
                <a16:creationId xmlns:a16="http://schemas.microsoft.com/office/drawing/2014/main" id="{E568107A-7C0A-6796-9A95-2BB2F1FAE0EF}"/>
              </a:ext>
            </a:extLst>
          </p:cNvPr>
          <p:cNvSpPr/>
          <p:nvPr/>
        </p:nvSpPr>
        <p:spPr>
          <a:xfrm>
            <a:off x="2053285" y="1111524"/>
            <a:ext cx="1969696" cy="52221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Heptágono 10">
            <a:extLst>
              <a:ext uri="{FF2B5EF4-FFF2-40B4-BE49-F238E27FC236}">
                <a16:creationId xmlns:a16="http://schemas.microsoft.com/office/drawing/2014/main" id="{5CDC54FB-4221-212A-9CF7-76D67672F095}"/>
              </a:ext>
            </a:extLst>
          </p:cNvPr>
          <p:cNvSpPr/>
          <p:nvPr/>
        </p:nvSpPr>
        <p:spPr>
          <a:xfrm>
            <a:off x="3811286" y="1412776"/>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1</a:t>
            </a:r>
            <a:endParaRPr lang="en-US" dirty="0"/>
          </a:p>
        </p:txBody>
      </p:sp>
      <p:sp>
        <p:nvSpPr>
          <p:cNvPr id="12" name="Heptágono 11">
            <a:extLst>
              <a:ext uri="{FF2B5EF4-FFF2-40B4-BE49-F238E27FC236}">
                <a16:creationId xmlns:a16="http://schemas.microsoft.com/office/drawing/2014/main" id="{22C028A8-45B6-7011-A802-61EA7B12EDF9}"/>
              </a:ext>
            </a:extLst>
          </p:cNvPr>
          <p:cNvSpPr/>
          <p:nvPr/>
        </p:nvSpPr>
        <p:spPr>
          <a:xfrm>
            <a:off x="3549085" y="6031832"/>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2</a:t>
            </a:r>
            <a:endParaRPr lang="en-US" dirty="0"/>
          </a:p>
        </p:txBody>
      </p:sp>
      <p:sp>
        <p:nvSpPr>
          <p:cNvPr id="14" name="Heptágono 13">
            <a:extLst>
              <a:ext uri="{FF2B5EF4-FFF2-40B4-BE49-F238E27FC236}">
                <a16:creationId xmlns:a16="http://schemas.microsoft.com/office/drawing/2014/main" id="{7DB35A07-61B7-0FC0-44AA-845A97128708}"/>
              </a:ext>
            </a:extLst>
          </p:cNvPr>
          <p:cNvSpPr/>
          <p:nvPr/>
        </p:nvSpPr>
        <p:spPr>
          <a:xfrm>
            <a:off x="5805033" y="4077412"/>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3</a:t>
            </a:r>
            <a:endParaRPr lang="en-US" dirty="0"/>
          </a:p>
        </p:txBody>
      </p:sp>
      <p:sp>
        <p:nvSpPr>
          <p:cNvPr id="17" name="Heptágono 16">
            <a:extLst>
              <a:ext uri="{FF2B5EF4-FFF2-40B4-BE49-F238E27FC236}">
                <a16:creationId xmlns:a16="http://schemas.microsoft.com/office/drawing/2014/main" id="{B9E85192-F10A-EBFC-39F5-2300D9684E12}"/>
              </a:ext>
            </a:extLst>
          </p:cNvPr>
          <p:cNvSpPr/>
          <p:nvPr/>
        </p:nvSpPr>
        <p:spPr>
          <a:xfrm>
            <a:off x="6839849" y="1406679"/>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4</a:t>
            </a:r>
            <a:endParaRPr lang="en-US" dirty="0"/>
          </a:p>
        </p:txBody>
      </p:sp>
      <p:sp>
        <p:nvSpPr>
          <p:cNvPr id="18" name="Heptágono 17">
            <a:extLst>
              <a:ext uri="{FF2B5EF4-FFF2-40B4-BE49-F238E27FC236}">
                <a16:creationId xmlns:a16="http://schemas.microsoft.com/office/drawing/2014/main" id="{470D133F-E8E5-0237-C820-BE5CECEC903B}"/>
              </a:ext>
            </a:extLst>
          </p:cNvPr>
          <p:cNvSpPr/>
          <p:nvPr/>
        </p:nvSpPr>
        <p:spPr>
          <a:xfrm>
            <a:off x="8606723" y="3334916"/>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5</a:t>
            </a:r>
            <a:endParaRPr lang="en-US" dirty="0"/>
          </a:p>
        </p:txBody>
      </p:sp>
      <p:sp>
        <p:nvSpPr>
          <p:cNvPr id="19" name="Heptágono 18">
            <a:extLst>
              <a:ext uri="{FF2B5EF4-FFF2-40B4-BE49-F238E27FC236}">
                <a16:creationId xmlns:a16="http://schemas.microsoft.com/office/drawing/2014/main" id="{34B4411F-310B-81E1-FEEC-25696F5CBB63}"/>
              </a:ext>
            </a:extLst>
          </p:cNvPr>
          <p:cNvSpPr/>
          <p:nvPr/>
        </p:nvSpPr>
        <p:spPr>
          <a:xfrm>
            <a:off x="6662915" y="4413304"/>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6</a:t>
            </a:r>
            <a:endParaRPr lang="en-US" dirty="0"/>
          </a:p>
        </p:txBody>
      </p:sp>
      <p:sp>
        <p:nvSpPr>
          <p:cNvPr id="20" name="Heptágono 19">
            <a:extLst>
              <a:ext uri="{FF2B5EF4-FFF2-40B4-BE49-F238E27FC236}">
                <a16:creationId xmlns:a16="http://schemas.microsoft.com/office/drawing/2014/main" id="{F6920F4E-CE83-55A0-64CA-D9979A739C0F}"/>
              </a:ext>
            </a:extLst>
          </p:cNvPr>
          <p:cNvSpPr/>
          <p:nvPr/>
        </p:nvSpPr>
        <p:spPr>
          <a:xfrm>
            <a:off x="8752794" y="4282153"/>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7</a:t>
            </a:r>
            <a:endParaRPr lang="en-US" dirty="0"/>
          </a:p>
        </p:txBody>
      </p:sp>
      <p:sp>
        <p:nvSpPr>
          <p:cNvPr id="21" name="Rectángulo 20">
            <a:extLst>
              <a:ext uri="{FF2B5EF4-FFF2-40B4-BE49-F238E27FC236}">
                <a16:creationId xmlns:a16="http://schemas.microsoft.com/office/drawing/2014/main" id="{DFD6BB4B-8C0D-718F-EA9C-4A845A1A4AAD}"/>
              </a:ext>
            </a:extLst>
          </p:cNvPr>
          <p:cNvSpPr/>
          <p:nvPr/>
        </p:nvSpPr>
        <p:spPr>
          <a:xfrm>
            <a:off x="3933088" y="1741813"/>
            <a:ext cx="2083613" cy="1111123"/>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2" name="CuadroTexto 21">
            <a:extLst>
              <a:ext uri="{FF2B5EF4-FFF2-40B4-BE49-F238E27FC236}">
                <a16:creationId xmlns:a16="http://schemas.microsoft.com/office/drawing/2014/main" id="{94D2E3FB-8A39-B681-ADA6-5438B88E8FBE}"/>
              </a:ext>
            </a:extLst>
          </p:cNvPr>
          <p:cNvSpPr txBox="1"/>
          <p:nvPr/>
        </p:nvSpPr>
        <p:spPr>
          <a:xfrm>
            <a:off x="4434834" y="1325387"/>
            <a:ext cx="1080120" cy="261610"/>
          </a:xfrm>
          <a:prstGeom prst="rect">
            <a:avLst/>
          </a:prstGeom>
          <a:noFill/>
        </p:spPr>
        <p:txBody>
          <a:bodyPr wrap="square" rtlCol="0">
            <a:spAutoFit/>
          </a:bodyPr>
          <a:lstStyle/>
          <a:p>
            <a:pPr algn="ctr"/>
            <a:r>
              <a:rPr lang="es-ES" sz="1100" b="1" i="1" dirty="0"/>
              <a:t>Character</a:t>
            </a:r>
            <a:endParaRPr lang="en-US" sz="1100" b="1" i="1" dirty="0"/>
          </a:p>
        </p:txBody>
      </p:sp>
      <p:cxnSp>
        <p:nvCxnSpPr>
          <p:cNvPr id="23" name="Conector recto de flecha 22">
            <a:extLst>
              <a:ext uri="{FF2B5EF4-FFF2-40B4-BE49-F238E27FC236}">
                <a16:creationId xmlns:a16="http://schemas.microsoft.com/office/drawing/2014/main" id="{8F404993-6F4D-C298-3493-F6E46FA8F6E7}"/>
              </a:ext>
            </a:extLst>
          </p:cNvPr>
          <p:cNvCxnSpPr>
            <a:cxnSpLocks/>
            <a:stCxn id="22" idx="2"/>
            <a:endCxn id="21" idx="0"/>
          </p:cNvCxnSpPr>
          <p:nvPr/>
        </p:nvCxnSpPr>
        <p:spPr>
          <a:xfrm>
            <a:off x="4974894" y="1586997"/>
            <a:ext cx="1" cy="15481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5" name="Rectángulo 24">
            <a:extLst>
              <a:ext uri="{FF2B5EF4-FFF2-40B4-BE49-F238E27FC236}">
                <a16:creationId xmlns:a16="http://schemas.microsoft.com/office/drawing/2014/main" id="{3A50D2A5-DA25-540E-011A-29AB017A2F3E}"/>
              </a:ext>
            </a:extLst>
          </p:cNvPr>
          <p:cNvSpPr/>
          <p:nvPr/>
        </p:nvSpPr>
        <p:spPr>
          <a:xfrm>
            <a:off x="3923928" y="3189403"/>
            <a:ext cx="1390373" cy="1111123"/>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6" name="CuadroTexto 25">
            <a:extLst>
              <a:ext uri="{FF2B5EF4-FFF2-40B4-BE49-F238E27FC236}">
                <a16:creationId xmlns:a16="http://schemas.microsoft.com/office/drawing/2014/main" id="{AB0110D6-5281-AE6E-2F2F-737CE81E57D8}"/>
              </a:ext>
            </a:extLst>
          </p:cNvPr>
          <p:cNvSpPr txBox="1"/>
          <p:nvPr/>
        </p:nvSpPr>
        <p:spPr>
          <a:xfrm>
            <a:off x="4240986" y="4506188"/>
            <a:ext cx="753776" cy="261610"/>
          </a:xfrm>
          <a:prstGeom prst="rect">
            <a:avLst/>
          </a:prstGeom>
          <a:noFill/>
        </p:spPr>
        <p:txBody>
          <a:bodyPr wrap="square" rtlCol="0">
            <a:spAutoFit/>
          </a:bodyPr>
          <a:lstStyle/>
          <a:p>
            <a:pPr algn="ctr"/>
            <a:r>
              <a:rPr lang="es-ES" sz="1100" b="1" dirty="0" err="1"/>
              <a:t>Soldier</a:t>
            </a:r>
            <a:endParaRPr lang="en-US" sz="1100" b="1" dirty="0"/>
          </a:p>
        </p:txBody>
      </p:sp>
      <p:cxnSp>
        <p:nvCxnSpPr>
          <p:cNvPr id="27" name="Conector recto de flecha 26">
            <a:extLst>
              <a:ext uri="{FF2B5EF4-FFF2-40B4-BE49-F238E27FC236}">
                <a16:creationId xmlns:a16="http://schemas.microsoft.com/office/drawing/2014/main" id="{B44FBC4C-A0F5-2341-F3D6-0FCAAA27CADC}"/>
              </a:ext>
            </a:extLst>
          </p:cNvPr>
          <p:cNvCxnSpPr>
            <a:stCxn id="26" idx="0"/>
            <a:endCxn id="25" idx="2"/>
          </p:cNvCxnSpPr>
          <p:nvPr/>
        </p:nvCxnSpPr>
        <p:spPr>
          <a:xfrm flipV="1">
            <a:off x="4617874" y="4300526"/>
            <a:ext cx="1241" cy="20566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99129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ES" altLang="es-ES" sz="2400" dirty="0">
                <a:solidFill>
                  <a:srgbClr val="898989"/>
                </a:solidFill>
                <a:latin typeface="Calibri" panose="020F0502020204030204" pitchFamily="34" charset="0"/>
              </a:rPr>
              <a:t>6</a:t>
            </a:r>
          </a:p>
        </p:txBody>
      </p:sp>
      <p:sp>
        <p:nvSpPr>
          <p:cNvPr id="3" name="30 Título">
            <a:extLst>
              <a:ext uri="{FF2B5EF4-FFF2-40B4-BE49-F238E27FC236}">
                <a16:creationId xmlns:a16="http://schemas.microsoft.com/office/drawing/2014/main" id="{FD56F4C3-6AFC-BD95-AD00-2EEFAFC8A899}"/>
              </a:ext>
            </a:extLst>
          </p:cNvPr>
          <p:cNvSpPr>
            <a:spLocks noGrp="1"/>
          </p:cNvSpPr>
          <p:nvPr>
            <p:ph type="title"/>
          </p:nvPr>
        </p:nvSpPr>
        <p:spPr>
          <a:xfrm>
            <a:off x="1902829" y="55952"/>
            <a:ext cx="6994525" cy="1143000"/>
          </a:xfrm>
        </p:spPr>
        <p:txBody>
          <a:bodyPr/>
          <a:lstStyle/>
          <a:p>
            <a:pPr marL="514350" indent="-514350"/>
            <a:r>
              <a:rPr lang="es-PE" altLang="es-ES" sz="4000" b="1" dirty="0">
                <a:solidFill>
                  <a:srgbClr val="0070C0"/>
                </a:solidFill>
                <a:cs typeface="Arabic Typesetting" pitchFamily="66" charset="-78"/>
              </a:rPr>
              <a:t>Polimorfismo</a:t>
            </a:r>
          </a:p>
        </p:txBody>
      </p:sp>
      <p:sp>
        <p:nvSpPr>
          <p:cNvPr id="2" name="15 CuadroTexto">
            <a:extLst>
              <a:ext uri="{FF2B5EF4-FFF2-40B4-BE49-F238E27FC236}">
                <a16:creationId xmlns:a16="http://schemas.microsoft.com/office/drawing/2014/main" id="{7B01ACDB-C3D8-5870-A2E4-F3AA85B5754C}"/>
              </a:ext>
            </a:extLst>
          </p:cNvPr>
          <p:cNvSpPr txBox="1">
            <a:spLocks noChangeArrowheads="1"/>
          </p:cNvSpPr>
          <p:nvPr/>
        </p:nvSpPr>
        <p:spPr bwMode="auto">
          <a:xfrm>
            <a:off x="8037" y="2060575"/>
            <a:ext cx="19716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174625" indent="-174625" eaLnBrk="1" hangingPunct="1">
              <a:spcBef>
                <a:spcPct val="0"/>
              </a:spcBef>
              <a:buFontTx/>
              <a:buAutoNum type="arabicPeriod"/>
            </a:pPr>
            <a:r>
              <a:rPr lang="es-PE" altLang="es-PE" sz="1400" dirty="0">
                <a:latin typeface="Arial" panose="020B0604020202020204" pitchFamily="34" charset="0"/>
              </a:rPr>
              <a:t>Objetivo</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Tx/>
              <a:buAutoNum type="arabicPeriod"/>
            </a:pPr>
            <a:r>
              <a:rPr lang="es-PE" altLang="es-PE" sz="1400" dirty="0">
                <a:latin typeface="Arial" panose="020B0604020202020204" pitchFamily="34" charset="0"/>
              </a:rPr>
              <a:t>Introducción</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Herencia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Sobrecarga vs Sobreescritura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b="1" dirty="0">
                <a:effectLst>
                  <a:outerShdw blurRad="38100" dist="38100" dir="2700000" algn="tl">
                    <a:srgbClr val="000000">
                      <a:alpha val="43137"/>
                    </a:srgbClr>
                  </a:outerShdw>
                </a:effectLst>
                <a:latin typeface="Arial" panose="020B0604020202020204" pitchFamily="34" charset="0"/>
              </a:rPr>
              <a:t>Polimorfismo</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6. Clase Abstracta</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7. Herencia múltiple</a:t>
            </a:r>
          </a:p>
        </p:txBody>
      </p:sp>
      <p:graphicFrame>
        <p:nvGraphicFramePr>
          <p:cNvPr id="4" name="Diagrama 3">
            <a:extLst>
              <a:ext uri="{FF2B5EF4-FFF2-40B4-BE49-F238E27FC236}">
                <a16:creationId xmlns:a16="http://schemas.microsoft.com/office/drawing/2014/main" id="{5EA14752-9486-D8AF-2A4E-23C795BFC74B}"/>
              </a:ext>
            </a:extLst>
          </p:cNvPr>
          <p:cNvGraphicFramePr/>
          <p:nvPr>
            <p:extLst>
              <p:ext uri="{D42A27DB-BD31-4B8C-83A1-F6EECF244321}">
                <p14:modId xmlns:p14="http://schemas.microsoft.com/office/powerpoint/2010/main" val="3370408893"/>
              </p:ext>
            </p:extLst>
          </p:nvPr>
        </p:nvGraphicFramePr>
        <p:xfrm>
          <a:off x="2195736" y="2420888"/>
          <a:ext cx="6552728" cy="2016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1602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ES" altLang="es-ES" sz="2400" dirty="0">
                <a:solidFill>
                  <a:srgbClr val="898989"/>
                </a:solidFill>
                <a:latin typeface="Calibri" panose="020F0502020204030204" pitchFamily="34" charset="0"/>
              </a:rPr>
              <a:t>6</a:t>
            </a:r>
          </a:p>
        </p:txBody>
      </p:sp>
      <p:sp>
        <p:nvSpPr>
          <p:cNvPr id="3" name="30 Título">
            <a:extLst>
              <a:ext uri="{FF2B5EF4-FFF2-40B4-BE49-F238E27FC236}">
                <a16:creationId xmlns:a16="http://schemas.microsoft.com/office/drawing/2014/main" id="{FD56F4C3-6AFC-BD95-AD00-2EEFAFC8A899}"/>
              </a:ext>
            </a:extLst>
          </p:cNvPr>
          <p:cNvSpPr>
            <a:spLocks noGrp="1"/>
          </p:cNvSpPr>
          <p:nvPr>
            <p:ph type="title"/>
          </p:nvPr>
        </p:nvSpPr>
        <p:spPr>
          <a:xfrm>
            <a:off x="1902829" y="55952"/>
            <a:ext cx="6994525" cy="1143000"/>
          </a:xfrm>
        </p:spPr>
        <p:txBody>
          <a:bodyPr/>
          <a:lstStyle/>
          <a:p>
            <a:pPr marL="514350" indent="-514350"/>
            <a:r>
              <a:rPr lang="es-PE" altLang="es-ES" sz="4000" b="1" dirty="0">
                <a:solidFill>
                  <a:srgbClr val="0070C0"/>
                </a:solidFill>
                <a:cs typeface="Arabic Typesetting" pitchFamily="66" charset="-78"/>
              </a:rPr>
              <a:t>Ejemplo</a:t>
            </a:r>
          </a:p>
        </p:txBody>
      </p:sp>
      <p:sp>
        <p:nvSpPr>
          <p:cNvPr id="2" name="15 CuadroTexto">
            <a:extLst>
              <a:ext uri="{FF2B5EF4-FFF2-40B4-BE49-F238E27FC236}">
                <a16:creationId xmlns:a16="http://schemas.microsoft.com/office/drawing/2014/main" id="{7B01ACDB-C3D8-5870-A2E4-F3AA85B5754C}"/>
              </a:ext>
            </a:extLst>
          </p:cNvPr>
          <p:cNvSpPr txBox="1">
            <a:spLocks noChangeArrowheads="1"/>
          </p:cNvSpPr>
          <p:nvPr/>
        </p:nvSpPr>
        <p:spPr bwMode="auto">
          <a:xfrm>
            <a:off x="8037" y="2060575"/>
            <a:ext cx="19716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174625" indent="-174625" eaLnBrk="1" hangingPunct="1">
              <a:spcBef>
                <a:spcPct val="0"/>
              </a:spcBef>
              <a:buFontTx/>
              <a:buAutoNum type="arabicPeriod"/>
            </a:pPr>
            <a:r>
              <a:rPr lang="es-PE" altLang="es-PE" sz="1400" dirty="0">
                <a:latin typeface="Arial" panose="020B0604020202020204" pitchFamily="34" charset="0"/>
              </a:rPr>
              <a:t>Objetivo</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Tx/>
              <a:buAutoNum type="arabicPeriod"/>
            </a:pPr>
            <a:r>
              <a:rPr lang="es-PE" altLang="es-PE" sz="1400" dirty="0">
                <a:latin typeface="Arial" panose="020B0604020202020204" pitchFamily="34" charset="0"/>
              </a:rPr>
              <a:t>Introducción</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Herencia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Sobrecarga vs Sobreescritura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b="1" dirty="0">
                <a:effectLst>
                  <a:outerShdw blurRad="38100" dist="38100" dir="2700000" algn="tl">
                    <a:srgbClr val="000000">
                      <a:alpha val="43137"/>
                    </a:srgbClr>
                  </a:outerShdw>
                </a:effectLst>
                <a:latin typeface="Arial" panose="020B0604020202020204" pitchFamily="34" charset="0"/>
              </a:rPr>
              <a:t>Polimorfismo</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6. Clase Abstracta</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7. Herencia múltiple</a:t>
            </a:r>
          </a:p>
        </p:txBody>
      </p:sp>
      <p:pic>
        <p:nvPicPr>
          <p:cNvPr id="6" name="Imagen 5">
            <a:extLst>
              <a:ext uri="{FF2B5EF4-FFF2-40B4-BE49-F238E27FC236}">
                <a16:creationId xmlns:a16="http://schemas.microsoft.com/office/drawing/2014/main" id="{020FBE6C-7973-7046-9FB6-8B5AE11AF21D}"/>
              </a:ext>
            </a:extLst>
          </p:cNvPr>
          <p:cNvPicPr>
            <a:picLocks noChangeAspect="1"/>
          </p:cNvPicPr>
          <p:nvPr/>
        </p:nvPicPr>
        <p:blipFill>
          <a:blip r:embed="rId3"/>
          <a:stretch>
            <a:fillRect/>
          </a:stretch>
        </p:blipFill>
        <p:spPr>
          <a:xfrm>
            <a:off x="4385537" y="1212737"/>
            <a:ext cx="2029108" cy="2048161"/>
          </a:xfrm>
          <a:prstGeom prst="rect">
            <a:avLst/>
          </a:prstGeom>
        </p:spPr>
      </p:pic>
      <p:pic>
        <p:nvPicPr>
          <p:cNvPr id="8" name="Imagen 7">
            <a:extLst>
              <a:ext uri="{FF2B5EF4-FFF2-40B4-BE49-F238E27FC236}">
                <a16:creationId xmlns:a16="http://schemas.microsoft.com/office/drawing/2014/main" id="{1E4B3D13-9A5D-03EF-DAE6-A86209C16FCC}"/>
              </a:ext>
            </a:extLst>
          </p:cNvPr>
          <p:cNvPicPr>
            <a:picLocks noChangeAspect="1"/>
          </p:cNvPicPr>
          <p:nvPr/>
        </p:nvPicPr>
        <p:blipFill>
          <a:blip r:embed="rId4"/>
          <a:stretch>
            <a:fillRect/>
          </a:stretch>
        </p:blipFill>
        <p:spPr>
          <a:xfrm>
            <a:off x="2987824" y="3861048"/>
            <a:ext cx="2191056" cy="2286319"/>
          </a:xfrm>
          <a:prstGeom prst="rect">
            <a:avLst/>
          </a:prstGeom>
        </p:spPr>
      </p:pic>
      <p:pic>
        <p:nvPicPr>
          <p:cNvPr id="10" name="Imagen 9">
            <a:extLst>
              <a:ext uri="{FF2B5EF4-FFF2-40B4-BE49-F238E27FC236}">
                <a16:creationId xmlns:a16="http://schemas.microsoft.com/office/drawing/2014/main" id="{EBED14AC-FFEB-B2B0-3129-EB1F9BF13AD7}"/>
              </a:ext>
            </a:extLst>
          </p:cNvPr>
          <p:cNvPicPr>
            <a:picLocks noChangeAspect="1"/>
          </p:cNvPicPr>
          <p:nvPr/>
        </p:nvPicPr>
        <p:blipFill>
          <a:blip r:embed="rId5"/>
          <a:stretch>
            <a:fillRect/>
          </a:stretch>
        </p:blipFill>
        <p:spPr>
          <a:xfrm>
            <a:off x="5874586" y="3851522"/>
            <a:ext cx="2276793" cy="2295845"/>
          </a:xfrm>
          <a:prstGeom prst="rect">
            <a:avLst/>
          </a:prstGeom>
        </p:spPr>
      </p:pic>
      <p:cxnSp>
        <p:nvCxnSpPr>
          <p:cNvPr id="12" name="Conector recto de flecha 11">
            <a:extLst>
              <a:ext uri="{FF2B5EF4-FFF2-40B4-BE49-F238E27FC236}">
                <a16:creationId xmlns:a16="http://schemas.microsoft.com/office/drawing/2014/main" id="{EE327708-48BD-A041-B063-3BF8F0993F83}"/>
              </a:ext>
            </a:extLst>
          </p:cNvPr>
          <p:cNvCxnSpPr>
            <a:stCxn id="8" idx="0"/>
            <a:endCxn id="6" idx="2"/>
          </p:cNvCxnSpPr>
          <p:nvPr/>
        </p:nvCxnSpPr>
        <p:spPr>
          <a:xfrm flipV="1">
            <a:off x="4083352" y="3260898"/>
            <a:ext cx="1316739" cy="6001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Conector recto de flecha 13">
            <a:extLst>
              <a:ext uri="{FF2B5EF4-FFF2-40B4-BE49-F238E27FC236}">
                <a16:creationId xmlns:a16="http://schemas.microsoft.com/office/drawing/2014/main" id="{99096F2C-A863-9965-B356-F9D550CCA6B6}"/>
              </a:ext>
            </a:extLst>
          </p:cNvPr>
          <p:cNvCxnSpPr>
            <a:stCxn id="10" idx="0"/>
            <a:endCxn id="6" idx="2"/>
          </p:cNvCxnSpPr>
          <p:nvPr/>
        </p:nvCxnSpPr>
        <p:spPr>
          <a:xfrm flipH="1" flipV="1">
            <a:off x="5400091" y="3260898"/>
            <a:ext cx="1612892" cy="590624"/>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3529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ES" altLang="es-ES" sz="2400" dirty="0">
                <a:solidFill>
                  <a:srgbClr val="898989"/>
                </a:solidFill>
                <a:latin typeface="Calibri" panose="020F0502020204030204" pitchFamily="34" charset="0"/>
              </a:rPr>
              <a:t>7</a:t>
            </a:r>
          </a:p>
        </p:txBody>
      </p:sp>
      <p:graphicFrame>
        <p:nvGraphicFramePr>
          <p:cNvPr id="7" name="Tabla 6"/>
          <p:cNvGraphicFramePr>
            <a:graphicFrameLocks noGrp="1"/>
          </p:cNvGraphicFramePr>
          <p:nvPr>
            <p:extLst>
              <p:ext uri="{D42A27DB-BD31-4B8C-83A1-F6EECF244321}">
                <p14:modId xmlns:p14="http://schemas.microsoft.com/office/powerpoint/2010/main" val="2664083862"/>
              </p:ext>
            </p:extLst>
          </p:nvPr>
        </p:nvGraphicFramePr>
        <p:xfrm>
          <a:off x="1977278" y="291742"/>
          <a:ext cx="7056784" cy="919234"/>
        </p:xfrm>
        <a:graphic>
          <a:graphicData uri="http://schemas.openxmlformats.org/drawingml/2006/table">
            <a:tbl>
              <a:tblPr firstRow="1" bandRow="1">
                <a:tableStyleId>{0505E3EF-67EA-436B-97B2-0124C06EBD24}</a:tableStyleId>
              </a:tblPr>
              <a:tblGrid>
                <a:gridCol w="7056784">
                  <a:extLst>
                    <a:ext uri="{9D8B030D-6E8A-4147-A177-3AD203B41FA5}">
                      <a16:colId xmlns:a16="http://schemas.microsoft.com/office/drawing/2014/main" val="2074750174"/>
                    </a:ext>
                  </a:extLst>
                </a:gridCol>
              </a:tblGrid>
              <a:tr h="91923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600" b="0" kern="1200" dirty="0">
                          <a:solidFill>
                            <a:schemeClr val="dk1"/>
                          </a:solidFill>
                          <a:effectLst/>
                          <a:latin typeface="+mn-lt"/>
                          <a:ea typeface="+mn-ea"/>
                          <a:cs typeface="+mn-cs"/>
                        </a:rPr>
                        <a:t>Una clase abstracta es una clase de la que no se pueden crear objetos, debido a que define la existencia de métodos, pero no su implementación</a:t>
                      </a:r>
                      <a:endParaRPr lang="es-ES" sz="1800" b="0" dirty="0"/>
                    </a:p>
                  </a:txBody>
                  <a:tcPr anchor="ctr"/>
                </a:tc>
                <a:extLst>
                  <a:ext uri="{0D108BD9-81ED-4DB2-BD59-A6C34878D82A}">
                    <a16:rowId xmlns:a16="http://schemas.microsoft.com/office/drawing/2014/main" val="1413579990"/>
                  </a:ext>
                </a:extLst>
              </a:tr>
            </a:tbl>
          </a:graphicData>
        </a:graphic>
      </p:graphicFrame>
      <p:sp>
        <p:nvSpPr>
          <p:cNvPr id="6" name="CuadroTexto 5">
            <a:extLst>
              <a:ext uri="{FF2B5EF4-FFF2-40B4-BE49-F238E27FC236}">
                <a16:creationId xmlns:a16="http://schemas.microsoft.com/office/drawing/2014/main" id="{C30808B4-7D6E-314B-722B-F9425DC2A2C7}"/>
              </a:ext>
            </a:extLst>
          </p:cNvPr>
          <p:cNvSpPr txBox="1"/>
          <p:nvPr/>
        </p:nvSpPr>
        <p:spPr>
          <a:xfrm>
            <a:off x="2019822" y="1402812"/>
            <a:ext cx="6971692" cy="1138773"/>
          </a:xfrm>
          <a:prstGeom prst="rect">
            <a:avLst/>
          </a:prstGeom>
          <a:noFill/>
        </p:spPr>
        <p:txBody>
          <a:bodyPr wrap="square">
            <a:spAutoFit/>
          </a:bodyPr>
          <a:lstStyle/>
          <a:p>
            <a:r>
              <a:rPr lang="es-ES" sz="1600" dirty="0"/>
              <a:t>Las clases abstractas sirven como modelo para la creación de clases derivadas. Algunas características de éstas son:</a:t>
            </a:r>
          </a:p>
          <a:p>
            <a:pPr marL="285750" indent="-285750">
              <a:buFont typeface="Arial" panose="020B0604020202020204" pitchFamily="34" charset="0"/>
              <a:buChar char="•"/>
            </a:pPr>
            <a:r>
              <a:rPr lang="es-ES" sz="1200" dirty="0"/>
              <a:t>Pueden contener métodos abstractos y métodos concretos.</a:t>
            </a:r>
          </a:p>
          <a:p>
            <a:pPr marL="285750" indent="-285750">
              <a:buFont typeface="Arial" panose="020B0604020202020204" pitchFamily="34" charset="0"/>
              <a:buChar char="•"/>
            </a:pPr>
            <a:r>
              <a:rPr lang="es-ES" sz="1200" dirty="0"/>
              <a:t>Pueden contener atributos.</a:t>
            </a:r>
          </a:p>
          <a:p>
            <a:pPr marL="285750" indent="-285750">
              <a:buFont typeface="Arial" panose="020B0604020202020204" pitchFamily="34" charset="0"/>
              <a:buChar char="•"/>
            </a:pPr>
            <a:r>
              <a:rPr lang="es-ES" sz="1200" dirty="0"/>
              <a:t>Pueden heredar de otras clases. </a:t>
            </a:r>
          </a:p>
        </p:txBody>
      </p:sp>
      <p:sp>
        <p:nvSpPr>
          <p:cNvPr id="10" name="CuadroTexto 9">
            <a:extLst>
              <a:ext uri="{FF2B5EF4-FFF2-40B4-BE49-F238E27FC236}">
                <a16:creationId xmlns:a16="http://schemas.microsoft.com/office/drawing/2014/main" id="{792D2DB9-6C79-9C7D-1733-A882F5510B51}"/>
              </a:ext>
            </a:extLst>
          </p:cNvPr>
          <p:cNvSpPr txBox="1"/>
          <p:nvPr/>
        </p:nvSpPr>
        <p:spPr>
          <a:xfrm>
            <a:off x="2705850" y="2871640"/>
            <a:ext cx="5599635" cy="1015663"/>
          </a:xfrm>
          <a:prstGeom prst="rect">
            <a:avLst/>
          </a:prstGeom>
          <a:noFill/>
        </p:spPr>
        <p:txBody>
          <a:bodyPr wrap="square">
            <a:spAutoFit/>
          </a:bodyPr>
          <a:lstStyle/>
          <a:p>
            <a:pPr algn="ctr"/>
            <a:r>
              <a:rPr lang="es-ES" sz="1200" dirty="0"/>
              <a:t>Para declarar una clase abstracta en Java solo es necesario anteponer la palabra reservada </a:t>
            </a:r>
            <a:r>
              <a:rPr lang="es-ES" sz="1200" dirty="0" err="1"/>
              <a:t>abstract</a:t>
            </a:r>
            <a:r>
              <a:rPr lang="es-ES" sz="1200" dirty="0"/>
              <a:t> antes de palabra reservada </a:t>
            </a:r>
            <a:r>
              <a:rPr lang="es-ES" sz="1200" dirty="0" err="1"/>
              <a:t>class</a:t>
            </a:r>
            <a:r>
              <a:rPr lang="es-ES" sz="1200" dirty="0"/>
              <a:t>, es decir: </a:t>
            </a:r>
          </a:p>
          <a:p>
            <a:pPr algn="ctr"/>
            <a:r>
              <a:rPr lang="es-ES" sz="1200" dirty="0" err="1"/>
              <a:t>public</a:t>
            </a:r>
            <a:r>
              <a:rPr lang="es-ES" sz="1200" dirty="0"/>
              <a:t> </a:t>
            </a:r>
            <a:r>
              <a:rPr lang="es-ES" sz="1200" dirty="0" err="1"/>
              <a:t>abstract</a:t>
            </a:r>
            <a:r>
              <a:rPr lang="es-ES" sz="1200" dirty="0"/>
              <a:t> </a:t>
            </a:r>
            <a:r>
              <a:rPr lang="es-ES" sz="1200" dirty="0" err="1"/>
              <a:t>class</a:t>
            </a:r>
            <a:r>
              <a:rPr lang="es-ES" sz="1200" dirty="0"/>
              <a:t> </a:t>
            </a:r>
            <a:r>
              <a:rPr lang="es-ES" sz="1200" dirty="0" err="1"/>
              <a:t>Poligono</a:t>
            </a:r>
            <a:r>
              <a:rPr lang="es-ES" sz="1200" dirty="0"/>
              <a:t> { </a:t>
            </a:r>
          </a:p>
          <a:p>
            <a:pPr algn="ctr"/>
            <a:r>
              <a:rPr lang="es-ES" sz="1200" dirty="0"/>
              <a:t>// Métodos abstractos o concretos </a:t>
            </a:r>
          </a:p>
          <a:p>
            <a:pPr algn="ctr"/>
            <a:r>
              <a:rPr lang="es-ES" sz="1200" dirty="0"/>
              <a:t>}</a:t>
            </a:r>
            <a:endParaRPr lang="en-US" sz="1200" i="1" dirty="0"/>
          </a:p>
        </p:txBody>
      </p:sp>
      <p:sp>
        <p:nvSpPr>
          <p:cNvPr id="11" name="CuadroTexto 10">
            <a:extLst>
              <a:ext uri="{FF2B5EF4-FFF2-40B4-BE49-F238E27FC236}">
                <a16:creationId xmlns:a16="http://schemas.microsoft.com/office/drawing/2014/main" id="{B0D493BD-406A-4283-6E08-2E77DB53D854}"/>
              </a:ext>
            </a:extLst>
          </p:cNvPr>
          <p:cNvSpPr txBox="1"/>
          <p:nvPr/>
        </p:nvSpPr>
        <p:spPr>
          <a:xfrm>
            <a:off x="3419872" y="4229274"/>
            <a:ext cx="4250909" cy="1785104"/>
          </a:xfrm>
          <a:prstGeom prst="rect">
            <a:avLst/>
          </a:prstGeom>
          <a:noFill/>
          <a:ln w="19050">
            <a:solidFill>
              <a:schemeClr val="tx2">
                <a:lumMod val="90000"/>
                <a:lumOff val="10000"/>
              </a:schemeClr>
            </a:solidFill>
          </a:ln>
        </p:spPr>
        <p:txBody>
          <a:bodyPr wrap="square" rtlCol="0">
            <a:spAutoFit/>
          </a:bodyPr>
          <a:lstStyle/>
          <a:p>
            <a:r>
              <a:rPr lang="es-ES" sz="1100" dirty="0"/>
              <a:t>Ejemplo: </a:t>
            </a:r>
          </a:p>
          <a:p>
            <a:endParaRPr lang="es-ES" sz="1100" dirty="0"/>
          </a:p>
          <a:p>
            <a:r>
              <a:rPr lang="es-ES" sz="1100" dirty="0"/>
              <a:t>La clase que hereda de una clase abstracta debe implementar los métodos abstractos definidos en la clase base: </a:t>
            </a:r>
          </a:p>
          <a:p>
            <a:endParaRPr lang="es-ES" sz="1100" dirty="0"/>
          </a:p>
          <a:p>
            <a:r>
              <a:rPr lang="es-ES" sz="1100" dirty="0" err="1"/>
              <a:t>public</a:t>
            </a:r>
            <a:r>
              <a:rPr lang="es-ES" sz="1100" dirty="0"/>
              <a:t> </a:t>
            </a:r>
            <a:r>
              <a:rPr lang="es-ES" sz="1100" dirty="0" err="1"/>
              <a:t>class</a:t>
            </a:r>
            <a:r>
              <a:rPr lang="es-ES" sz="1100" dirty="0"/>
              <a:t> Triangulo </a:t>
            </a:r>
            <a:r>
              <a:rPr lang="es-ES" sz="1100" dirty="0" err="1"/>
              <a:t>extends</a:t>
            </a:r>
            <a:r>
              <a:rPr lang="es-ES" sz="1100" dirty="0"/>
              <a:t> </a:t>
            </a:r>
            <a:r>
              <a:rPr lang="es-ES" sz="1100" dirty="0" err="1"/>
              <a:t>Poligono</a:t>
            </a:r>
            <a:r>
              <a:rPr lang="es-ES" sz="1100" dirty="0"/>
              <a:t> { </a:t>
            </a:r>
          </a:p>
          <a:p>
            <a:r>
              <a:rPr lang="es-ES" sz="1100" dirty="0"/>
              <a:t>	</a:t>
            </a:r>
            <a:r>
              <a:rPr lang="es-ES" sz="1100" dirty="0" err="1"/>
              <a:t>public</a:t>
            </a:r>
            <a:r>
              <a:rPr lang="es-ES" sz="1100" dirty="0"/>
              <a:t> </a:t>
            </a:r>
            <a:r>
              <a:rPr lang="es-ES" sz="1100" dirty="0" err="1"/>
              <a:t>double</a:t>
            </a:r>
            <a:r>
              <a:rPr lang="es-ES" sz="1100" dirty="0"/>
              <a:t> </a:t>
            </a:r>
            <a:r>
              <a:rPr lang="es-ES" sz="1100" dirty="0" err="1"/>
              <a:t>perimetro</a:t>
            </a:r>
            <a:r>
              <a:rPr lang="es-ES" sz="1100" dirty="0"/>
              <a:t>() { </a:t>
            </a:r>
          </a:p>
          <a:p>
            <a:r>
              <a:rPr lang="es-ES" sz="1100" dirty="0"/>
              <a:t>	// bloque de código para obtener el perímetro </a:t>
            </a:r>
          </a:p>
          <a:p>
            <a:r>
              <a:rPr lang="es-ES" sz="1100" dirty="0"/>
              <a:t>	} </a:t>
            </a:r>
          </a:p>
          <a:p>
            <a:r>
              <a:rPr lang="es-ES" sz="1100" dirty="0"/>
              <a:t>}</a:t>
            </a:r>
            <a:endParaRPr lang="en-US" sz="1100" dirty="0"/>
          </a:p>
        </p:txBody>
      </p:sp>
      <p:sp>
        <p:nvSpPr>
          <p:cNvPr id="2" name="15 CuadroTexto">
            <a:extLst>
              <a:ext uri="{FF2B5EF4-FFF2-40B4-BE49-F238E27FC236}">
                <a16:creationId xmlns:a16="http://schemas.microsoft.com/office/drawing/2014/main" id="{837717C1-56FE-3D5C-C5D1-469A22BAACBD}"/>
              </a:ext>
            </a:extLst>
          </p:cNvPr>
          <p:cNvSpPr txBox="1">
            <a:spLocks noChangeArrowheads="1"/>
          </p:cNvSpPr>
          <p:nvPr/>
        </p:nvSpPr>
        <p:spPr bwMode="auto">
          <a:xfrm>
            <a:off x="8037" y="2060575"/>
            <a:ext cx="19716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174625" indent="-174625" eaLnBrk="1" hangingPunct="1">
              <a:spcBef>
                <a:spcPct val="0"/>
              </a:spcBef>
              <a:buFontTx/>
              <a:buAutoNum type="arabicPeriod"/>
            </a:pPr>
            <a:r>
              <a:rPr lang="es-PE" altLang="es-PE" sz="1400" dirty="0">
                <a:latin typeface="Arial" panose="020B0604020202020204" pitchFamily="34" charset="0"/>
              </a:rPr>
              <a:t>Objetivo</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Tx/>
              <a:buAutoNum type="arabicPeriod"/>
            </a:pPr>
            <a:r>
              <a:rPr lang="es-PE" altLang="es-PE" sz="1400" dirty="0">
                <a:latin typeface="Arial" panose="020B0604020202020204" pitchFamily="34" charset="0"/>
              </a:rPr>
              <a:t>Introducción</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Herencia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Sobrecarga vs Sobreescritura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Polimorfismo</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6. </a:t>
            </a:r>
            <a:r>
              <a:rPr lang="es-PE" altLang="es-PE" sz="1400" b="1" dirty="0">
                <a:latin typeface="Arial" panose="020B0604020202020204" pitchFamily="34" charset="0"/>
              </a:rPr>
              <a:t>Clase Abstracta</a:t>
            </a:r>
            <a:endParaRPr lang="es-PE" altLang="es-PE" sz="1400" b="1" u="sng" dirty="0">
              <a:latin typeface="Arial" panose="020B0604020202020204" pitchFamily="34" charset="0"/>
            </a:endParaRP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7. Herencia múltiple</a:t>
            </a:r>
          </a:p>
        </p:txBody>
      </p:sp>
    </p:spTree>
    <p:extLst>
      <p:ext uri="{BB962C8B-B14F-4D97-AF65-F5344CB8AC3E}">
        <p14:creationId xmlns:p14="http://schemas.microsoft.com/office/powerpoint/2010/main" val="427789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ES" altLang="es-ES" sz="2400" dirty="0">
                <a:solidFill>
                  <a:srgbClr val="898989"/>
                </a:solidFill>
                <a:latin typeface="Calibri" panose="020F0502020204030204" pitchFamily="34" charset="0"/>
              </a:rPr>
              <a:t>8</a:t>
            </a:r>
          </a:p>
        </p:txBody>
      </p:sp>
      <p:graphicFrame>
        <p:nvGraphicFramePr>
          <p:cNvPr id="5" name="Diagrama 4">
            <a:extLst>
              <a:ext uri="{FF2B5EF4-FFF2-40B4-BE49-F238E27FC236}">
                <a16:creationId xmlns:a16="http://schemas.microsoft.com/office/drawing/2014/main" id="{B4192DD0-8BE4-8CA8-16A2-335ABA307CF3}"/>
              </a:ext>
            </a:extLst>
          </p:cNvPr>
          <p:cNvGraphicFramePr/>
          <p:nvPr>
            <p:extLst>
              <p:ext uri="{D42A27DB-BD31-4B8C-83A1-F6EECF244321}">
                <p14:modId xmlns:p14="http://schemas.microsoft.com/office/powerpoint/2010/main" val="3381911297"/>
              </p:ext>
            </p:extLst>
          </p:nvPr>
        </p:nvGraphicFramePr>
        <p:xfrm>
          <a:off x="2186020" y="9168"/>
          <a:ext cx="6712538" cy="2994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uadroTexto 7">
            <a:extLst>
              <a:ext uri="{FF2B5EF4-FFF2-40B4-BE49-F238E27FC236}">
                <a16:creationId xmlns:a16="http://schemas.microsoft.com/office/drawing/2014/main" id="{3C455339-CD59-B676-F7E0-BFB41B79062A}"/>
              </a:ext>
            </a:extLst>
          </p:cNvPr>
          <p:cNvSpPr txBox="1"/>
          <p:nvPr/>
        </p:nvSpPr>
        <p:spPr>
          <a:xfrm>
            <a:off x="2186822" y="2771020"/>
            <a:ext cx="6712537" cy="446276"/>
          </a:xfrm>
          <a:prstGeom prst="rect">
            <a:avLst/>
          </a:prstGeom>
          <a:noFill/>
        </p:spPr>
        <p:txBody>
          <a:bodyPr wrap="square">
            <a:spAutoFit/>
          </a:bodyPr>
          <a:lstStyle/>
          <a:p>
            <a:r>
              <a:rPr lang="es-ES" sz="1100" dirty="0"/>
              <a:t>El orden de la implementación de las interfaces y el orden en el que se implementan los métodos de las interfaces dentro de la clase no es importante</a:t>
            </a:r>
            <a:r>
              <a:rPr lang="es-ES" sz="1200" dirty="0"/>
              <a:t>.</a:t>
            </a:r>
            <a:endParaRPr lang="en-US" sz="1600" dirty="0"/>
          </a:p>
        </p:txBody>
      </p:sp>
      <p:sp>
        <p:nvSpPr>
          <p:cNvPr id="3" name="15 CuadroTexto">
            <a:extLst>
              <a:ext uri="{FF2B5EF4-FFF2-40B4-BE49-F238E27FC236}">
                <a16:creationId xmlns:a16="http://schemas.microsoft.com/office/drawing/2014/main" id="{67C43D4B-3C46-9A21-81E3-E039314C137B}"/>
              </a:ext>
            </a:extLst>
          </p:cNvPr>
          <p:cNvSpPr txBox="1">
            <a:spLocks noChangeArrowheads="1"/>
          </p:cNvSpPr>
          <p:nvPr/>
        </p:nvSpPr>
        <p:spPr bwMode="auto">
          <a:xfrm>
            <a:off x="8037" y="2060575"/>
            <a:ext cx="19716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174625" indent="-174625" eaLnBrk="1" hangingPunct="1">
              <a:spcBef>
                <a:spcPct val="0"/>
              </a:spcBef>
              <a:buFontTx/>
              <a:buAutoNum type="arabicPeriod"/>
            </a:pPr>
            <a:r>
              <a:rPr lang="es-PE" altLang="es-PE" sz="1400" dirty="0">
                <a:latin typeface="Arial" panose="020B0604020202020204" pitchFamily="34" charset="0"/>
              </a:rPr>
              <a:t>Objetivo</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Tx/>
              <a:buAutoNum type="arabicPeriod"/>
            </a:pPr>
            <a:r>
              <a:rPr lang="es-PE" altLang="es-PE" sz="1400" dirty="0">
                <a:latin typeface="Arial" panose="020B0604020202020204" pitchFamily="34" charset="0"/>
              </a:rPr>
              <a:t>Introducción</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Herencia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Sobrecarga vs Sobreescritura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Polimorfismo</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6. Clase Abstracta</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b="1" u="sng" dirty="0">
                <a:latin typeface="Arial" panose="020B0604020202020204" pitchFamily="34" charset="0"/>
              </a:rPr>
              <a:t>7. Herencia múltiple (Interfaces)</a:t>
            </a:r>
          </a:p>
        </p:txBody>
      </p:sp>
      <p:pic>
        <p:nvPicPr>
          <p:cNvPr id="7" name="Imagen 6">
            <a:extLst>
              <a:ext uri="{FF2B5EF4-FFF2-40B4-BE49-F238E27FC236}">
                <a16:creationId xmlns:a16="http://schemas.microsoft.com/office/drawing/2014/main" id="{44AFC4CA-6703-FC14-0DC2-EFC42CF57790}"/>
              </a:ext>
            </a:extLst>
          </p:cNvPr>
          <p:cNvPicPr>
            <a:picLocks noChangeAspect="1"/>
          </p:cNvPicPr>
          <p:nvPr/>
        </p:nvPicPr>
        <p:blipFill>
          <a:blip r:embed="rId8"/>
          <a:stretch>
            <a:fillRect/>
          </a:stretch>
        </p:blipFill>
        <p:spPr>
          <a:xfrm>
            <a:off x="3923928" y="3429000"/>
            <a:ext cx="3238328" cy="2843606"/>
          </a:xfrm>
          <a:prstGeom prst="rect">
            <a:avLst/>
          </a:prstGeom>
        </p:spPr>
      </p:pic>
    </p:spTree>
    <p:extLst>
      <p:ext uri="{BB962C8B-B14F-4D97-AF65-F5344CB8AC3E}">
        <p14:creationId xmlns:p14="http://schemas.microsoft.com/office/powerpoint/2010/main" val="1797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FE07111-F86B-4B79-B836-BC9EB47B3C2F}" type="slidenum">
              <a:rPr lang="es-ES" smtClean="0"/>
              <a:pPr>
                <a:defRPr/>
              </a:pPr>
              <a:t>16</a:t>
            </a:fld>
            <a:endParaRPr lang="es-ES"/>
          </a:p>
        </p:txBody>
      </p:sp>
      <p:sp>
        <p:nvSpPr>
          <p:cNvPr id="7" name="Title 1">
            <a:extLst>
              <a:ext uri="{FF2B5EF4-FFF2-40B4-BE49-F238E27FC236}">
                <a16:creationId xmlns:a16="http://schemas.microsoft.com/office/drawing/2014/main" id="{A0AC78F4-3B4C-A280-D6F0-447BDE0E032D}"/>
              </a:ext>
            </a:extLst>
          </p:cNvPr>
          <p:cNvSpPr>
            <a:spLocks noGrp="1"/>
          </p:cNvSpPr>
          <p:nvPr>
            <p:ph type="title"/>
          </p:nvPr>
        </p:nvSpPr>
        <p:spPr>
          <a:xfrm>
            <a:off x="2294425" y="-29888"/>
            <a:ext cx="6523992" cy="1143000"/>
          </a:xfrm>
        </p:spPr>
        <p:txBody>
          <a:bodyPr/>
          <a:lstStyle/>
          <a:p>
            <a:r>
              <a:rPr lang="es-PE" altLang="es-ES" sz="3200" b="1" dirty="0">
                <a:solidFill>
                  <a:srgbClr val="0070C0"/>
                </a:solidFill>
                <a:cs typeface="Arabic Typesetting" pitchFamily="66" charset="-78"/>
              </a:rPr>
              <a:t>Ejemplo con Gamificación</a:t>
            </a:r>
            <a:endParaRPr lang="es-EC" sz="3200" dirty="0"/>
          </a:p>
        </p:txBody>
      </p:sp>
      <p:sp>
        <p:nvSpPr>
          <p:cNvPr id="24" name="CuadroTexto 23">
            <a:extLst>
              <a:ext uri="{FF2B5EF4-FFF2-40B4-BE49-F238E27FC236}">
                <a16:creationId xmlns:a16="http://schemas.microsoft.com/office/drawing/2014/main" id="{E2A1E0D7-A6F5-4154-8DAC-395204A3196B}"/>
              </a:ext>
            </a:extLst>
          </p:cNvPr>
          <p:cNvSpPr txBox="1"/>
          <p:nvPr/>
        </p:nvSpPr>
        <p:spPr>
          <a:xfrm>
            <a:off x="2651" y="2109683"/>
            <a:ext cx="1968065" cy="3231654"/>
          </a:xfrm>
          <a:prstGeom prst="rect">
            <a:avLst/>
          </a:prstGeom>
          <a:noFill/>
        </p:spPr>
        <p:txBody>
          <a:bodyPr wrap="square" rtlCol="0">
            <a:spAutoFit/>
          </a:bodyPr>
          <a:lstStyle/>
          <a:p>
            <a:r>
              <a:rPr lang="es-ES" sz="1200" b="1" dirty="0"/>
              <a:t>1.</a:t>
            </a:r>
            <a:r>
              <a:rPr lang="es-ES" sz="1200" dirty="0"/>
              <a:t> Panel de control</a:t>
            </a:r>
          </a:p>
          <a:p>
            <a:endParaRPr lang="es-ES" sz="1200" dirty="0"/>
          </a:p>
          <a:p>
            <a:r>
              <a:rPr lang="es-ES" sz="1200" b="1" dirty="0"/>
              <a:t>2.</a:t>
            </a:r>
            <a:r>
              <a:rPr lang="es-ES" sz="1200" dirty="0"/>
              <a:t> Agregar funciones</a:t>
            </a:r>
          </a:p>
          <a:p>
            <a:endParaRPr lang="es-ES" sz="1200" dirty="0"/>
          </a:p>
          <a:p>
            <a:r>
              <a:rPr lang="es-ES" sz="1200" b="1" dirty="0"/>
              <a:t>3. </a:t>
            </a:r>
            <a:r>
              <a:rPr lang="es-ES" sz="1200" dirty="0"/>
              <a:t>Características del personaje. </a:t>
            </a:r>
          </a:p>
          <a:p>
            <a:endParaRPr lang="es-ES" sz="1200" dirty="0"/>
          </a:p>
          <a:p>
            <a:r>
              <a:rPr lang="es-ES" sz="1200" b="1" dirty="0"/>
              <a:t>4.</a:t>
            </a:r>
            <a:r>
              <a:rPr lang="es-ES" sz="1200" dirty="0"/>
              <a:t> Ejecutar y Detener</a:t>
            </a:r>
          </a:p>
          <a:p>
            <a:endParaRPr lang="es-ES" sz="1200" dirty="0"/>
          </a:p>
          <a:p>
            <a:r>
              <a:rPr lang="es-ES" sz="1200" b="1" dirty="0"/>
              <a:t>5.</a:t>
            </a:r>
            <a:r>
              <a:rPr lang="es-ES" sz="1200" dirty="0"/>
              <a:t> Ejemplo con Gamificación</a:t>
            </a:r>
          </a:p>
          <a:p>
            <a:endParaRPr lang="es-ES" sz="1200" dirty="0"/>
          </a:p>
          <a:p>
            <a:r>
              <a:rPr lang="es-ES" sz="1200" b="1" dirty="0"/>
              <a:t>6.</a:t>
            </a:r>
            <a:r>
              <a:rPr lang="es-ES" sz="1200" dirty="0"/>
              <a:t> Personalizar personaje</a:t>
            </a:r>
          </a:p>
          <a:p>
            <a:endParaRPr lang="es-ES" sz="1200" dirty="0"/>
          </a:p>
          <a:p>
            <a:r>
              <a:rPr lang="es-ES" sz="1200" b="1" dirty="0"/>
              <a:t>7.</a:t>
            </a:r>
            <a:r>
              <a:rPr lang="es-ES" sz="1200" dirty="0"/>
              <a:t> Background</a:t>
            </a:r>
            <a:endParaRPr lang="en-US" sz="1200" dirty="0"/>
          </a:p>
          <a:p>
            <a:pPr marL="228600" indent="-228600">
              <a:buFontTx/>
              <a:buAutoNum type="arabicPeriod"/>
            </a:pPr>
            <a:endParaRPr lang="en-US" sz="1200" dirty="0"/>
          </a:p>
          <a:p>
            <a:pPr marL="228600" indent="-228600">
              <a:buAutoNum type="arabicPeriod"/>
            </a:pPr>
            <a:endParaRPr lang="en-US" sz="1200" dirty="0"/>
          </a:p>
        </p:txBody>
      </p:sp>
      <p:pic>
        <p:nvPicPr>
          <p:cNvPr id="39" name="Picture 12">
            <a:hlinkClick r:id="rId3"/>
            <a:extLst>
              <a:ext uri="{FF2B5EF4-FFF2-40B4-BE49-F238E27FC236}">
                <a16:creationId xmlns:a16="http://schemas.microsoft.com/office/drawing/2014/main" id="{0A388983-6ED9-063B-5C57-356AE09B09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5390008"/>
            <a:ext cx="1259632" cy="47739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كارتك مصر سوبر كارد - Apps en Google Play">
            <a:extLst>
              <a:ext uri="{FF2B5EF4-FFF2-40B4-BE49-F238E27FC236}">
                <a16:creationId xmlns:a16="http://schemas.microsoft.com/office/drawing/2014/main" id="{FBD46492-90C8-4D27-06F3-32292BA781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765" y="5867400"/>
            <a:ext cx="365126" cy="36512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o 10">
            <a:extLst>
              <a:ext uri="{FF2B5EF4-FFF2-40B4-BE49-F238E27FC236}">
                <a16:creationId xmlns:a16="http://schemas.microsoft.com/office/drawing/2014/main" id="{CD30F7CA-090D-7F5B-BE9D-AB4C829547D7}"/>
              </a:ext>
            </a:extLst>
          </p:cNvPr>
          <p:cNvGrpSpPr/>
          <p:nvPr/>
        </p:nvGrpSpPr>
        <p:grpSpPr>
          <a:xfrm>
            <a:off x="2197791" y="1128590"/>
            <a:ext cx="6766697" cy="5103936"/>
            <a:chOff x="2506646" y="1128590"/>
            <a:chExt cx="5576375" cy="4007676"/>
          </a:xfrm>
        </p:grpSpPr>
        <p:pic>
          <p:nvPicPr>
            <p:cNvPr id="8" name="Imagen 7">
              <a:extLst>
                <a:ext uri="{FF2B5EF4-FFF2-40B4-BE49-F238E27FC236}">
                  <a16:creationId xmlns:a16="http://schemas.microsoft.com/office/drawing/2014/main" id="{EEFB4827-26F2-64F9-809D-5B5066964506}"/>
                </a:ext>
              </a:extLst>
            </p:cNvPr>
            <p:cNvPicPr>
              <a:picLocks noChangeAspect="1"/>
            </p:cNvPicPr>
            <p:nvPr/>
          </p:nvPicPr>
          <p:blipFill>
            <a:blip r:embed="rId6"/>
            <a:stretch>
              <a:fillRect/>
            </a:stretch>
          </p:blipFill>
          <p:spPr>
            <a:xfrm>
              <a:off x="2506646" y="1128590"/>
              <a:ext cx="3442775" cy="4007676"/>
            </a:xfrm>
            <a:prstGeom prst="rect">
              <a:avLst/>
            </a:prstGeom>
          </p:spPr>
        </p:pic>
        <p:pic>
          <p:nvPicPr>
            <p:cNvPr id="10" name="Imagen 9">
              <a:extLst>
                <a:ext uri="{FF2B5EF4-FFF2-40B4-BE49-F238E27FC236}">
                  <a16:creationId xmlns:a16="http://schemas.microsoft.com/office/drawing/2014/main" id="{48645583-E888-A3D9-3A4A-6DB10987D00D}"/>
                </a:ext>
              </a:extLst>
            </p:cNvPr>
            <p:cNvPicPr>
              <a:picLocks noChangeAspect="1"/>
            </p:cNvPicPr>
            <p:nvPr/>
          </p:nvPicPr>
          <p:blipFill>
            <a:blip r:embed="rId7"/>
            <a:stretch>
              <a:fillRect/>
            </a:stretch>
          </p:blipFill>
          <p:spPr>
            <a:xfrm>
              <a:off x="5961562" y="1128590"/>
              <a:ext cx="2121459" cy="4007676"/>
            </a:xfrm>
            <a:prstGeom prst="rect">
              <a:avLst/>
            </a:prstGeom>
          </p:spPr>
        </p:pic>
      </p:grpSp>
      <p:sp>
        <p:nvSpPr>
          <p:cNvPr id="3" name="Rectángulo 2">
            <a:extLst>
              <a:ext uri="{FF2B5EF4-FFF2-40B4-BE49-F238E27FC236}">
                <a16:creationId xmlns:a16="http://schemas.microsoft.com/office/drawing/2014/main" id="{1AA44D2D-4202-E8FE-CEBB-568661C2D24A}"/>
              </a:ext>
            </a:extLst>
          </p:cNvPr>
          <p:cNvSpPr/>
          <p:nvPr/>
        </p:nvSpPr>
        <p:spPr>
          <a:xfrm>
            <a:off x="2181493" y="1657766"/>
            <a:ext cx="1729106" cy="457476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Rectángulo 4">
            <a:extLst>
              <a:ext uri="{FF2B5EF4-FFF2-40B4-BE49-F238E27FC236}">
                <a16:creationId xmlns:a16="http://schemas.microsoft.com/office/drawing/2014/main" id="{FBD2087C-41E9-9CDD-4ECD-A60761A88D4C}"/>
              </a:ext>
            </a:extLst>
          </p:cNvPr>
          <p:cNvSpPr/>
          <p:nvPr/>
        </p:nvSpPr>
        <p:spPr>
          <a:xfrm>
            <a:off x="4072562" y="1726335"/>
            <a:ext cx="2083613" cy="257501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Rectángulo 5">
            <a:extLst>
              <a:ext uri="{FF2B5EF4-FFF2-40B4-BE49-F238E27FC236}">
                <a16:creationId xmlns:a16="http://schemas.microsoft.com/office/drawing/2014/main" id="{8A101DF5-2578-E5D6-F961-A25CB736E31D}"/>
              </a:ext>
            </a:extLst>
          </p:cNvPr>
          <p:cNvSpPr/>
          <p:nvPr/>
        </p:nvSpPr>
        <p:spPr>
          <a:xfrm>
            <a:off x="6442032" y="1657766"/>
            <a:ext cx="2522456" cy="192122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9" name="Rectángulo 8">
            <a:extLst>
              <a:ext uri="{FF2B5EF4-FFF2-40B4-BE49-F238E27FC236}">
                <a16:creationId xmlns:a16="http://schemas.microsoft.com/office/drawing/2014/main" id="{CA6C1D00-2C7E-8D55-0B2F-31DC1B007D1D}"/>
              </a:ext>
            </a:extLst>
          </p:cNvPr>
          <p:cNvSpPr/>
          <p:nvPr/>
        </p:nvSpPr>
        <p:spPr>
          <a:xfrm>
            <a:off x="6442032" y="1422914"/>
            <a:ext cx="493954" cy="18276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2" name="Rectángulo 11">
            <a:extLst>
              <a:ext uri="{FF2B5EF4-FFF2-40B4-BE49-F238E27FC236}">
                <a16:creationId xmlns:a16="http://schemas.microsoft.com/office/drawing/2014/main" id="{3F0972F3-1724-0381-441E-73BE5B0D5A35}"/>
              </a:ext>
            </a:extLst>
          </p:cNvPr>
          <p:cNvSpPr/>
          <p:nvPr/>
        </p:nvSpPr>
        <p:spPr>
          <a:xfrm>
            <a:off x="6386607" y="4184645"/>
            <a:ext cx="575725" cy="48074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3" name="Rectángulo 12">
            <a:extLst>
              <a:ext uri="{FF2B5EF4-FFF2-40B4-BE49-F238E27FC236}">
                <a16:creationId xmlns:a16="http://schemas.microsoft.com/office/drawing/2014/main" id="{5B702B56-089A-46BC-DD90-A93D2DB25B5A}"/>
              </a:ext>
            </a:extLst>
          </p:cNvPr>
          <p:cNvSpPr/>
          <p:nvPr/>
        </p:nvSpPr>
        <p:spPr>
          <a:xfrm>
            <a:off x="8520241" y="3664220"/>
            <a:ext cx="444247" cy="86614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14" name="Rectángulo 13">
            <a:extLst>
              <a:ext uri="{FF2B5EF4-FFF2-40B4-BE49-F238E27FC236}">
                <a16:creationId xmlns:a16="http://schemas.microsoft.com/office/drawing/2014/main" id="{FC1C91A2-1A94-5B7B-35CC-2E7BC7BA282D}"/>
              </a:ext>
            </a:extLst>
          </p:cNvPr>
          <p:cNvSpPr/>
          <p:nvPr/>
        </p:nvSpPr>
        <p:spPr>
          <a:xfrm>
            <a:off x="2183058" y="1111524"/>
            <a:ext cx="1969696" cy="52221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Heptágono 14">
            <a:extLst>
              <a:ext uri="{FF2B5EF4-FFF2-40B4-BE49-F238E27FC236}">
                <a16:creationId xmlns:a16="http://schemas.microsoft.com/office/drawing/2014/main" id="{4A15F765-8BE6-1BE5-981F-A94A44BEEA63}"/>
              </a:ext>
            </a:extLst>
          </p:cNvPr>
          <p:cNvSpPr/>
          <p:nvPr/>
        </p:nvSpPr>
        <p:spPr>
          <a:xfrm>
            <a:off x="3941059" y="1412776"/>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1</a:t>
            </a:r>
            <a:endParaRPr lang="en-US" dirty="0"/>
          </a:p>
        </p:txBody>
      </p:sp>
      <p:sp>
        <p:nvSpPr>
          <p:cNvPr id="16" name="Heptágono 15">
            <a:extLst>
              <a:ext uri="{FF2B5EF4-FFF2-40B4-BE49-F238E27FC236}">
                <a16:creationId xmlns:a16="http://schemas.microsoft.com/office/drawing/2014/main" id="{8553B766-FB7F-4589-82C3-BA771F7EFFAA}"/>
              </a:ext>
            </a:extLst>
          </p:cNvPr>
          <p:cNvSpPr/>
          <p:nvPr/>
        </p:nvSpPr>
        <p:spPr>
          <a:xfrm>
            <a:off x="3678858" y="6031832"/>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2</a:t>
            </a:r>
            <a:endParaRPr lang="en-US" dirty="0"/>
          </a:p>
        </p:txBody>
      </p:sp>
      <p:sp>
        <p:nvSpPr>
          <p:cNvPr id="17" name="Heptágono 16">
            <a:extLst>
              <a:ext uri="{FF2B5EF4-FFF2-40B4-BE49-F238E27FC236}">
                <a16:creationId xmlns:a16="http://schemas.microsoft.com/office/drawing/2014/main" id="{CA360417-60DD-D6C8-D109-B6AD0D1C5401}"/>
              </a:ext>
            </a:extLst>
          </p:cNvPr>
          <p:cNvSpPr/>
          <p:nvPr/>
        </p:nvSpPr>
        <p:spPr>
          <a:xfrm>
            <a:off x="5934806" y="4077412"/>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3</a:t>
            </a:r>
            <a:endParaRPr lang="en-US" dirty="0"/>
          </a:p>
        </p:txBody>
      </p:sp>
      <p:sp>
        <p:nvSpPr>
          <p:cNvPr id="18" name="Heptágono 17">
            <a:extLst>
              <a:ext uri="{FF2B5EF4-FFF2-40B4-BE49-F238E27FC236}">
                <a16:creationId xmlns:a16="http://schemas.microsoft.com/office/drawing/2014/main" id="{27131D26-37D5-0549-9DF4-BB47856022A2}"/>
              </a:ext>
            </a:extLst>
          </p:cNvPr>
          <p:cNvSpPr/>
          <p:nvPr/>
        </p:nvSpPr>
        <p:spPr>
          <a:xfrm>
            <a:off x="6969622" y="1406679"/>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4</a:t>
            </a:r>
            <a:endParaRPr lang="en-US" dirty="0"/>
          </a:p>
        </p:txBody>
      </p:sp>
      <p:sp>
        <p:nvSpPr>
          <p:cNvPr id="19" name="Heptágono 18">
            <a:extLst>
              <a:ext uri="{FF2B5EF4-FFF2-40B4-BE49-F238E27FC236}">
                <a16:creationId xmlns:a16="http://schemas.microsoft.com/office/drawing/2014/main" id="{06CB5BDB-7D69-94DD-61C9-01E14E753DE5}"/>
              </a:ext>
            </a:extLst>
          </p:cNvPr>
          <p:cNvSpPr/>
          <p:nvPr/>
        </p:nvSpPr>
        <p:spPr>
          <a:xfrm>
            <a:off x="8736496" y="3334916"/>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5</a:t>
            </a:r>
            <a:endParaRPr lang="en-US" dirty="0"/>
          </a:p>
        </p:txBody>
      </p:sp>
      <p:sp>
        <p:nvSpPr>
          <p:cNvPr id="20" name="Heptágono 19">
            <a:extLst>
              <a:ext uri="{FF2B5EF4-FFF2-40B4-BE49-F238E27FC236}">
                <a16:creationId xmlns:a16="http://schemas.microsoft.com/office/drawing/2014/main" id="{3C5C7DDE-3A0C-2595-5C26-0B98A3B2F295}"/>
              </a:ext>
            </a:extLst>
          </p:cNvPr>
          <p:cNvSpPr/>
          <p:nvPr/>
        </p:nvSpPr>
        <p:spPr>
          <a:xfrm>
            <a:off x="6748991" y="4448869"/>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6</a:t>
            </a:r>
            <a:endParaRPr lang="en-US" dirty="0"/>
          </a:p>
        </p:txBody>
      </p:sp>
      <p:sp>
        <p:nvSpPr>
          <p:cNvPr id="21" name="Heptágono 20">
            <a:extLst>
              <a:ext uri="{FF2B5EF4-FFF2-40B4-BE49-F238E27FC236}">
                <a16:creationId xmlns:a16="http://schemas.microsoft.com/office/drawing/2014/main" id="{55A32966-CD5C-F9E6-C3A1-44883542C5A8}"/>
              </a:ext>
            </a:extLst>
          </p:cNvPr>
          <p:cNvSpPr/>
          <p:nvPr/>
        </p:nvSpPr>
        <p:spPr>
          <a:xfrm>
            <a:off x="8756374" y="4301349"/>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7</a:t>
            </a:r>
            <a:endParaRPr lang="en-US" dirty="0"/>
          </a:p>
        </p:txBody>
      </p:sp>
      <p:sp>
        <p:nvSpPr>
          <p:cNvPr id="22" name="Rectángulo 21">
            <a:extLst>
              <a:ext uri="{FF2B5EF4-FFF2-40B4-BE49-F238E27FC236}">
                <a16:creationId xmlns:a16="http://schemas.microsoft.com/office/drawing/2014/main" id="{58A71113-1585-6A3F-1F72-D9DB7E03E3A6}"/>
              </a:ext>
            </a:extLst>
          </p:cNvPr>
          <p:cNvSpPr/>
          <p:nvPr/>
        </p:nvSpPr>
        <p:spPr>
          <a:xfrm>
            <a:off x="4087295" y="1741813"/>
            <a:ext cx="2083613" cy="1111123"/>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6" name="CuadroTexto 25">
            <a:extLst>
              <a:ext uri="{FF2B5EF4-FFF2-40B4-BE49-F238E27FC236}">
                <a16:creationId xmlns:a16="http://schemas.microsoft.com/office/drawing/2014/main" id="{6E8AA3E8-2882-7537-6E62-608AD970EFF1}"/>
              </a:ext>
            </a:extLst>
          </p:cNvPr>
          <p:cNvSpPr txBox="1"/>
          <p:nvPr/>
        </p:nvSpPr>
        <p:spPr>
          <a:xfrm>
            <a:off x="4589041" y="1325387"/>
            <a:ext cx="1080120" cy="261610"/>
          </a:xfrm>
          <a:prstGeom prst="rect">
            <a:avLst/>
          </a:prstGeom>
          <a:noFill/>
        </p:spPr>
        <p:txBody>
          <a:bodyPr wrap="square" rtlCol="0">
            <a:spAutoFit/>
          </a:bodyPr>
          <a:lstStyle/>
          <a:p>
            <a:pPr algn="ctr"/>
            <a:r>
              <a:rPr lang="es-ES" sz="1100" b="1" i="1" dirty="0"/>
              <a:t>Character</a:t>
            </a:r>
            <a:endParaRPr lang="en-US" sz="1100" b="1" i="1" dirty="0"/>
          </a:p>
        </p:txBody>
      </p:sp>
      <p:cxnSp>
        <p:nvCxnSpPr>
          <p:cNvPr id="28" name="Conector recto de flecha 27">
            <a:extLst>
              <a:ext uri="{FF2B5EF4-FFF2-40B4-BE49-F238E27FC236}">
                <a16:creationId xmlns:a16="http://schemas.microsoft.com/office/drawing/2014/main" id="{6D6B2136-3117-C089-F47D-D0CCFBB6150D}"/>
              </a:ext>
            </a:extLst>
          </p:cNvPr>
          <p:cNvCxnSpPr>
            <a:cxnSpLocks/>
            <a:stCxn id="26" idx="2"/>
            <a:endCxn id="22" idx="0"/>
          </p:cNvCxnSpPr>
          <p:nvPr/>
        </p:nvCxnSpPr>
        <p:spPr>
          <a:xfrm>
            <a:off x="5129101" y="1586997"/>
            <a:ext cx="1" cy="15481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0" name="Rectángulo 29">
            <a:extLst>
              <a:ext uri="{FF2B5EF4-FFF2-40B4-BE49-F238E27FC236}">
                <a16:creationId xmlns:a16="http://schemas.microsoft.com/office/drawing/2014/main" id="{8CF1F140-5B09-2E1F-9D3F-2F601B1B28C9}"/>
              </a:ext>
            </a:extLst>
          </p:cNvPr>
          <p:cNvSpPr/>
          <p:nvPr/>
        </p:nvSpPr>
        <p:spPr>
          <a:xfrm>
            <a:off x="4078135" y="3189403"/>
            <a:ext cx="1390373" cy="1111123"/>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1" name="CuadroTexto 30">
            <a:extLst>
              <a:ext uri="{FF2B5EF4-FFF2-40B4-BE49-F238E27FC236}">
                <a16:creationId xmlns:a16="http://schemas.microsoft.com/office/drawing/2014/main" id="{081DF444-103D-6163-62E9-920850AC7746}"/>
              </a:ext>
            </a:extLst>
          </p:cNvPr>
          <p:cNvSpPr txBox="1"/>
          <p:nvPr/>
        </p:nvSpPr>
        <p:spPr>
          <a:xfrm>
            <a:off x="4395193" y="4506188"/>
            <a:ext cx="753776" cy="261610"/>
          </a:xfrm>
          <a:prstGeom prst="rect">
            <a:avLst/>
          </a:prstGeom>
          <a:noFill/>
        </p:spPr>
        <p:txBody>
          <a:bodyPr wrap="square" rtlCol="0">
            <a:spAutoFit/>
          </a:bodyPr>
          <a:lstStyle/>
          <a:p>
            <a:pPr algn="ctr"/>
            <a:r>
              <a:rPr lang="es-ES" sz="1100" b="1" dirty="0" err="1"/>
              <a:t>Wizard</a:t>
            </a:r>
            <a:endParaRPr lang="en-US" sz="1100" b="1" dirty="0"/>
          </a:p>
        </p:txBody>
      </p:sp>
      <p:cxnSp>
        <p:nvCxnSpPr>
          <p:cNvPr id="35" name="Conector recto de flecha 34">
            <a:extLst>
              <a:ext uri="{FF2B5EF4-FFF2-40B4-BE49-F238E27FC236}">
                <a16:creationId xmlns:a16="http://schemas.microsoft.com/office/drawing/2014/main" id="{FC1D8F09-6DB2-0C06-010F-74220CC5B7AB}"/>
              </a:ext>
            </a:extLst>
          </p:cNvPr>
          <p:cNvCxnSpPr>
            <a:stCxn id="31" idx="0"/>
            <a:endCxn id="30" idx="2"/>
          </p:cNvCxnSpPr>
          <p:nvPr/>
        </p:nvCxnSpPr>
        <p:spPr>
          <a:xfrm flipV="1">
            <a:off x="4772081" y="4300526"/>
            <a:ext cx="1241" cy="20566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5199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FE07111-F86B-4B79-B836-BC9EB47B3C2F}" type="slidenum">
              <a:rPr lang="es-ES" smtClean="0"/>
              <a:pPr>
                <a:defRPr/>
              </a:pPr>
              <a:t>17</a:t>
            </a:fld>
            <a:endParaRPr lang="es-ES"/>
          </a:p>
        </p:txBody>
      </p:sp>
      <p:sp>
        <p:nvSpPr>
          <p:cNvPr id="7" name="Title 1">
            <a:extLst>
              <a:ext uri="{FF2B5EF4-FFF2-40B4-BE49-F238E27FC236}">
                <a16:creationId xmlns:a16="http://schemas.microsoft.com/office/drawing/2014/main" id="{A0AC78F4-3B4C-A280-D6F0-447BDE0E032D}"/>
              </a:ext>
            </a:extLst>
          </p:cNvPr>
          <p:cNvSpPr>
            <a:spLocks noGrp="1"/>
          </p:cNvSpPr>
          <p:nvPr>
            <p:ph type="title"/>
          </p:nvPr>
        </p:nvSpPr>
        <p:spPr>
          <a:xfrm>
            <a:off x="2294425" y="-29888"/>
            <a:ext cx="6523992" cy="1143000"/>
          </a:xfrm>
        </p:spPr>
        <p:txBody>
          <a:bodyPr/>
          <a:lstStyle/>
          <a:p>
            <a:r>
              <a:rPr lang="es-PE" altLang="es-ES" sz="3200" b="1" dirty="0">
                <a:solidFill>
                  <a:srgbClr val="0070C0"/>
                </a:solidFill>
                <a:cs typeface="Arabic Typesetting" pitchFamily="66" charset="-78"/>
              </a:rPr>
              <a:t>Ejemplo con Gamificación</a:t>
            </a:r>
            <a:endParaRPr lang="es-EC" sz="3200" dirty="0"/>
          </a:p>
        </p:txBody>
      </p:sp>
      <p:sp>
        <p:nvSpPr>
          <p:cNvPr id="24" name="CuadroTexto 23">
            <a:extLst>
              <a:ext uri="{FF2B5EF4-FFF2-40B4-BE49-F238E27FC236}">
                <a16:creationId xmlns:a16="http://schemas.microsoft.com/office/drawing/2014/main" id="{E2A1E0D7-A6F5-4154-8DAC-395204A3196B}"/>
              </a:ext>
            </a:extLst>
          </p:cNvPr>
          <p:cNvSpPr txBox="1"/>
          <p:nvPr/>
        </p:nvSpPr>
        <p:spPr>
          <a:xfrm>
            <a:off x="2651" y="2109683"/>
            <a:ext cx="1968065" cy="3231654"/>
          </a:xfrm>
          <a:prstGeom prst="rect">
            <a:avLst/>
          </a:prstGeom>
          <a:noFill/>
        </p:spPr>
        <p:txBody>
          <a:bodyPr wrap="square" rtlCol="0">
            <a:spAutoFit/>
          </a:bodyPr>
          <a:lstStyle/>
          <a:p>
            <a:r>
              <a:rPr lang="es-ES" sz="1200" b="1" dirty="0"/>
              <a:t>1.</a:t>
            </a:r>
            <a:r>
              <a:rPr lang="es-ES" sz="1200" dirty="0"/>
              <a:t> Panel de control</a:t>
            </a:r>
          </a:p>
          <a:p>
            <a:endParaRPr lang="es-ES" sz="1200" dirty="0"/>
          </a:p>
          <a:p>
            <a:r>
              <a:rPr lang="es-ES" sz="1200" b="1" dirty="0"/>
              <a:t>2.</a:t>
            </a:r>
            <a:r>
              <a:rPr lang="es-ES" sz="1200" dirty="0"/>
              <a:t> Agregar funciones</a:t>
            </a:r>
          </a:p>
          <a:p>
            <a:endParaRPr lang="es-ES" sz="1200" dirty="0"/>
          </a:p>
          <a:p>
            <a:r>
              <a:rPr lang="es-ES" sz="1200" b="1" dirty="0"/>
              <a:t>3. </a:t>
            </a:r>
            <a:r>
              <a:rPr lang="es-ES" sz="1200" dirty="0"/>
              <a:t>Características del personaje. </a:t>
            </a:r>
          </a:p>
          <a:p>
            <a:endParaRPr lang="es-ES" sz="1200" dirty="0"/>
          </a:p>
          <a:p>
            <a:r>
              <a:rPr lang="es-ES" sz="1200" b="1" dirty="0"/>
              <a:t>4.</a:t>
            </a:r>
            <a:r>
              <a:rPr lang="es-ES" sz="1200" dirty="0"/>
              <a:t> Ejecutar y Detener</a:t>
            </a:r>
          </a:p>
          <a:p>
            <a:endParaRPr lang="es-ES" sz="1200" dirty="0"/>
          </a:p>
          <a:p>
            <a:r>
              <a:rPr lang="es-ES" sz="1200" b="1" dirty="0"/>
              <a:t>5.</a:t>
            </a:r>
            <a:r>
              <a:rPr lang="es-ES" sz="1200" dirty="0"/>
              <a:t> Ejemplo con Gamificación</a:t>
            </a:r>
          </a:p>
          <a:p>
            <a:endParaRPr lang="es-ES" sz="1200" dirty="0"/>
          </a:p>
          <a:p>
            <a:r>
              <a:rPr lang="es-ES" sz="1200" b="1" dirty="0"/>
              <a:t>6.</a:t>
            </a:r>
            <a:r>
              <a:rPr lang="es-ES" sz="1200" dirty="0"/>
              <a:t> Personalizar personaje</a:t>
            </a:r>
          </a:p>
          <a:p>
            <a:endParaRPr lang="es-ES" sz="1200" dirty="0"/>
          </a:p>
          <a:p>
            <a:r>
              <a:rPr lang="es-ES" sz="1200" b="1" dirty="0"/>
              <a:t>7.</a:t>
            </a:r>
            <a:r>
              <a:rPr lang="es-ES" sz="1200" dirty="0"/>
              <a:t> Background</a:t>
            </a:r>
            <a:endParaRPr lang="en-US" sz="1200" dirty="0"/>
          </a:p>
          <a:p>
            <a:pPr marL="228600" indent="-228600">
              <a:buFontTx/>
              <a:buAutoNum type="arabicPeriod"/>
            </a:pPr>
            <a:endParaRPr lang="en-US" sz="1200" dirty="0"/>
          </a:p>
          <a:p>
            <a:pPr marL="228600" indent="-228600">
              <a:buAutoNum type="arabicPeriod"/>
            </a:pPr>
            <a:endParaRPr lang="en-US" sz="1200" dirty="0"/>
          </a:p>
        </p:txBody>
      </p:sp>
      <p:pic>
        <p:nvPicPr>
          <p:cNvPr id="39" name="Picture 12">
            <a:hlinkClick r:id="rId3"/>
            <a:extLst>
              <a:ext uri="{FF2B5EF4-FFF2-40B4-BE49-F238E27FC236}">
                <a16:creationId xmlns:a16="http://schemas.microsoft.com/office/drawing/2014/main" id="{0A388983-6ED9-063B-5C57-356AE09B09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5390008"/>
            <a:ext cx="1259632" cy="47739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كارتك مصر سوبر كارد - Apps en Google Play">
            <a:extLst>
              <a:ext uri="{FF2B5EF4-FFF2-40B4-BE49-F238E27FC236}">
                <a16:creationId xmlns:a16="http://schemas.microsoft.com/office/drawing/2014/main" id="{FBD46492-90C8-4D27-06F3-32292BA781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765" y="5867400"/>
            <a:ext cx="365126" cy="36512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0BB2F7DC-E7EF-5072-1DCA-66A14A834709}"/>
              </a:ext>
            </a:extLst>
          </p:cNvPr>
          <p:cNvGrpSpPr/>
          <p:nvPr/>
        </p:nvGrpSpPr>
        <p:grpSpPr>
          <a:xfrm>
            <a:off x="2047221" y="1113111"/>
            <a:ext cx="6917268" cy="5026474"/>
            <a:chOff x="2047221" y="1113111"/>
            <a:chExt cx="6917268" cy="5026474"/>
          </a:xfrm>
        </p:grpSpPr>
        <p:pic>
          <p:nvPicPr>
            <p:cNvPr id="13" name="Imagen 12">
              <a:extLst>
                <a:ext uri="{FF2B5EF4-FFF2-40B4-BE49-F238E27FC236}">
                  <a16:creationId xmlns:a16="http://schemas.microsoft.com/office/drawing/2014/main" id="{5D077957-EF97-CD64-8C9F-A2152CE16EDB}"/>
                </a:ext>
              </a:extLst>
            </p:cNvPr>
            <p:cNvPicPr>
              <a:picLocks noChangeAspect="1"/>
            </p:cNvPicPr>
            <p:nvPr/>
          </p:nvPicPr>
          <p:blipFill>
            <a:blip r:embed="rId6"/>
            <a:stretch>
              <a:fillRect/>
            </a:stretch>
          </p:blipFill>
          <p:spPr>
            <a:xfrm>
              <a:off x="2047221" y="1119379"/>
              <a:ext cx="4285543" cy="5020206"/>
            </a:xfrm>
            <a:prstGeom prst="rect">
              <a:avLst/>
            </a:prstGeom>
          </p:spPr>
        </p:pic>
        <p:pic>
          <p:nvPicPr>
            <p:cNvPr id="15" name="Imagen 14">
              <a:extLst>
                <a:ext uri="{FF2B5EF4-FFF2-40B4-BE49-F238E27FC236}">
                  <a16:creationId xmlns:a16="http://schemas.microsoft.com/office/drawing/2014/main" id="{3B2ED213-43C7-3FE0-6C2D-51968695AC8F}"/>
                </a:ext>
              </a:extLst>
            </p:cNvPr>
            <p:cNvPicPr>
              <a:picLocks noChangeAspect="1"/>
            </p:cNvPicPr>
            <p:nvPr/>
          </p:nvPicPr>
          <p:blipFill>
            <a:blip r:embed="rId7"/>
            <a:stretch>
              <a:fillRect/>
            </a:stretch>
          </p:blipFill>
          <p:spPr>
            <a:xfrm>
              <a:off x="6332765" y="1113111"/>
              <a:ext cx="2631724" cy="5017393"/>
            </a:xfrm>
            <a:prstGeom prst="rect">
              <a:avLst/>
            </a:prstGeom>
          </p:spPr>
        </p:pic>
      </p:grpSp>
      <p:sp>
        <p:nvSpPr>
          <p:cNvPr id="2" name="Rectángulo 1">
            <a:extLst>
              <a:ext uri="{FF2B5EF4-FFF2-40B4-BE49-F238E27FC236}">
                <a16:creationId xmlns:a16="http://schemas.microsoft.com/office/drawing/2014/main" id="{4AB4D800-5EBC-CB76-08C3-BA159FEF4EF3}"/>
              </a:ext>
            </a:extLst>
          </p:cNvPr>
          <p:cNvSpPr/>
          <p:nvPr/>
        </p:nvSpPr>
        <p:spPr>
          <a:xfrm>
            <a:off x="2051720" y="1657766"/>
            <a:ext cx="1729106" cy="457476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 name="Rectángulo 2">
            <a:extLst>
              <a:ext uri="{FF2B5EF4-FFF2-40B4-BE49-F238E27FC236}">
                <a16:creationId xmlns:a16="http://schemas.microsoft.com/office/drawing/2014/main" id="{EF95F015-9E9F-9513-2D3A-E70C73E3740F}"/>
              </a:ext>
            </a:extLst>
          </p:cNvPr>
          <p:cNvSpPr/>
          <p:nvPr/>
        </p:nvSpPr>
        <p:spPr>
          <a:xfrm>
            <a:off x="3942789" y="1726335"/>
            <a:ext cx="2083613" cy="257501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Rectángulo 4">
            <a:extLst>
              <a:ext uri="{FF2B5EF4-FFF2-40B4-BE49-F238E27FC236}">
                <a16:creationId xmlns:a16="http://schemas.microsoft.com/office/drawing/2014/main" id="{0CAC29FB-8813-AA78-FC61-6C381E6BB631}"/>
              </a:ext>
            </a:extLst>
          </p:cNvPr>
          <p:cNvSpPr/>
          <p:nvPr/>
        </p:nvSpPr>
        <p:spPr>
          <a:xfrm>
            <a:off x="6312259" y="1657766"/>
            <a:ext cx="2631724" cy="192122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6" name="Rectángulo 5">
            <a:extLst>
              <a:ext uri="{FF2B5EF4-FFF2-40B4-BE49-F238E27FC236}">
                <a16:creationId xmlns:a16="http://schemas.microsoft.com/office/drawing/2014/main" id="{9481FDE4-CBD3-61E3-BB24-A5AEB814C74A}"/>
              </a:ext>
            </a:extLst>
          </p:cNvPr>
          <p:cNvSpPr/>
          <p:nvPr/>
        </p:nvSpPr>
        <p:spPr>
          <a:xfrm>
            <a:off x="6312259" y="1422914"/>
            <a:ext cx="493954" cy="18276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ángulo 7">
            <a:extLst>
              <a:ext uri="{FF2B5EF4-FFF2-40B4-BE49-F238E27FC236}">
                <a16:creationId xmlns:a16="http://schemas.microsoft.com/office/drawing/2014/main" id="{92B3FA2C-9A6C-9129-8D58-5537E7D839A8}"/>
              </a:ext>
            </a:extLst>
          </p:cNvPr>
          <p:cNvSpPr/>
          <p:nvPr/>
        </p:nvSpPr>
        <p:spPr>
          <a:xfrm>
            <a:off x="6300531" y="4149080"/>
            <a:ext cx="575725" cy="48074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ángulo 8">
            <a:extLst>
              <a:ext uri="{FF2B5EF4-FFF2-40B4-BE49-F238E27FC236}">
                <a16:creationId xmlns:a16="http://schemas.microsoft.com/office/drawing/2014/main" id="{DDB6D93C-5B68-1CBE-3D41-23517F38B805}"/>
              </a:ext>
            </a:extLst>
          </p:cNvPr>
          <p:cNvSpPr/>
          <p:nvPr/>
        </p:nvSpPr>
        <p:spPr>
          <a:xfrm>
            <a:off x="8516661" y="3645024"/>
            <a:ext cx="444247" cy="86614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10" name="Rectángulo 9">
            <a:extLst>
              <a:ext uri="{FF2B5EF4-FFF2-40B4-BE49-F238E27FC236}">
                <a16:creationId xmlns:a16="http://schemas.microsoft.com/office/drawing/2014/main" id="{E568107A-7C0A-6796-9A95-2BB2F1FAE0EF}"/>
              </a:ext>
            </a:extLst>
          </p:cNvPr>
          <p:cNvSpPr/>
          <p:nvPr/>
        </p:nvSpPr>
        <p:spPr>
          <a:xfrm>
            <a:off x="2053285" y="1111524"/>
            <a:ext cx="1969696" cy="52221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Heptágono 10">
            <a:extLst>
              <a:ext uri="{FF2B5EF4-FFF2-40B4-BE49-F238E27FC236}">
                <a16:creationId xmlns:a16="http://schemas.microsoft.com/office/drawing/2014/main" id="{5CDC54FB-4221-212A-9CF7-76D67672F095}"/>
              </a:ext>
            </a:extLst>
          </p:cNvPr>
          <p:cNvSpPr/>
          <p:nvPr/>
        </p:nvSpPr>
        <p:spPr>
          <a:xfrm>
            <a:off x="3811286" y="1412776"/>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1</a:t>
            </a:r>
            <a:endParaRPr lang="en-US" dirty="0"/>
          </a:p>
        </p:txBody>
      </p:sp>
      <p:sp>
        <p:nvSpPr>
          <p:cNvPr id="12" name="Heptágono 11">
            <a:extLst>
              <a:ext uri="{FF2B5EF4-FFF2-40B4-BE49-F238E27FC236}">
                <a16:creationId xmlns:a16="http://schemas.microsoft.com/office/drawing/2014/main" id="{22C028A8-45B6-7011-A802-61EA7B12EDF9}"/>
              </a:ext>
            </a:extLst>
          </p:cNvPr>
          <p:cNvSpPr/>
          <p:nvPr/>
        </p:nvSpPr>
        <p:spPr>
          <a:xfrm>
            <a:off x="3549085" y="6031832"/>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2</a:t>
            </a:r>
            <a:endParaRPr lang="en-US" dirty="0"/>
          </a:p>
        </p:txBody>
      </p:sp>
      <p:sp>
        <p:nvSpPr>
          <p:cNvPr id="14" name="Heptágono 13">
            <a:extLst>
              <a:ext uri="{FF2B5EF4-FFF2-40B4-BE49-F238E27FC236}">
                <a16:creationId xmlns:a16="http://schemas.microsoft.com/office/drawing/2014/main" id="{7DB35A07-61B7-0FC0-44AA-845A97128708}"/>
              </a:ext>
            </a:extLst>
          </p:cNvPr>
          <p:cNvSpPr/>
          <p:nvPr/>
        </p:nvSpPr>
        <p:spPr>
          <a:xfrm>
            <a:off x="5805033" y="4077412"/>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3</a:t>
            </a:r>
            <a:endParaRPr lang="en-US" dirty="0"/>
          </a:p>
        </p:txBody>
      </p:sp>
      <p:sp>
        <p:nvSpPr>
          <p:cNvPr id="17" name="Heptágono 16">
            <a:extLst>
              <a:ext uri="{FF2B5EF4-FFF2-40B4-BE49-F238E27FC236}">
                <a16:creationId xmlns:a16="http://schemas.microsoft.com/office/drawing/2014/main" id="{B9E85192-F10A-EBFC-39F5-2300D9684E12}"/>
              </a:ext>
            </a:extLst>
          </p:cNvPr>
          <p:cNvSpPr/>
          <p:nvPr/>
        </p:nvSpPr>
        <p:spPr>
          <a:xfrm>
            <a:off x="6839849" y="1406679"/>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4</a:t>
            </a:r>
            <a:endParaRPr lang="en-US" dirty="0"/>
          </a:p>
        </p:txBody>
      </p:sp>
      <p:sp>
        <p:nvSpPr>
          <p:cNvPr id="18" name="Heptágono 17">
            <a:extLst>
              <a:ext uri="{FF2B5EF4-FFF2-40B4-BE49-F238E27FC236}">
                <a16:creationId xmlns:a16="http://schemas.microsoft.com/office/drawing/2014/main" id="{470D133F-E8E5-0237-C820-BE5CECEC903B}"/>
              </a:ext>
            </a:extLst>
          </p:cNvPr>
          <p:cNvSpPr/>
          <p:nvPr/>
        </p:nvSpPr>
        <p:spPr>
          <a:xfrm>
            <a:off x="8606723" y="3334916"/>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5</a:t>
            </a:r>
            <a:endParaRPr lang="en-US" dirty="0"/>
          </a:p>
        </p:txBody>
      </p:sp>
      <p:sp>
        <p:nvSpPr>
          <p:cNvPr id="19" name="Heptágono 18">
            <a:extLst>
              <a:ext uri="{FF2B5EF4-FFF2-40B4-BE49-F238E27FC236}">
                <a16:creationId xmlns:a16="http://schemas.microsoft.com/office/drawing/2014/main" id="{34B4411F-310B-81E1-FEEC-25696F5CBB63}"/>
              </a:ext>
            </a:extLst>
          </p:cNvPr>
          <p:cNvSpPr/>
          <p:nvPr/>
        </p:nvSpPr>
        <p:spPr>
          <a:xfrm>
            <a:off x="6662915" y="4413304"/>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6</a:t>
            </a:r>
            <a:endParaRPr lang="en-US" dirty="0"/>
          </a:p>
        </p:txBody>
      </p:sp>
      <p:sp>
        <p:nvSpPr>
          <p:cNvPr id="20" name="Heptágono 19">
            <a:extLst>
              <a:ext uri="{FF2B5EF4-FFF2-40B4-BE49-F238E27FC236}">
                <a16:creationId xmlns:a16="http://schemas.microsoft.com/office/drawing/2014/main" id="{F6920F4E-CE83-55A0-64CA-D9979A739C0F}"/>
              </a:ext>
            </a:extLst>
          </p:cNvPr>
          <p:cNvSpPr/>
          <p:nvPr/>
        </p:nvSpPr>
        <p:spPr>
          <a:xfrm>
            <a:off x="8752794" y="4282153"/>
            <a:ext cx="211694" cy="205480"/>
          </a:xfrm>
          <a:prstGeom prst="heptag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100" dirty="0"/>
              <a:t>7</a:t>
            </a:r>
            <a:endParaRPr lang="en-US" dirty="0"/>
          </a:p>
        </p:txBody>
      </p:sp>
      <p:sp>
        <p:nvSpPr>
          <p:cNvPr id="21" name="Rectángulo 20">
            <a:extLst>
              <a:ext uri="{FF2B5EF4-FFF2-40B4-BE49-F238E27FC236}">
                <a16:creationId xmlns:a16="http://schemas.microsoft.com/office/drawing/2014/main" id="{DFD6BB4B-8C0D-718F-EA9C-4A845A1A4AAD}"/>
              </a:ext>
            </a:extLst>
          </p:cNvPr>
          <p:cNvSpPr/>
          <p:nvPr/>
        </p:nvSpPr>
        <p:spPr>
          <a:xfrm>
            <a:off x="3933088" y="1741813"/>
            <a:ext cx="2083613" cy="1111123"/>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2" name="CuadroTexto 21">
            <a:extLst>
              <a:ext uri="{FF2B5EF4-FFF2-40B4-BE49-F238E27FC236}">
                <a16:creationId xmlns:a16="http://schemas.microsoft.com/office/drawing/2014/main" id="{94D2E3FB-8A39-B681-ADA6-5438B88E8FBE}"/>
              </a:ext>
            </a:extLst>
          </p:cNvPr>
          <p:cNvSpPr txBox="1"/>
          <p:nvPr/>
        </p:nvSpPr>
        <p:spPr>
          <a:xfrm>
            <a:off x="4434834" y="1325387"/>
            <a:ext cx="1080120" cy="261610"/>
          </a:xfrm>
          <a:prstGeom prst="rect">
            <a:avLst/>
          </a:prstGeom>
          <a:noFill/>
        </p:spPr>
        <p:txBody>
          <a:bodyPr wrap="square" rtlCol="0">
            <a:spAutoFit/>
          </a:bodyPr>
          <a:lstStyle/>
          <a:p>
            <a:pPr algn="ctr"/>
            <a:r>
              <a:rPr lang="es-ES" sz="1100" b="1" i="1" dirty="0"/>
              <a:t>Character</a:t>
            </a:r>
            <a:endParaRPr lang="en-US" sz="1100" b="1" i="1" dirty="0"/>
          </a:p>
        </p:txBody>
      </p:sp>
      <p:cxnSp>
        <p:nvCxnSpPr>
          <p:cNvPr id="23" name="Conector recto de flecha 22">
            <a:extLst>
              <a:ext uri="{FF2B5EF4-FFF2-40B4-BE49-F238E27FC236}">
                <a16:creationId xmlns:a16="http://schemas.microsoft.com/office/drawing/2014/main" id="{8F404993-6F4D-C298-3493-F6E46FA8F6E7}"/>
              </a:ext>
            </a:extLst>
          </p:cNvPr>
          <p:cNvCxnSpPr>
            <a:cxnSpLocks/>
            <a:stCxn id="22" idx="2"/>
            <a:endCxn id="21" idx="0"/>
          </p:cNvCxnSpPr>
          <p:nvPr/>
        </p:nvCxnSpPr>
        <p:spPr>
          <a:xfrm>
            <a:off x="4974894" y="1586997"/>
            <a:ext cx="1" cy="15481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5" name="Rectángulo 24">
            <a:extLst>
              <a:ext uri="{FF2B5EF4-FFF2-40B4-BE49-F238E27FC236}">
                <a16:creationId xmlns:a16="http://schemas.microsoft.com/office/drawing/2014/main" id="{3A50D2A5-DA25-540E-011A-29AB017A2F3E}"/>
              </a:ext>
            </a:extLst>
          </p:cNvPr>
          <p:cNvSpPr/>
          <p:nvPr/>
        </p:nvSpPr>
        <p:spPr>
          <a:xfrm>
            <a:off x="3923928" y="3189403"/>
            <a:ext cx="1390373" cy="1111123"/>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6" name="CuadroTexto 25">
            <a:extLst>
              <a:ext uri="{FF2B5EF4-FFF2-40B4-BE49-F238E27FC236}">
                <a16:creationId xmlns:a16="http://schemas.microsoft.com/office/drawing/2014/main" id="{AB0110D6-5281-AE6E-2F2F-737CE81E57D8}"/>
              </a:ext>
            </a:extLst>
          </p:cNvPr>
          <p:cNvSpPr txBox="1"/>
          <p:nvPr/>
        </p:nvSpPr>
        <p:spPr>
          <a:xfrm>
            <a:off x="4240986" y="4506188"/>
            <a:ext cx="753776" cy="261610"/>
          </a:xfrm>
          <a:prstGeom prst="rect">
            <a:avLst/>
          </a:prstGeom>
          <a:noFill/>
        </p:spPr>
        <p:txBody>
          <a:bodyPr wrap="square" rtlCol="0">
            <a:spAutoFit/>
          </a:bodyPr>
          <a:lstStyle/>
          <a:p>
            <a:pPr algn="ctr"/>
            <a:r>
              <a:rPr lang="es-ES" sz="1100" b="1" dirty="0" err="1"/>
              <a:t>Soldier</a:t>
            </a:r>
            <a:endParaRPr lang="en-US" sz="1100" b="1" dirty="0"/>
          </a:p>
        </p:txBody>
      </p:sp>
      <p:cxnSp>
        <p:nvCxnSpPr>
          <p:cNvPr id="27" name="Conector recto de flecha 26">
            <a:extLst>
              <a:ext uri="{FF2B5EF4-FFF2-40B4-BE49-F238E27FC236}">
                <a16:creationId xmlns:a16="http://schemas.microsoft.com/office/drawing/2014/main" id="{B44FBC4C-A0F5-2341-F3D6-0FCAAA27CADC}"/>
              </a:ext>
            </a:extLst>
          </p:cNvPr>
          <p:cNvCxnSpPr>
            <a:stCxn id="26" idx="0"/>
            <a:endCxn id="25" idx="2"/>
          </p:cNvCxnSpPr>
          <p:nvPr/>
        </p:nvCxnSpPr>
        <p:spPr>
          <a:xfrm flipV="1">
            <a:off x="4617874" y="4300526"/>
            <a:ext cx="1241" cy="20566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9280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EC" altLang="es-ES" sz="2400" dirty="0">
                <a:solidFill>
                  <a:srgbClr val="898989"/>
                </a:solidFill>
                <a:latin typeface="Calibri" panose="020F0502020204030204" pitchFamily="34" charset="0"/>
              </a:rPr>
              <a:t>10</a:t>
            </a:r>
            <a:endParaRPr lang="es-ES" altLang="es-ES" sz="2400" dirty="0">
              <a:solidFill>
                <a:srgbClr val="898989"/>
              </a:solidFill>
              <a:latin typeface="Calibri" panose="020F0502020204030204" pitchFamily="34" charset="0"/>
            </a:endParaRPr>
          </a:p>
        </p:txBody>
      </p:sp>
      <p:sp>
        <p:nvSpPr>
          <p:cNvPr id="7" name="15 CuadroTexto"/>
          <p:cNvSpPr txBox="1">
            <a:spLocks noChangeArrowheads="1"/>
          </p:cNvSpPr>
          <p:nvPr/>
        </p:nvSpPr>
        <p:spPr bwMode="auto">
          <a:xfrm>
            <a:off x="8037" y="2060575"/>
            <a:ext cx="19716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eaLnBrk="1" hangingPunct="1">
              <a:spcBef>
                <a:spcPct val="0"/>
              </a:spcBef>
              <a:buNone/>
            </a:pPr>
            <a:r>
              <a:rPr lang="es-PE" altLang="es-PE" sz="1400" b="1" u="sng" dirty="0">
                <a:latin typeface="Arial" panose="020B0604020202020204" pitchFamily="34" charset="0"/>
              </a:rPr>
              <a:t>8. Bibliografía</a:t>
            </a:r>
          </a:p>
        </p:txBody>
      </p:sp>
      <p:sp>
        <p:nvSpPr>
          <p:cNvPr id="3" name="CuadroTexto 2">
            <a:extLst>
              <a:ext uri="{FF2B5EF4-FFF2-40B4-BE49-F238E27FC236}">
                <a16:creationId xmlns:a16="http://schemas.microsoft.com/office/drawing/2014/main" id="{CAC9B734-F334-C3A3-3C6C-28349AD9193A}"/>
              </a:ext>
            </a:extLst>
          </p:cNvPr>
          <p:cNvSpPr txBox="1"/>
          <p:nvPr/>
        </p:nvSpPr>
        <p:spPr>
          <a:xfrm>
            <a:off x="2195736" y="1340768"/>
            <a:ext cx="6541926" cy="3970318"/>
          </a:xfrm>
          <a:prstGeom prst="rect">
            <a:avLst/>
          </a:prstGeom>
          <a:noFill/>
        </p:spPr>
        <p:txBody>
          <a:bodyPr wrap="square">
            <a:spAutoFit/>
          </a:bodyPr>
          <a:lstStyle/>
          <a:p>
            <a:r>
              <a:rPr lang="en-US" sz="1200" i="1" dirty="0"/>
              <a:t>Sierra Katy, Bates Bert</a:t>
            </a:r>
          </a:p>
          <a:p>
            <a:r>
              <a:rPr lang="en-US" sz="1200" b="1" dirty="0"/>
              <a:t>SCJP Sun Certified Programmer for Java 6 Study Guide</a:t>
            </a:r>
          </a:p>
          <a:p>
            <a:r>
              <a:rPr lang="en-US" sz="1200" i="1" dirty="0"/>
              <a:t>Mc Graw Hill</a:t>
            </a:r>
          </a:p>
          <a:p>
            <a:endParaRPr lang="en-US" sz="1200" i="1" dirty="0"/>
          </a:p>
          <a:p>
            <a:r>
              <a:rPr lang="en-US" sz="1200" i="1" dirty="0"/>
              <a:t>Martín, Antonio</a:t>
            </a:r>
          </a:p>
          <a:p>
            <a:r>
              <a:rPr lang="en-US" sz="1200" b="1" dirty="0" err="1"/>
              <a:t>Programador</a:t>
            </a:r>
            <a:r>
              <a:rPr lang="en-US" sz="1200" b="1" dirty="0"/>
              <a:t> </a:t>
            </a:r>
            <a:r>
              <a:rPr lang="en-US" sz="1200" b="1" dirty="0" err="1"/>
              <a:t>Certificado</a:t>
            </a:r>
            <a:r>
              <a:rPr lang="en-US" sz="1200" b="1" dirty="0"/>
              <a:t> Java 2.</a:t>
            </a:r>
          </a:p>
          <a:p>
            <a:r>
              <a:rPr lang="en-US" sz="1200" i="1" dirty="0"/>
              <a:t>Segunda </a:t>
            </a:r>
            <a:r>
              <a:rPr lang="en-US" sz="1200" i="1" dirty="0" err="1"/>
              <a:t>Edición</a:t>
            </a:r>
            <a:r>
              <a:rPr lang="en-US" sz="1200" i="1" dirty="0"/>
              <a:t>.</a:t>
            </a:r>
          </a:p>
          <a:p>
            <a:r>
              <a:rPr lang="en-US" sz="1200" i="1" dirty="0"/>
              <a:t>México</a:t>
            </a:r>
          </a:p>
          <a:p>
            <a:r>
              <a:rPr lang="en-US" sz="1200" i="1" dirty="0" err="1"/>
              <a:t>Alfaomega</a:t>
            </a:r>
            <a:r>
              <a:rPr lang="en-US" sz="1200" i="1" dirty="0"/>
              <a:t> Grupo Editor, 2008</a:t>
            </a:r>
          </a:p>
          <a:p>
            <a:endParaRPr lang="en-US" sz="1200" i="1" dirty="0"/>
          </a:p>
          <a:p>
            <a:r>
              <a:rPr lang="en-US" sz="1200" i="1" dirty="0" err="1"/>
              <a:t>Joyanes</a:t>
            </a:r>
            <a:r>
              <a:rPr lang="en-US" sz="1200" i="1" dirty="0"/>
              <a:t>, Luis</a:t>
            </a:r>
          </a:p>
          <a:p>
            <a:r>
              <a:rPr lang="en-US" sz="1200" b="1" dirty="0" err="1"/>
              <a:t>Fundamentos</a:t>
            </a:r>
            <a:r>
              <a:rPr lang="en-US" sz="1200" b="1" dirty="0"/>
              <a:t> de </a:t>
            </a:r>
            <a:r>
              <a:rPr lang="en-US" sz="1200" b="1" dirty="0" err="1"/>
              <a:t>programación</a:t>
            </a:r>
            <a:r>
              <a:rPr lang="en-US" sz="1200" b="1" dirty="0"/>
              <a:t>. </a:t>
            </a:r>
            <a:r>
              <a:rPr lang="en-US" sz="1200" b="1" dirty="0" err="1"/>
              <a:t>Algoritmos</a:t>
            </a:r>
            <a:r>
              <a:rPr lang="en-US" sz="1200" b="1" dirty="0"/>
              <a:t>, </a:t>
            </a:r>
            <a:r>
              <a:rPr lang="en-US" sz="1200" b="1" dirty="0" err="1"/>
              <a:t>estructuras</a:t>
            </a:r>
            <a:r>
              <a:rPr lang="en-US" sz="1200" b="1" dirty="0"/>
              <a:t> de </a:t>
            </a:r>
            <a:r>
              <a:rPr lang="en-US" sz="1200" b="1" dirty="0" err="1"/>
              <a:t>datos</a:t>
            </a:r>
            <a:r>
              <a:rPr lang="en-US" sz="1200" b="1" dirty="0"/>
              <a:t> y objetos.</a:t>
            </a:r>
          </a:p>
          <a:p>
            <a:r>
              <a:rPr lang="en-US" sz="1200" i="1" dirty="0" err="1"/>
              <a:t>Cuarta</a:t>
            </a:r>
            <a:r>
              <a:rPr lang="en-US" sz="1200" i="1" dirty="0"/>
              <a:t> </a:t>
            </a:r>
            <a:r>
              <a:rPr lang="en-US" sz="1200" i="1" dirty="0" err="1"/>
              <a:t>Edición</a:t>
            </a:r>
            <a:endParaRPr lang="en-US" sz="1200" i="1" dirty="0"/>
          </a:p>
          <a:p>
            <a:r>
              <a:rPr lang="en-US" sz="1200" i="1" dirty="0"/>
              <a:t>México</a:t>
            </a:r>
          </a:p>
          <a:p>
            <a:r>
              <a:rPr lang="en-US" sz="1200" i="1" dirty="0"/>
              <a:t>Mc Graw Hill, 2008</a:t>
            </a:r>
          </a:p>
          <a:p>
            <a:endParaRPr lang="en-US" sz="1200" i="1" dirty="0"/>
          </a:p>
          <a:p>
            <a:r>
              <a:rPr lang="es-ES" sz="1200" i="1" dirty="0"/>
              <a:t>Dean John, Dean Raymond.</a:t>
            </a:r>
          </a:p>
          <a:p>
            <a:r>
              <a:rPr lang="es-ES" sz="1200" b="1" i="1" dirty="0"/>
              <a:t>Introducción a la programación con Java</a:t>
            </a:r>
          </a:p>
          <a:p>
            <a:r>
              <a:rPr lang="es-ES" sz="1200" i="1" dirty="0"/>
              <a:t>Primera Edición.</a:t>
            </a:r>
          </a:p>
          <a:p>
            <a:r>
              <a:rPr lang="es-ES" sz="1200" i="1" dirty="0"/>
              <a:t>México</a:t>
            </a:r>
          </a:p>
          <a:p>
            <a:r>
              <a:rPr lang="es-ES" sz="1200" i="1" dirty="0"/>
              <a:t>Mc Graw Hill, 2009</a:t>
            </a:r>
            <a:endParaRPr lang="en-US" sz="1200" i="1" dirty="0"/>
          </a:p>
        </p:txBody>
      </p:sp>
    </p:spTree>
    <p:extLst>
      <p:ext uri="{BB962C8B-B14F-4D97-AF65-F5344CB8AC3E}">
        <p14:creationId xmlns:p14="http://schemas.microsoft.com/office/powerpoint/2010/main" val="2421766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1 Título"/>
          <p:cNvSpPr txBox="1">
            <a:spLocks/>
          </p:cNvSpPr>
          <p:nvPr/>
        </p:nvSpPr>
        <p:spPr>
          <a:xfrm>
            <a:off x="2011363" y="3000375"/>
            <a:ext cx="6643687" cy="785813"/>
          </a:xfrm>
          <a:prstGeom prst="rect">
            <a:avLst/>
          </a:prstGeom>
        </p:spPr>
        <p:txBody>
          <a:bodyPr/>
          <a:lstStyle/>
          <a:p>
            <a:pPr algn="ctr">
              <a:defRPr/>
            </a:pPr>
            <a:r>
              <a:rPr lang="es-PE" sz="4400" b="1" dirty="0">
                <a:latin typeface="+mj-lt"/>
                <a:ea typeface="+mj-ea"/>
                <a:cs typeface="+mj-cs"/>
              </a:rPr>
              <a:t>Muchas Gracias</a:t>
            </a:r>
            <a:endParaRPr lang="es-PE" sz="4400" dirty="0">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1 Título"/>
          <p:cNvSpPr txBox="1">
            <a:spLocks/>
          </p:cNvSpPr>
          <p:nvPr/>
        </p:nvSpPr>
        <p:spPr>
          <a:xfrm>
            <a:off x="2000250" y="-20638"/>
            <a:ext cx="6858000" cy="654051"/>
          </a:xfrm>
          <a:prstGeom prst="rect">
            <a:avLst/>
          </a:prstGeom>
        </p:spPr>
        <p:txBody>
          <a:bodyPr/>
          <a:lstStyle/>
          <a:p>
            <a:pPr marL="514350" indent="-514350" algn="ctr" eaLnBrk="1" fontAlgn="auto" hangingPunct="1">
              <a:spcAft>
                <a:spcPts val="0"/>
              </a:spcAft>
              <a:defRPr/>
            </a:pPr>
            <a:r>
              <a:rPr lang="es-PE" sz="4000" b="1" dirty="0">
                <a:solidFill>
                  <a:srgbClr val="0070C0"/>
                </a:solidFill>
                <a:latin typeface="+mj-lt"/>
                <a:ea typeface="+mj-ea"/>
                <a:cs typeface="Arabic Typesetting" pitchFamily="66" charset="-78"/>
              </a:rPr>
              <a:t>Contenido</a:t>
            </a:r>
          </a:p>
        </p:txBody>
      </p:sp>
      <p:sp>
        <p:nvSpPr>
          <p:cNvPr id="5123" name="Line 2"/>
          <p:cNvSpPr>
            <a:spLocks noChangeShapeType="1"/>
          </p:cNvSpPr>
          <p:nvPr/>
        </p:nvSpPr>
        <p:spPr bwMode="auto">
          <a:xfrm>
            <a:off x="2276580" y="1916832"/>
            <a:ext cx="6117235"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s-ES"/>
          </a:p>
        </p:txBody>
      </p:sp>
      <p:grpSp>
        <p:nvGrpSpPr>
          <p:cNvPr id="5124" name="Group 3"/>
          <p:cNvGrpSpPr>
            <a:grpSpLocks/>
          </p:cNvGrpSpPr>
          <p:nvPr/>
        </p:nvGrpSpPr>
        <p:grpSpPr bwMode="auto">
          <a:xfrm>
            <a:off x="2033693" y="1810469"/>
            <a:ext cx="232634" cy="182563"/>
            <a:chOff x="1239" y="1515"/>
            <a:chExt cx="115" cy="115"/>
          </a:xfrm>
          <a:solidFill>
            <a:srgbClr val="0070C0"/>
          </a:solidFill>
        </p:grpSpPr>
        <p:sp>
          <p:nvSpPr>
            <p:cNvPr id="5156" name="AutoShape 4"/>
            <p:cNvSpPr>
              <a:spLocks noChangeArrowheads="1"/>
            </p:cNvSpPr>
            <p:nvPr/>
          </p:nvSpPr>
          <p:spPr bwMode="gray">
            <a:xfrm rot="2700000">
              <a:off x="1239" y="1515"/>
              <a:ext cx="115" cy="115"/>
            </a:xfrm>
            <a:prstGeom prst="rtTriangle">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endParaRPr lang="es-PE" altLang="es-PE" sz="1800">
                <a:solidFill>
                  <a:srgbClr val="0070C0"/>
                </a:solidFill>
                <a:latin typeface="Arial" panose="020B0604020202020204" pitchFamily="34" charset="0"/>
              </a:endParaRPr>
            </a:p>
          </p:txBody>
        </p:sp>
        <p:sp>
          <p:nvSpPr>
            <p:cNvPr id="5157" name="AutoShape 5"/>
            <p:cNvSpPr>
              <a:spLocks noChangeArrowheads="1"/>
            </p:cNvSpPr>
            <p:nvPr/>
          </p:nvSpPr>
          <p:spPr bwMode="gray">
            <a:xfrm rot="18900000" flipH="1">
              <a:off x="1239" y="1515"/>
              <a:ext cx="115" cy="115"/>
            </a:xfrm>
            <a:prstGeom prst="rtTriangle">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endParaRPr lang="es-PE" altLang="es-PE" sz="1800">
                <a:solidFill>
                  <a:srgbClr val="0070C0"/>
                </a:solidFill>
                <a:latin typeface="Arial" panose="020B0604020202020204" pitchFamily="34" charset="0"/>
              </a:endParaRPr>
            </a:p>
          </p:txBody>
        </p:sp>
      </p:grpSp>
      <p:sp>
        <p:nvSpPr>
          <p:cNvPr id="5125" name="Text Box 6"/>
          <p:cNvSpPr txBox="1">
            <a:spLocks noChangeArrowheads="1"/>
          </p:cNvSpPr>
          <p:nvPr/>
        </p:nvSpPr>
        <p:spPr bwMode="auto">
          <a:xfrm>
            <a:off x="2843808" y="1451577"/>
            <a:ext cx="52979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419" altLang="es-PE" sz="1800" dirty="0">
                <a:solidFill>
                  <a:srgbClr val="000000"/>
                </a:solidFill>
                <a:latin typeface="+mn-lt"/>
              </a:rPr>
              <a:t>1. Objetivo</a:t>
            </a:r>
          </a:p>
        </p:txBody>
      </p:sp>
      <p:grpSp>
        <p:nvGrpSpPr>
          <p:cNvPr id="5126" name="Group 7"/>
          <p:cNvGrpSpPr>
            <a:grpSpLocks/>
          </p:cNvGrpSpPr>
          <p:nvPr/>
        </p:nvGrpSpPr>
        <p:grpSpPr bwMode="auto">
          <a:xfrm>
            <a:off x="2033692" y="2239094"/>
            <a:ext cx="6426739" cy="530225"/>
            <a:chOff x="1239" y="1296"/>
            <a:chExt cx="3177" cy="334"/>
          </a:xfrm>
        </p:grpSpPr>
        <p:sp>
          <p:nvSpPr>
            <p:cNvPr id="5152" name="Line 8"/>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s-ES">
                <a:latin typeface="+mn-lt"/>
              </a:endParaRPr>
            </a:p>
          </p:txBody>
        </p:sp>
        <p:grpSp>
          <p:nvGrpSpPr>
            <p:cNvPr id="5153" name="Group 9"/>
            <p:cNvGrpSpPr>
              <a:grpSpLocks/>
            </p:cNvGrpSpPr>
            <p:nvPr/>
          </p:nvGrpSpPr>
          <p:grpSpPr bwMode="auto">
            <a:xfrm>
              <a:off x="1239" y="1515"/>
              <a:ext cx="115" cy="115"/>
              <a:chOff x="1239" y="1515"/>
              <a:chExt cx="115" cy="115"/>
            </a:xfrm>
          </p:grpSpPr>
          <p:sp>
            <p:nvSpPr>
              <p:cNvPr id="5155" name="AutoShape 10"/>
              <p:cNvSpPr>
                <a:spLocks noChangeArrowheads="1"/>
              </p:cNvSpPr>
              <p:nvPr/>
            </p:nvSpPr>
            <p:spPr bwMode="gray">
              <a:xfrm rot="2700000">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mn-lt"/>
                </a:endParaRPr>
              </a:p>
            </p:txBody>
          </p:sp>
          <p:sp>
            <p:nvSpPr>
              <p:cNvPr id="2" name="AutoShape 11"/>
              <p:cNvSpPr>
                <a:spLocks noChangeArrowheads="1"/>
              </p:cNvSpPr>
              <p:nvPr/>
            </p:nvSpPr>
            <p:spPr bwMode="gray">
              <a:xfrm rot="18900000" flipH="1">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mn-lt"/>
                </a:endParaRPr>
              </a:p>
            </p:txBody>
          </p:sp>
        </p:grpSp>
        <p:sp>
          <p:nvSpPr>
            <p:cNvPr id="5154" name="Text Box 12"/>
            <p:cNvSpPr txBox="1">
              <a:spLocks noChangeArrowheads="1"/>
            </p:cNvSpPr>
            <p:nvPr/>
          </p:nvSpPr>
          <p:spPr bwMode="auto">
            <a:xfrm>
              <a:off x="1671" y="1296"/>
              <a:ext cx="8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s-PE" sz="1800" dirty="0">
                  <a:solidFill>
                    <a:srgbClr val="000000"/>
                  </a:solidFill>
                  <a:latin typeface="+mn-lt"/>
                </a:rPr>
                <a:t>2. </a:t>
              </a:r>
              <a:r>
                <a:rPr lang="es-ES" altLang="es-PE" sz="1800" dirty="0">
                  <a:solidFill>
                    <a:srgbClr val="000000"/>
                  </a:solidFill>
                  <a:latin typeface="+mn-lt"/>
                </a:rPr>
                <a:t>Introducción</a:t>
              </a:r>
            </a:p>
          </p:txBody>
        </p:sp>
      </p:grpSp>
      <p:grpSp>
        <p:nvGrpSpPr>
          <p:cNvPr id="5127" name="Group 13"/>
          <p:cNvGrpSpPr>
            <a:grpSpLocks/>
          </p:cNvGrpSpPr>
          <p:nvPr/>
        </p:nvGrpSpPr>
        <p:grpSpPr bwMode="auto">
          <a:xfrm>
            <a:off x="2033692" y="2959819"/>
            <a:ext cx="6426739" cy="530225"/>
            <a:chOff x="1239" y="1296"/>
            <a:chExt cx="3177" cy="334"/>
          </a:xfrm>
        </p:grpSpPr>
        <p:sp>
          <p:nvSpPr>
            <p:cNvPr id="5147" name="Line 14"/>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s-ES">
                <a:latin typeface="+mn-lt"/>
              </a:endParaRPr>
            </a:p>
          </p:txBody>
        </p:sp>
        <p:grpSp>
          <p:nvGrpSpPr>
            <p:cNvPr id="5148" name="Group 15"/>
            <p:cNvGrpSpPr>
              <a:grpSpLocks/>
            </p:cNvGrpSpPr>
            <p:nvPr/>
          </p:nvGrpSpPr>
          <p:grpSpPr bwMode="auto">
            <a:xfrm>
              <a:off x="1239" y="1515"/>
              <a:ext cx="115" cy="115"/>
              <a:chOff x="1239" y="1515"/>
              <a:chExt cx="115" cy="115"/>
            </a:xfrm>
          </p:grpSpPr>
          <p:sp>
            <p:nvSpPr>
              <p:cNvPr id="5150" name="AutoShape 16"/>
              <p:cNvSpPr>
                <a:spLocks noChangeArrowheads="1"/>
              </p:cNvSpPr>
              <p:nvPr/>
            </p:nvSpPr>
            <p:spPr bwMode="gray">
              <a:xfrm rot="2700000">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mn-lt"/>
                </a:endParaRPr>
              </a:p>
            </p:txBody>
          </p:sp>
          <p:sp>
            <p:nvSpPr>
              <p:cNvPr id="5151" name="AutoShape 17"/>
              <p:cNvSpPr>
                <a:spLocks noChangeArrowheads="1"/>
              </p:cNvSpPr>
              <p:nvPr/>
            </p:nvSpPr>
            <p:spPr bwMode="gray">
              <a:xfrm rot="18900000" flipH="1">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mn-lt"/>
                </a:endParaRPr>
              </a:p>
            </p:txBody>
          </p:sp>
        </p:grpSp>
        <p:sp>
          <p:nvSpPr>
            <p:cNvPr id="5149" name="Text Box 18"/>
            <p:cNvSpPr txBox="1">
              <a:spLocks noChangeArrowheads="1"/>
            </p:cNvSpPr>
            <p:nvPr/>
          </p:nvSpPr>
          <p:spPr bwMode="auto">
            <a:xfrm>
              <a:off x="1671" y="1296"/>
              <a:ext cx="19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s-PE" sz="1800" dirty="0">
                  <a:solidFill>
                    <a:srgbClr val="000000"/>
                  </a:solidFill>
                  <a:latin typeface="+mn-lt"/>
                </a:rPr>
                <a:t>3. </a:t>
              </a:r>
              <a:r>
                <a:rPr lang="es-ES" altLang="es-PE" sz="1800" dirty="0">
                  <a:solidFill>
                    <a:srgbClr val="000000"/>
                  </a:solidFill>
                  <a:latin typeface="+mn-lt"/>
                </a:rPr>
                <a:t>Herencia, Relaciones IS-A y HAS-A</a:t>
              </a:r>
              <a:endParaRPr lang="en-US" altLang="es-PE" sz="1800" dirty="0">
                <a:solidFill>
                  <a:srgbClr val="000000"/>
                </a:solidFill>
                <a:latin typeface="+mn-lt"/>
              </a:endParaRPr>
            </a:p>
          </p:txBody>
        </p:sp>
      </p:grpSp>
      <p:grpSp>
        <p:nvGrpSpPr>
          <p:cNvPr id="5128" name="Group 19"/>
          <p:cNvGrpSpPr>
            <a:grpSpLocks/>
          </p:cNvGrpSpPr>
          <p:nvPr/>
        </p:nvGrpSpPr>
        <p:grpSpPr bwMode="auto">
          <a:xfrm>
            <a:off x="2033692" y="3751982"/>
            <a:ext cx="7017424" cy="530225"/>
            <a:chOff x="1239" y="1296"/>
            <a:chExt cx="3469" cy="334"/>
          </a:xfrm>
        </p:grpSpPr>
        <p:sp>
          <p:nvSpPr>
            <p:cNvPr id="5142" name="Line 20"/>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s-ES"/>
            </a:p>
          </p:txBody>
        </p:sp>
        <p:grpSp>
          <p:nvGrpSpPr>
            <p:cNvPr id="5143" name="Group 21"/>
            <p:cNvGrpSpPr>
              <a:grpSpLocks/>
            </p:cNvGrpSpPr>
            <p:nvPr/>
          </p:nvGrpSpPr>
          <p:grpSpPr bwMode="auto">
            <a:xfrm>
              <a:off x="1239" y="1515"/>
              <a:ext cx="115" cy="115"/>
              <a:chOff x="1239" y="1515"/>
              <a:chExt cx="115" cy="115"/>
            </a:xfrm>
          </p:grpSpPr>
          <p:sp>
            <p:nvSpPr>
              <p:cNvPr id="5145" name="AutoShape 22"/>
              <p:cNvSpPr>
                <a:spLocks noChangeArrowheads="1"/>
              </p:cNvSpPr>
              <p:nvPr/>
            </p:nvSpPr>
            <p:spPr bwMode="gray">
              <a:xfrm rot="2700000">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Arial" panose="020B0604020202020204" pitchFamily="34" charset="0"/>
                </a:endParaRPr>
              </a:p>
            </p:txBody>
          </p:sp>
          <p:sp>
            <p:nvSpPr>
              <p:cNvPr id="5146" name="AutoShape 23"/>
              <p:cNvSpPr>
                <a:spLocks noChangeArrowheads="1"/>
              </p:cNvSpPr>
              <p:nvPr/>
            </p:nvSpPr>
            <p:spPr bwMode="gray">
              <a:xfrm rot="18900000" flipH="1">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Arial" panose="020B0604020202020204" pitchFamily="34" charset="0"/>
                </a:endParaRPr>
              </a:p>
            </p:txBody>
          </p:sp>
        </p:grpSp>
        <p:sp>
          <p:nvSpPr>
            <p:cNvPr id="5144" name="Text Box 24"/>
            <p:cNvSpPr txBox="1">
              <a:spLocks noChangeArrowheads="1"/>
            </p:cNvSpPr>
            <p:nvPr/>
          </p:nvSpPr>
          <p:spPr bwMode="auto">
            <a:xfrm>
              <a:off x="1671" y="1296"/>
              <a:ext cx="30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s-PE" sz="1800" dirty="0">
                  <a:solidFill>
                    <a:srgbClr val="000000"/>
                  </a:solidFill>
                  <a:latin typeface="+mn-lt"/>
                </a:rPr>
                <a:t>4. </a:t>
              </a:r>
              <a:r>
                <a:rPr lang="en-US" altLang="es-PE" sz="1800" dirty="0" err="1">
                  <a:solidFill>
                    <a:srgbClr val="000000"/>
                  </a:solidFill>
                  <a:latin typeface="+mn-lt"/>
                </a:rPr>
                <a:t>Sobrecarga</a:t>
              </a:r>
              <a:r>
                <a:rPr lang="en-US" altLang="es-PE" sz="1800" dirty="0">
                  <a:solidFill>
                    <a:srgbClr val="000000"/>
                  </a:solidFill>
                  <a:latin typeface="+mn-lt"/>
                </a:rPr>
                <a:t> (overloading) vs </a:t>
              </a:r>
              <a:r>
                <a:rPr lang="en-US" altLang="es-PE" sz="1800" dirty="0" err="1">
                  <a:solidFill>
                    <a:srgbClr val="000000"/>
                  </a:solidFill>
                  <a:latin typeface="+mn-lt"/>
                </a:rPr>
                <a:t>Sobreescritura</a:t>
              </a:r>
              <a:r>
                <a:rPr lang="en-US" altLang="es-PE" sz="1800" dirty="0">
                  <a:solidFill>
                    <a:srgbClr val="000000"/>
                  </a:solidFill>
                  <a:latin typeface="+mn-lt"/>
                </a:rPr>
                <a:t> (</a:t>
              </a:r>
              <a:r>
                <a:rPr lang="en-US" altLang="es-PE" sz="1800" dirty="0" err="1">
                  <a:solidFill>
                    <a:srgbClr val="000000"/>
                  </a:solidFill>
                  <a:latin typeface="+mn-lt"/>
                </a:rPr>
                <a:t>overridding</a:t>
              </a:r>
              <a:r>
                <a:rPr lang="en-US" altLang="es-PE" sz="1800" dirty="0">
                  <a:solidFill>
                    <a:srgbClr val="000000"/>
                  </a:solidFill>
                  <a:latin typeface="+mn-lt"/>
                </a:rPr>
                <a:t>)</a:t>
              </a:r>
              <a:endParaRPr lang="es-ES" altLang="es-PE" sz="1800" dirty="0">
                <a:solidFill>
                  <a:srgbClr val="000000"/>
                </a:solidFill>
                <a:latin typeface="+mn-lt"/>
              </a:endParaRPr>
            </a:p>
          </p:txBody>
        </p:sp>
      </p:grpSp>
      <p:grpSp>
        <p:nvGrpSpPr>
          <p:cNvPr id="5129" name="Group 19"/>
          <p:cNvGrpSpPr>
            <a:grpSpLocks/>
          </p:cNvGrpSpPr>
          <p:nvPr/>
        </p:nvGrpSpPr>
        <p:grpSpPr bwMode="auto">
          <a:xfrm>
            <a:off x="2019406" y="4471119"/>
            <a:ext cx="6426738" cy="530225"/>
            <a:chOff x="1239" y="1296"/>
            <a:chExt cx="3177" cy="334"/>
          </a:xfrm>
        </p:grpSpPr>
        <p:sp>
          <p:nvSpPr>
            <p:cNvPr id="5137" name="Line 20"/>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s-ES"/>
            </a:p>
          </p:txBody>
        </p:sp>
        <p:grpSp>
          <p:nvGrpSpPr>
            <p:cNvPr id="5138" name="Group 21"/>
            <p:cNvGrpSpPr>
              <a:grpSpLocks/>
            </p:cNvGrpSpPr>
            <p:nvPr/>
          </p:nvGrpSpPr>
          <p:grpSpPr bwMode="auto">
            <a:xfrm>
              <a:off x="1239" y="1515"/>
              <a:ext cx="115" cy="115"/>
              <a:chOff x="1239" y="1515"/>
              <a:chExt cx="115" cy="115"/>
            </a:xfrm>
          </p:grpSpPr>
          <p:sp>
            <p:nvSpPr>
              <p:cNvPr id="5140" name="AutoShape 22"/>
              <p:cNvSpPr>
                <a:spLocks noChangeArrowheads="1"/>
              </p:cNvSpPr>
              <p:nvPr/>
            </p:nvSpPr>
            <p:spPr bwMode="gray">
              <a:xfrm rot="2700000">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Arial" panose="020B0604020202020204" pitchFamily="34" charset="0"/>
                </a:endParaRPr>
              </a:p>
            </p:txBody>
          </p:sp>
          <p:sp>
            <p:nvSpPr>
              <p:cNvPr id="5141" name="AutoShape 23"/>
              <p:cNvSpPr>
                <a:spLocks noChangeArrowheads="1"/>
              </p:cNvSpPr>
              <p:nvPr/>
            </p:nvSpPr>
            <p:spPr bwMode="gray">
              <a:xfrm rot="18900000" flipH="1">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Arial" panose="020B0604020202020204" pitchFamily="34" charset="0"/>
                </a:endParaRPr>
              </a:p>
            </p:txBody>
          </p:sp>
        </p:grpSp>
        <p:sp>
          <p:nvSpPr>
            <p:cNvPr id="5139" name="Text Box 24"/>
            <p:cNvSpPr txBox="1">
              <a:spLocks noChangeArrowheads="1"/>
            </p:cNvSpPr>
            <p:nvPr/>
          </p:nvSpPr>
          <p:spPr bwMode="auto">
            <a:xfrm>
              <a:off x="1680" y="1296"/>
              <a:ext cx="17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s-PE" sz="1800" dirty="0">
                  <a:solidFill>
                    <a:srgbClr val="000000"/>
                  </a:solidFill>
                  <a:latin typeface="+mn-lt"/>
                </a:rPr>
                <a:t>5. </a:t>
              </a:r>
              <a:r>
                <a:rPr lang="en-US" altLang="es-PE" sz="1800" dirty="0" err="1">
                  <a:solidFill>
                    <a:srgbClr val="000000"/>
                  </a:solidFill>
                  <a:latin typeface="+mn-lt"/>
                </a:rPr>
                <a:t>Polimorfismo</a:t>
              </a:r>
              <a:r>
                <a:rPr lang="en-US" altLang="es-PE" sz="1800" dirty="0">
                  <a:solidFill>
                    <a:srgbClr val="000000"/>
                  </a:solidFill>
                  <a:latin typeface="+mn-lt"/>
                </a:rPr>
                <a:t>, </a:t>
              </a:r>
              <a:r>
                <a:rPr lang="en-US" altLang="es-PE" sz="1800" dirty="0" err="1">
                  <a:solidFill>
                    <a:srgbClr val="000000"/>
                  </a:solidFill>
                  <a:latin typeface="+mn-lt"/>
                </a:rPr>
                <a:t>Clases</a:t>
              </a:r>
              <a:r>
                <a:rPr lang="en-US" altLang="es-PE" sz="1800" dirty="0">
                  <a:solidFill>
                    <a:srgbClr val="000000"/>
                  </a:solidFill>
                  <a:latin typeface="+mn-lt"/>
                </a:rPr>
                <a:t> </a:t>
              </a:r>
              <a:r>
                <a:rPr lang="en-US" altLang="es-PE" sz="1800" dirty="0" err="1">
                  <a:solidFill>
                    <a:srgbClr val="000000"/>
                  </a:solidFill>
                  <a:latin typeface="+mn-lt"/>
                </a:rPr>
                <a:t>abstractas</a:t>
              </a:r>
              <a:endParaRPr lang="es-ES" altLang="es-PE" sz="1800" dirty="0">
                <a:solidFill>
                  <a:srgbClr val="000000"/>
                </a:solidFill>
                <a:latin typeface="+mn-lt"/>
              </a:endParaRPr>
            </a:p>
          </p:txBody>
        </p:sp>
      </p:grpSp>
      <p:grpSp>
        <p:nvGrpSpPr>
          <p:cNvPr id="5130" name="Group 19"/>
          <p:cNvGrpSpPr>
            <a:grpSpLocks/>
          </p:cNvGrpSpPr>
          <p:nvPr/>
        </p:nvGrpSpPr>
        <p:grpSpPr bwMode="auto">
          <a:xfrm>
            <a:off x="2030202" y="5192242"/>
            <a:ext cx="6426736" cy="530225"/>
            <a:chOff x="1239" y="1296"/>
            <a:chExt cx="3177" cy="334"/>
          </a:xfrm>
        </p:grpSpPr>
        <p:sp>
          <p:nvSpPr>
            <p:cNvPr id="5132" name="Line 20"/>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s-ES"/>
            </a:p>
          </p:txBody>
        </p:sp>
        <p:grpSp>
          <p:nvGrpSpPr>
            <p:cNvPr id="5133" name="Group 21"/>
            <p:cNvGrpSpPr>
              <a:grpSpLocks/>
            </p:cNvGrpSpPr>
            <p:nvPr/>
          </p:nvGrpSpPr>
          <p:grpSpPr bwMode="auto">
            <a:xfrm>
              <a:off x="1239" y="1515"/>
              <a:ext cx="115" cy="115"/>
              <a:chOff x="1239" y="1515"/>
              <a:chExt cx="115" cy="115"/>
            </a:xfrm>
          </p:grpSpPr>
          <p:sp>
            <p:nvSpPr>
              <p:cNvPr id="5135" name="AutoShape 22"/>
              <p:cNvSpPr>
                <a:spLocks noChangeArrowheads="1"/>
              </p:cNvSpPr>
              <p:nvPr/>
            </p:nvSpPr>
            <p:spPr bwMode="gray">
              <a:xfrm rot="2700000">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Arial" panose="020B0604020202020204" pitchFamily="34" charset="0"/>
                </a:endParaRPr>
              </a:p>
            </p:txBody>
          </p:sp>
          <p:sp>
            <p:nvSpPr>
              <p:cNvPr id="5136" name="AutoShape 23"/>
              <p:cNvSpPr>
                <a:spLocks noChangeArrowheads="1"/>
              </p:cNvSpPr>
              <p:nvPr/>
            </p:nvSpPr>
            <p:spPr bwMode="gray">
              <a:xfrm rot="18900000" flipH="1">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Arial" panose="020B0604020202020204" pitchFamily="34" charset="0"/>
                </a:endParaRPr>
              </a:p>
            </p:txBody>
          </p:sp>
        </p:grpSp>
        <p:sp>
          <p:nvSpPr>
            <p:cNvPr id="5134" name="Text Box 24"/>
            <p:cNvSpPr txBox="1">
              <a:spLocks noChangeArrowheads="1"/>
            </p:cNvSpPr>
            <p:nvPr/>
          </p:nvSpPr>
          <p:spPr bwMode="auto">
            <a:xfrm>
              <a:off x="1680" y="1296"/>
              <a:ext cx="6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altLang="es-PE" sz="1800" dirty="0">
                  <a:solidFill>
                    <a:srgbClr val="000000"/>
                  </a:solidFill>
                  <a:latin typeface="+mn-lt"/>
                </a:rPr>
                <a:t>6. </a:t>
              </a:r>
              <a:r>
                <a:rPr lang="es-ES" altLang="es-PE" sz="1800" dirty="0">
                  <a:solidFill>
                    <a:srgbClr val="000000"/>
                  </a:solidFill>
                  <a:latin typeface="+mn-lt"/>
                </a:rPr>
                <a:t>Interfaces</a:t>
              </a:r>
            </a:p>
          </p:txBody>
        </p:sp>
      </p:grpSp>
      <p:sp>
        <p:nvSpPr>
          <p:cNvPr id="5131"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C741BB-67C8-4CC5-8EDA-FB3AE9028EB5}" type="slidenum">
              <a:rPr lang="es-ES" altLang="es-ES" sz="2400" smtClean="0">
                <a:solidFill>
                  <a:srgbClr val="898989"/>
                </a:solidFill>
                <a:latin typeface="Calibri" panose="020F0502020204030204" pitchFamily="34" charset="0"/>
              </a:rPr>
              <a:pPr/>
              <a:t>2</a:t>
            </a:fld>
            <a:endParaRPr lang="es-ES" altLang="es-ES" sz="2400">
              <a:solidFill>
                <a:srgbClr val="898989"/>
              </a:solidFill>
              <a:latin typeface="Calibri" panose="020F0502020204030204" pitchFamily="34" charset="0"/>
            </a:endParaRPr>
          </a:p>
        </p:txBody>
      </p:sp>
      <p:grpSp>
        <p:nvGrpSpPr>
          <p:cNvPr id="39" name="Group 19"/>
          <p:cNvGrpSpPr>
            <a:grpSpLocks/>
          </p:cNvGrpSpPr>
          <p:nvPr/>
        </p:nvGrpSpPr>
        <p:grpSpPr bwMode="auto">
          <a:xfrm>
            <a:off x="2030202" y="5895737"/>
            <a:ext cx="6426736" cy="530225"/>
            <a:chOff x="1239" y="1296"/>
            <a:chExt cx="3177" cy="334"/>
          </a:xfrm>
        </p:grpSpPr>
        <p:sp>
          <p:nvSpPr>
            <p:cNvPr id="40" name="Line 20"/>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s-ES"/>
            </a:p>
          </p:txBody>
        </p:sp>
        <p:grpSp>
          <p:nvGrpSpPr>
            <p:cNvPr id="41" name="Group 21"/>
            <p:cNvGrpSpPr>
              <a:grpSpLocks/>
            </p:cNvGrpSpPr>
            <p:nvPr/>
          </p:nvGrpSpPr>
          <p:grpSpPr bwMode="auto">
            <a:xfrm>
              <a:off x="1239" y="1515"/>
              <a:ext cx="115" cy="115"/>
              <a:chOff x="1239" y="1515"/>
              <a:chExt cx="115" cy="115"/>
            </a:xfrm>
          </p:grpSpPr>
          <p:sp>
            <p:nvSpPr>
              <p:cNvPr id="43" name="AutoShape 22"/>
              <p:cNvSpPr>
                <a:spLocks noChangeArrowheads="1"/>
              </p:cNvSpPr>
              <p:nvPr/>
            </p:nvSpPr>
            <p:spPr bwMode="gray">
              <a:xfrm rot="2700000">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Arial" panose="020B0604020202020204" pitchFamily="34" charset="0"/>
                </a:endParaRPr>
              </a:p>
            </p:txBody>
          </p:sp>
          <p:sp>
            <p:nvSpPr>
              <p:cNvPr id="44" name="AutoShape 23"/>
              <p:cNvSpPr>
                <a:spLocks noChangeArrowheads="1"/>
              </p:cNvSpPr>
              <p:nvPr/>
            </p:nvSpPr>
            <p:spPr bwMode="gray">
              <a:xfrm rot="18900000" flipH="1">
                <a:off x="1239" y="1515"/>
                <a:ext cx="115" cy="115"/>
              </a:xfrm>
              <a:prstGeom prst="rtTriangle">
                <a:avLst/>
              </a:prstGeom>
              <a:solidFill>
                <a:srgbClr val="007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Arial" panose="020B0604020202020204" pitchFamily="34" charset="0"/>
                </a:endParaRPr>
              </a:p>
            </p:txBody>
          </p:sp>
        </p:grpSp>
        <p:sp>
          <p:nvSpPr>
            <p:cNvPr id="42" name="Text Box 24"/>
            <p:cNvSpPr txBox="1">
              <a:spLocks noChangeArrowheads="1"/>
            </p:cNvSpPr>
            <p:nvPr/>
          </p:nvSpPr>
          <p:spPr bwMode="auto">
            <a:xfrm>
              <a:off x="1680" y="1296"/>
              <a:ext cx="18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s-PE" sz="1800" dirty="0">
                  <a:solidFill>
                    <a:srgbClr val="000000"/>
                  </a:solidFill>
                  <a:latin typeface="+mn-lt"/>
                </a:rPr>
                <a:t>7. </a:t>
              </a:r>
              <a:r>
                <a:rPr lang="es-ES" altLang="es-PE" sz="1800" dirty="0">
                  <a:solidFill>
                    <a:srgbClr val="000000"/>
                  </a:solidFill>
                  <a:latin typeface="+mn-lt"/>
                </a:rPr>
                <a:t>Herencia múltiple entre interfaces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0 Título"/>
          <p:cNvSpPr>
            <a:spLocks noGrp="1"/>
          </p:cNvSpPr>
          <p:nvPr>
            <p:ph type="title"/>
          </p:nvPr>
        </p:nvSpPr>
        <p:spPr>
          <a:xfrm>
            <a:off x="1979712" y="136525"/>
            <a:ext cx="6994525" cy="1143000"/>
          </a:xfrm>
        </p:spPr>
        <p:txBody>
          <a:bodyPr/>
          <a:lstStyle/>
          <a:p>
            <a:pPr marL="514350" indent="-514350"/>
            <a:r>
              <a:rPr lang="es-PE" altLang="es-ES" sz="3200" b="1" dirty="0">
                <a:solidFill>
                  <a:srgbClr val="0070C0"/>
                </a:solidFill>
                <a:cs typeface="Arabic Typesetting" pitchFamily="66" charset="-78"/>
              </a:rPr>
              <a:t>Herencia y Polimorfismo</a:t>
            </a:r>
          </a:p>
        </p:txBody>
      </p:sp>
      <p:sp>
        <p:nvSpPr>
          <p:cNvPr id="7171" name="15 CuadroTexto"/>
          <p:cNvSpPr txBox="1">
            <a:spLocks noChangeArrowheads="1"/>
          </p:cNvSpPr>
          <p:nvPr/>
        </p:nvSpPr>
        <p:spPr bwMode="auto">
          <a:xfrm>
            <a:off x="8037" y="2060575"/>
            <a:ext cx="19716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174625" indent="-174625" eaLnBrk="1" hangingPunct="1">
              <a:spcBef>
                <a:spcPct val="0"/>
              </a:spcBef>
              <a:buFontTx/>
              <a:buAutoNum type="arabicPeriod"/>
            </a:pPr>
            <a:r>
              <a:rPr lang="es-PE" altLang="es-PE" sz="1400" b="1" u="sng" dirty="0">
                <a:latin typeface="Arial" panose="020B0604020202020204" pitchFamily="34" charset="0"/>
              </a:rPr>
              <a:t>Objetivo</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Tx/>
              <a:buAutoNum type="arabicPeriod"/>
            </a:pPr>
            <a:r>
              <a:rPr lang="es-PE" altLang="es-PE" sz="1400" dirty="0">
                <a:latin typeface="Arial" panose="020B0604020202020204" pitchFamily="34" charset="0"/>
              </a:rPr>
              <a:t>Introducción</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Herencia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Sobrecarga vs Sobreescritura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Polimorfismo</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6. Clase Abstracta</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7. Herencia múltiple</a:t>
            </a:r>
          </a:p>
        </p:txBody>
      </p:sp>
      <p:sp>
        <p:nvSpPr>
          <p:cNvPr id="7172" name="Marcador de número de diapositiva 1"/>
          <p:cNvSpPr>
            <a:spLocks noGrp="1"/>
          </p:cNvSpPr>
          <p:nvPr>
            <p:ph type="sldNum" sz="quarter" idx="12"/>
          </p:nvPr>
        </p:nvSpPr>
        <p:spPr bwMode="auto">
          <a:xfrm>
            <a:off x="6516216"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A5F5EF-0C68-4570-BE72-D0CBB5438344}" type="slidenum">
              <a:rPr lang="es-ES" altLang="es-ES" sz="2400" smtClean="0">
                <a:solidFill>
                  <a:srgbClr val="898989"/>
                </a:solidFill>
                <a:latin typeface="Calibri" panose="020F0502020204030204" pitchFamily="34" charset="0"/>
              </a:rPr>
              <a:pPr/>
              <a:t>3</a:t>
            </a:fld>
            <a:endParaRPr lang="es-ES" altLang="es-ES" sz="2400">
              <a:solidFill>
                <a:srgbClr val="898989"/>
              </a:solidFill>
              <a:latin typeface="Calibri" panose="020F0502020204030204" pitchFamily="34" charset="0"/>
            </a:endParaRPr>
          </a:p>
        </p:txBody>
      </p:sp>
      <p:graphicFrame>
        <p:nvGraphicFramePr>
          <p:cNvPr id="5" name="Diagrama 4">
            <a:extLst>
              <a:ext uri="{FF2B5EF4-FFF2-40B4-BE49-F238E27FC236}">
                <a16:creationId xmlns:a16="http://schemas.microsoft.com/office/drawing/2014/main" id="{9C574DEB-E339-18DA-A4A5-C0312707A94C}"/>
              </a:ext>
            </a:extLst>
          </p:cNvPr>
          <p:cNvGraphicFramePr/>
          <p:nvPr>
            <p:extLst>
              <p:ext uri="{D42A27DB-BD31-4B8C-83A1-F6EECF244321}">
                <p14:modId xmlns:p14="http://schemas.microsoft.com/office/powerpoint/2010/main" val="1218970252"/>
              </p:ext>
            </p:extLst>
          </p:nvPr>
        </p:nvGraphicFramePr>
        <p:xfrm>
          <a:off x="2560650" y="1590650"/>
          <a:ext cx="5832648" cy="3676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EC" altLang="es-ES" sz="2400" dirty="0">
                <a:solidFill>
                  <a:srgbClr val="898989"/>
                </a:solidFill>
                <a:latin typeface="Calibri" panose="020F0502020204030204" pitchFamily="34" charset="0"/>
              </a:rPr>
              <a:t>4</a:t>
            </a:r>
            <a:endParaRPr lang="es-ES" altLang="es-ES" sz="2400" dirty="0">
              <a:solidFill>
                <a:srgbClr val="898989"/>
              </a:solidFill>
              <a:latin typeface="Calibri" panose="020F0502020204030204" pitchFamily="34" charset="0"/>
            </a:endParaRPr>
          </a:p>
        </p:txBody>
      </p:sp>
      <p:graphicFrame>
        <p:nvGraphicFramePr>
          <p:cNvPr id="6" name="Diagrama 5">
            <a:extLst>
              <a:ext uri="{FF2B5EF4-FFF2-40B4-BE49-F238E27FC236}">
                <a16:creationId xmlns:a16="http://schemas.microsoft.com/office/drawing/2014/main" id="{3482BEDF-0389-964A-A26B-70868B303DF5}"/>
              </a:ext>
            </a:extLst>
          </p:cNvPr>
          <p:cNvGraphicFramePr/>
          <p:nvPr>
            <p:extLst>
              <p:ext uri="{D42A27DB-BD31-4B8C-83A1-F6EECF244321}">
                <p14:modId xmlns:p14="http://schemas.microsoft.com/office/powerpoint/2010/main" val="3285549087"/>
              </p:ext>
            </p:extLst>
          </p:nvPr>
        </p:nvGraphicFramePr>
        <p:xfrm>
          <a:off x="2195736" y="908720"/>
          <a:ext cx="6408712" cy="5447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15 CuadroTexto">
            <a:extLst>
              <a:ext uri="{FF2B5EF4-FFF2-40B4-BE49-F238E27FC236}">
                <a16:creationId xmlns:a16="http://schemas.microsoft.com/office/drawing/2014/main" id="{48CF4052-E08C-9A9B-87AB-AD4297CA9645}"/>
              </a:ext>
            </a:extLst>
          </p:cNvPr>
          <p:cNvSpPr txBox="1">
            <a:spLocks noChangeArrowheads="1"/>
          </p:cNvSpPr>
          <p:nvPr/>
        </p:nvSpPr>
        <p:spPr bwMode="auto">
          <a:xfrm>
            <a:off x="8037" y="2060575"/>
            <a:ext cx="19716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174625" indent="-174625" eaLnBrk="1" hangingPunct="1">
              <a:spcBef>
                <a:spcPct val="0"/>
              </a:spcBef>
              <a:buFontTx/>
              <a:buAutoNum type="arabicPeriod"/>
            </a:pPr>
            <a:r>
              <a:rPr lang="es-PE" altLang="es-PE" sz="1400" dirty="0">
                <a:latin typeface="Arial" panose="020B0604020202020204" pitchFamily="34" charset="0"/>
              </a:rPr>
              <a:t>Objetivo</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Tx/>
              <a:buAutoNum type="arabicPeriod"/>
            </a:pPr>
            <a:r>
              <a:rPr lang="es-PE" altLang="es-PE" sz="1400" b="1" u="sng" dirty="0">
                <a:latin typeface="Arial" panose="020B0604020202020204" pitchFamily="34" charset="0"/>
              </a:rPr>
              <a:t>Introducción</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Herencia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Sobrecarga vs Sobreescritura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Polimorfismo</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6. Clase Abstracta</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7. Herencia múltiple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Marcador de número de diapositiva 1"/>
          <p:cNvSpPr>
            <a:spLocks noGrp="1"/>
          </p:cNvSpPr>
          <p:nvPr>
            <p:ph type="sldNum" sz="quarter" idx="12"/>
          </p:nvPr>
        </p:nvSpPr>
        <p:spPr bwMode="auto">
          <a:xfrm>
            <a:off x="6553200" y="639844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EC" altLang="es-ES" sz="2400" dirty="0">
                <a:solidFill>
                  <a:srgbClr val="898989"/>
                </a:solidFill>
                <a:latin typeface="Calibri" panose="020F0502020204030204" pitchFamily="34" charset="0"/>
              </a:rPr>
              <a:t>5</a:t>
            </a:r>
            <a:endParaRPr lang="es-ES" altLang="es-ES" sz="2400" dirty="0">
              <a:solidFill>
                <a:srgbClr val="898989"/>
              </a:solidFill>
              <a:latin typeface="Calibri" panose="020F0502020204030204" pitchFamily="34" charset="0"/>
            </a:endParaRPr>
          </a:p>
        </p:txBody>
      </p:sp>
      <p:graphicFrame>
        <p:nvGraphicFramePr>
          <p:cNvPr id="4" name="Diagrama 3">
            <a:extLst>
              <a:ext uri="{FF2B5EF4-FFF2-40B4-BE49-F238E27FC236}">
                <a16:creationId xmlns:a16="http://schemas.microsoft.com/office/drawing/2014/main" id="{A7D0FB2D-109B-E347-EC21-181326CBD35E}"/>
              </a:ext>
            </a:extLst>
          </p:cNvPr>
          <p:cNvGraphicFramePr/>
          <p:nvPr>
            <p:extLst>
              <p:ext uri="{D42A27DB-BD31-4B8C-83A1-F6EECF244321}">
                <p14:modId xmlns:p14="http://schemas.microsoft.com/office/powerpoint/2010/main" val="2871253542"/>
              </p:ext>
            </p:extLst>
          </p:nvPr>
        </p:nvGraphicFramePr>
        <p:xfrm>
          <a:off x="1979712" y="539600"/>
          <a:ext cx="7008440" cy="243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15 CuadroTexto">
            <a:extLst>
              <a:ext uri="{FF2B5EF4-FFF2-40B4-BE49-F238E27FC236}">
                <a16:creationId xmlns:a16="http://schemas.microsoft.com/office/drawing/2014/main" id="{8B55801B-049B-90CC-DED0-663F966118D4}"/>
              </a:ext>
            </a:extLst>
          </p:cNvPr>
          <p:cNvSpPr txBox="1">
            <a:spLocks noChangeArrowheads="1"/>
          </p:cNvSpPr>
          <p:nvPr/>
        </p:nvSpPr>
        <p:spPr bwMode="auto">
          <a:xfrm>
            <a:off x="8037" y="2060575"/>
            <a:ext cx="19716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174625" indent="-174625" eaLnBrk="1" hangingPunct="1">
              <a:spcBef>
                <a:spcPct val="0"/>
              </a:spcBef>
              <a:buFontTx/>
              <a:buAutoNum type="arabicPeriod"/>
            </a:pPr>
            <a:r>
              <a:rPr lang="es-PE" altLang="es-PE" sz="1400" dirty="0">
                <a:latin typeface="Arial" panose="020B0604020202020204" pitchFamily="34" charset="0"/>
              </a:rPr>
              <a:t>Objetivo</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Tx/>
              <a:buAutoNum type="arabicPeriod"/>
            </a:pPr>
            <a:r>
              <a:rPr lang="es-PE" altLang="es-PE" sz="1400" dirty="0">
                <a:latin typeface="Arial" panose="020B0604020202020204" pitchFamily="34" charset="0"/>
              </a:rPr>
              <a:t>Introducción</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b="1" u="sng" dirty="0">
                <a:latin typeface="Arial" panose="020B0604020202020204" pitchFamily="34" charset="0"/>
              </a:rPr>
              <a:t>Herencia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Sobrecarga vs Sobreescritura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Polimorfismo</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6. Clase Abstracta</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7. Herencia múltiple</a:t>
            </a:r>
          </a:p>
        </p:txBody>
      </p:sp>
      <p:sp>
        <p:nvSpPr>
          <p:cNvPr id="3" name="CuadroTexto 2">
            <a:extLst>
              <a:ext uri="{FF2B5EF4-FFF2-40B4-BE49-F238E27FC236}">
                <a16:creationId xmlns:a16="http://schemas.microsoft.com/office/drawing/2014/main" id="{06AB0F8A-6330-F129-8CC5-D3D028E64D4D}"/>
              </a:ext>
            </a:extLst>
          </p:cNvPr>
          <p:cNvSpPr txBox="1"/>
          <p:nvPr/>
        </p:nvSpPr>
        <p:spPr>
          <a:xfrm>
            <a:off x="1976232" y="3194143"/>
            <a:ext cx="4576968" cy="369332"/>
          </a:xfrm>
          <a:prstGeom prst="rect">
            <a:avLst/>
          </a:prstGeom>
          <a:noFill/>
        </p:spPr>
        <p:txBody>
          <a:bodyPr wrap="square">
            <a:spAutoFit/>
          </a:bodyPr>
          <a:lstStyle/>
          <a:p>
            <a:r>
              <a:rPr lang="en-US" sz="1400" dirty="0" err="1"/>
              <a:t>Ejemplo</a:t>
            </a:r>
            <a:r>
              <a:rPr lang="en-US" dirty="0"/>
              <a:t>:</a:t>
            </a:r>
          </a:p>
        </p:txBody>
      </p:sp>
      <p:pic>
        <p:nvPicPr>
          <p:cNvPr id="6" name="Imagen 5">
            <a:extLst>
              <a:ext uri="{FF2B5EF4-FFF2-40B4-BE49-F238E27FC236}">
                <a16:creationId xmlns:a16="http://schemas.microsoft.com/office/drawing/2014/main" id="{9D1877BE-6E87-25F7-4A93-ACC9B876C834}"/>
              </a:ext>
            </a:extLst>
          </p:cNvPr>
          <p:cNvPicPr>
            <a:picLocks noChangeAspect="1"/>
          </p:cNvPicPr>
          <p:nvPr/>
        </p:nvPicPr>
        <p:blipFill rotWithShape="1">
          <a:blip r:embed="rId8"/>
          <a:srcRect t="2984"/>
          <a:stretch/>
        </p:blipFill>
        <p:spPr>
          <a:xfrm>
            <a:off x="4748076" y="3615677"/>
            <a:ext cx="1466773" cy="1234067"/>
          </a:xfrm>
          <a:prstGeom prst="rect">
            <a:avLst/>
          </a:prstGeom>
        </p:spPr>
      </p:pic>
      <p:pic>
        <p:nvPicPr>
          <p:cNvPr id="8" name="Imagen 7">
            <a:extLst>
              <a:ext uri="{FF2B5EF4-FFF2-40B4-BE49-F238E27FC236}">
                <a16:creationId xmlns:a16="http://schemas.microsoft.com/office/drawing/2014/main" id="{57F6CB97-65E0-D30B-80F5-BCE42DACA9E7}"/>
              </a:ext>
            </a:extLst>
          </p:cNvPr>
          <p:cNvPicPr>
            <a:picLocks noChangeAspect="1"/>
          </p:cNvPicPr>
          <p:nvPr/>
        </p:nvPicPr>
        <p:blipFill>
          <a:blip r:embed="rId9"/>
          <a:stretch>
            <a:fillRect/>
          </a:stretch>
        </p:blipFill>
        <p:spPr>
          <a:xfrm>
            <a:off x="4748076" y="5157192"/>
            <a:ext cx="1466773" cy="1423813"/>
          </a:xfrm>
          <a:prstGeom prst="rect">
            <a:avLst/>
          </a:prstGeom>
        </p:spPr>
      </p:pic>
      <p:cxnSp>
        <p:nvCxnSpPr>
          <p:cNvPr id="10" name="Conector recto de flecha 9">
            <a:extLst>
              <a:ext uri="{FF2B5EF4-FFF2-40B4-BE49-F238E27FC236}">
                <a16:creationId xmlns:a16="http://schemas.microsoft.com/office/drawing/2014/main" id="{602206A7-E509-0CFA-E024-45D90FB6DEA0}"/>
              </a:ext>
            </a:extLst>
          </p:cNvPr>
          <p:cNvCxnSpPr>
            <a:cxnSpLocks/>
            <a:stCxn id="8" idx="0"/>
            <a:endCxn id="6" idx="2"/>
          </p:cNvCxnSpPr>
          <p:nvPr/>
        </p:nvCxnSpPr>
        <p:spPr>
          <a:xfrm flipV="1">
            <a:off x="5481463" y="4849744"/>
            <a:ext cx="0" cy="30744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00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EC" altLang="es-ES" sz="2400" dirty="0">
                <a:solidFill>
                  <a:srgbClr val="898989"/>
                </a:solidFill>
                <a:latin typeface="Calibri" panose="020F0502020204030204" pitchFamily="34" charset="0"/>
              </a:rPr>
              <a:t>5</a:t>
            </a:r>
            <a:endParaRPr lang="es-ES" altLang="es-ES" sz="2400" dirty="0">
              <a:solidFill>
                <a:srgbClr val="898989"/>
              </a:solidFill>
              <a:latin typeface="Calibri" panose="020F0502020204030204" pitchFamily="34" charset="0"/>
            </a:endParaRPr>
          </a:p>
        </p:txBody>
      </p:sp>
      <p:sp>
        <p:nvSpPr>
          <p:cNvPr id="2" name="15 CuadroTexto">
            <a:extLst>
              <a:ext uri="{FF2B5EF4-FFF2-40B4-BE49-F238E27FC236}">
                <a16:creationId xmlns:a16="http://schemas.microsoft.com/office/drawing/2014/main" id="{8B55801B-049B-90CC-DED0-663F966118D4}"/>
              </a:ext>
            </a:extLst>
          </p:cNvPr>
          <p:cNvSpPr txBox="1">
            <a:spLocks noChangeArrowheads="1"/>
          </p:cNvSpPr>
          <p:nvPr/>
        </p:nvSpPr>
        <p:spPr bwMode="auto">
          <a:xfrm>
            <a:off x="8037" y="2060575"/>
            <a:ext cx="19716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174625" indent="-174625" eaLnBrk="1" hangingPunct="1">
              <a:spcBef>
                <a:spcPct val="0"/>
              </a:spcBef>
              <a:buFontTx/>
              <a:buAutoNum type="arabicPeriod"/>
            </a:pPr>
            <a:r>
              <a:rPr lang="es-PE" altLang="es-PE" sz="1400" dirty="0">
                <a:latin typeface="Arial" panose="020B0604020202020204" pitchFamily="34" charset="0"/>
              </a:rPr>
              <a:t>Objetivo</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Tx/>
              <a:buAutoNum type="arabicPeriod"/>
            </a:pPr>
            <a:r>
              <a:rPr lang="es-PE" altLang="es-PE" sz="1400" dirty="0">
                <a:latin typeface="Arial" panose="020B0604020202020204" pitchFamily="34" charset="0"/>
              </a:rPr>
              <a:t>Introducción</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b="1" u="sng" dirty="0">
                <a:latin typeface="Arial" panose="020B0604020202020204" pitchFamily="34" charset="0"/>
              </a:rPr>
              <a:t>Herencia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Sobrecarga vs Sobreescritura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Polimorfismo</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6. Clase Abstracta</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7. Herencia múltiple</a:t>
            </a:r>
          </a:p>
        </p:txBody>
      </p:sp>
      <p:graphicFrame>
        <p:nvGraphicFramePr>
          <p:cNvPr id="5" name="Diagrama 4">
            <a:extLst>
              <a:ext uri="{FF2B5EF4-FFF2-40B4-BE49-F238E27FC236}">
                <a16:creationId xmlns:a16="http://schemas.microsoft.com/office/drawing/2014/main" id="{D77C1B6A-34F3-69E8-CC69-1EC871DD3250}"/>
              </a:ext>
            </a:extLst>
          </p:cNvPr>
          <p:cNvGraphicFramePr/>
          <p:nvPr>
            <p:extLst>
              <p:ext uri="{D42A27DB-BD31-4B8C-83A1-F6EECF244321}">
                <p14:modId xmlns:p14="http://schemas.microsoft.com/office/powerpoint/2010/main" val="2187267407"/>
              </p:ext>
            </p:extLst>
          </p:nvPr>
        </p:nvGraphicFramePr>
        <p:xfrm>
          <a:off x="2483768" y="548680"/>
          <a:ext cx="6096000"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30 Título">
            <a:extLst>
              <a:ext uri="{FF2B5EF4-FFF2-40B4-BE49-F238E27FC236}">
                <a16:creationId xmlns:a16="http://schemas.microsoft.com/office/drawing/2014/main" id="{FB7E991D-1F99-6B52-BC73-F346474FF15C}"/>
              </a:ext>
            </a:extLst>
          </p:cNvPr>
          <p:cNvSpPr>
            <a:spLocks noGrp="1"/>
          </p:cNvSpPr>
          <p:nvPr>
            <p:ph type="title"/>
          </p:nvPr>
        </p:nvSpPr>
        <p:spPr>
          <a:xfrm>
            <a:off x="1979712" y="136525"/>
            <a:ext cx="6994525" cy="1143000"/>
          </a:xfrm>
        </p:spPr>
        <p:txBody>
          <a:bodyPr/>
          <a:lstStyle/>
          <a:p>
            <a:pPr marL="514350" indent="-514350"/>
            <a:r>
              <a:rPr lang="es-PE" altLang="es-ES" sz="3200" b="1" dirty="0">
                <a:solidFill>
                  <a:srgbClr val="0070C0"/>
                </a:solidFill>
                <a:cs typeface="Arabic Typesetting" pitchFamily="66" charset="-78"/>
              </a:rPr>
              <a:t>Relaciones IS-A y HAS-A</a:t>
            </a:r>
          </a:p>
        </p:txBody>
      </p:sp>
      <p:pic>
        <p:nvPicPr>
          <p:cNvPr id="1026" name="Picture 2" descr="Composición y agregación">
            <a:extLst>
              <a:ext uri="{FF2B5EF4-FFF2-40B4-BE49-F238E27FC236}">
                <a16:creationId xmlns:a16="http://schemas.microsoft.com/office/drawing/2014/main" id="{C1383EEC-61CB-3620-5991-F93717DACF7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87824" y="5491147"/>
            <a:ext cx="1728192" cy="1102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ene - una relación">
            <a:extLst>
              <a:ext uri="{FF2B5EF4-FFF2-40B4-BE49-F238E27FC236}">
                <a16:creationId xmlns:a16="http://schemas.microsoft.com/office/drawing/2014/main" id="{7421C492-CA32-E955-9D36-D06A986732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4168" y="5491146"/>
            <a:ext cx="2179885" cy="1102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91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Marcador de número de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ES" altLang="es-ES" sz="2400" dirty="0">
                <a:solidFill>
                  <a:srgbClr val="898989"/>
                </a:solidFill>
                <a:latin typeface="Calibri" panose="020F0502020204030204" pitchFamily="34" charset="0"/>
              </a:rPr>
              <a:t>6</a:t>
            </a:r>
          </a:p>
        </p:txBody>
      </p:sp>
      <p:graphicFrame>
        <p:nvGraphicFramePr>
          <p:cNvPr id="4" name="Diagrama 3">
            <a:extLst>
              <a:ext uri="{FF2B5EF4-FFF2-40B4-BE49-F238E27FC236}">
                <a16:creationId xmlns:a16="http://schemas.microsoft.com/office/drawing/2014/main" id="{BA5B1784-3C46-1B3D-F0C5-C2B74C02AD97}"/>
              </a:ext>
            </a:extLst>
          </p:cNvPr>
          <p:cNvGraphicFramePr/>
          <p:nvPr>
            <p:extLst>
              <p:ext uri="{D42A27DB-BD31-4B8C-83A1-F6EECF244321}">
                <p14:modId xmlns:p14="http://schemas.microsoft.com/office/powerpoint/2010/main" val="1343277993"/>
              </p:ext>
            </p:extLst>
          </p:nvPr>
        </p:nvGraphicFramePr>
        <p:xfrm>
          <a:off x="2483768" y="548680"/>
          <a:ext cx="6096000"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15 CuadroTexto">
            <a:extLst>
              <a:ext uri="{FF2B5EF4-FFF2-40B4-BE49-F238E27FC236}">
                <a16:creationId xmlns:a16="http://schemas.microsoft.com/office/drawing/2014/main" id="{A4E05127-C0B3-0CB2-529E-F45E92B37C6F}"/>
              </a:ext>
            </a:extLst>
          </p:cNvPr>
          <p:cNvSpPr txBox="1">
            <a:spLocks noChangeArrowheads="1"/>
          </p:cNvSpPr>
          <p:nvPr/>
        </p:nvSpPr>
        <p:spPr bwMode="auto">
          <a:xfrm>
            <a:off x="8037" y="2060575"/>
            <a:ext cx="19716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174625" indent="-174625" eaLnBrk="1" hangingPunct="1">
              <a:spcBef>
                <a:spcPct val="0"/>
              </a:spcBef>
              <a:buFontTx/>
              <a:buAutoNum type="arabicPeriod"/>
            </a:pPr>
            <a:r>
              <a:rPr lang="es-PE" altLang="es-PE" sz="1400" dirty="0">
                <a:latin typeface="Arial" panose="020B0604020202020204" pitchFamily="34" charset="0"/>
              </a:rPr>
              <a:t>Objetivo</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Tx/>
              <a:buAutoNum type="arabicPeriod"/>
            </a:pPr>
            <a:r>
              <a:rPr lang="es-PE" altLang="es-PE" sz="1400" dirty="0">
                <a:latin typeface="Arial" panose="020B0604020202020204" pitchFamily="34" charset="0"/>
              </a:rPr>
              <a:t>Introducción</a:t>
            </a:r>
          </a:p>
          <a:p>
            <a:pPr marL="174625" indent="-174625" eaLnBrk="1" hangingPunct="1">
              <a:spcBef>
                <a:spcPct val="0"/>
              </a:spcBef>
              <a:buFontTx/>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Herencia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b="1" u="sng" dirty="0">
                <a:latin typeface="Arial" panose="020B0604020202020204" pitchFamily="34" charset="0"/>
              </a:rPr>
              <a:t>Sobrecarga vs Sobreescritura</a:t>
            </a:r>
          </a:p>
          <a:p>
            <a:pPr marL="174625" indent="-174625" eaLnBrk="1" hangingPunct="1">
              <a:spcBef>
                <a:spcPct val="0"/>
              </a:spcBef>
              <a:buFont typeface="Calibri" panose="020F0502020204030204" pitchFamily="34" charset="0"/>
              <a:buAutoNum type="arabicPeriod"/>
            </a:pPr>
            <a:endParaRPr lang="es-PE" altLang="es-PE" sz="1400" dirty="0">
              <a:latin typeface="Arial" panose="020B0604020202020204" pitchFamily="34" charset="0"/>
            </a:endParaRPr>
          </a:p>
          <a:p>
            <a:pPr marL="174625" indent="-174625" eaLnBrk="1" hangingPunct="1">
              <a:spcBef>
                <a:spcPct val="0"/>
              </a:spcBef>
              <a:buFont typeface="Calibri" panose="020F0502020204030204" pitchFamily="34" charset="0"/>
              <a:buAutoNum type="arabicPeriod"/>
            </a:pPr>
            <a:r>
              <a:rPr lang="es-PE" altLang="es-PE" sz="1400" dirty="0">
                <a:latin typeface="Arial" panose="020B0604020202020204" pitchFamily="34" charset="0"/>
              </a:rPr>
              <a:t>Polimorfismo</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6. Clase Abstracta</a:t>
            </a:r>
          </a:p>
          <a:p>
            <a:pPr marL="0" indent="0" eaLnBrk="1" hangingPunct="1">
              <a:spcBef>
                <a:spcPct val="0"/>
              </a:spcBef>
              <a:buNone/>
            </a:pPr>
            <a:endParaRPr lang="es-PE" altLang="es-PE" sz="1400" dirty="0">
              <a:latin typeface="Arial" panose="020B0604020202020204" pitchFamily="34" charset="0"/>
            </a:endParaRPr>
          </a:p>
          <a:p>
            <a:pPr marL="0" indent="0" eaLnBrk="1" hangingPunct="1">
              <a:spcBef>
                <a:spcPct val="0"/>
              </a:spcBef>
              <a:buNone/>
            </a:pPr>
            <a:r>
              <a:rPr lang="es-PE" altLang="es-PE" sz="1400" dirty="0">
                <a:latin typeface="Arial" panose="020B0604020202020204" pitchFamily="34" charset="0"/>
              </a:rPr>
              <a:t>7. Herencia múltiple</a:t>
            </a:r>
          </a:p>
        </p:txBody>
      </p:sp>
    </p:spTree>
    <p:extLst>
      <p:ext uri="{BB962C8B-B14F-4D97-AF65-F5344CB8AC3E}">
        <p14:creationId xmlns:p14="http://schemas.microsoft.com/office/powerpoint/2010/main" val="258833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FE07111-F86B-4B79-B836-BC9EB47B3C2F}" type="slidenum">
              <a:rPr lang="es-ES" smtClean="0"/>
              <a:pPr>
                <a:defRPr/>
              </a:pPr>
              <a:t>8</a:t>
            </a:fld>
            <a:endParaRPr lang="es-ES"/>
          </a:p>
        </p:txBody>
      </p:sp>
      <p:sp>
        <p:nvSpPr>
          <p:cNvPr id="7" name="Title 1">
            <a:extLst>
              <a:ext uri="{FF2B5EF4-FFF2-40B4-BE49-F238E27FC236}">
                <a16:creationId xmlns:a16="http://schemas.microsoft.com/office/drawing/2014/main" id="{A0AC78F4-3B4C-A280-D6F0-447BDE0E032D}"/>
              </a:ext>
            </a:extLst>
          </p:cNvPr>
          <p:cNvSpPr>
            <a:spLocks noGrp="1"/>
          </p:cNvSpPr>
          <p:nvPr>
            <p:ph type="title"/>
          </p:nvPr>
        </p:nvSpPr>
        <p:spPr>
          <a:xfrm>
            <a:off x="2294425" y="-29888"/>
            <a:ext cx="6523992" cy="1143000"/>
          </a:xfrm>
        </p:spPr>
        <p:txBody>
          <a:bodyPr/>
          <a:lstStyle/>
          <a:p>
            <a:r>
              <a:rPr lang="es-PE" altLang="es-ES" sz="3200" b="1" dirty="0">
                <a:solidFill>
                  <a:srgbClr val="0070C0"/>
                </a:solidFill>
                <a:cs typeface="Arabic Typesetting" pitchFamily="66" charset="-78"/>
              </a:rPr>
              <a:t>Ejemplo con Gamificación</a:t>
            </a:r>
            <a:endParaRPr lang="es-EC" sz="3200" dirty="0"/>
          </a:p>
        </p:txBody>
      </p:sp>
      <p:graphicFrame>
        <p:nvGraphicFramePr>
          <p:cNvPr id="2" name="Tabla 1">
            <a:extLst>
              <a:ext uri="{FF2B5EF4-FFF2-40B4-BE49-F238E27FC236}">
                <a16:creationId xmlns:a16="http://schemas.microsoft.com/office/drawing/2014/main" id="{C73DAF89-8C01-C747-56C3-C5C9D5A11769}"/>
              </a:ext>
            </a:extLst>
          </p:cNvPr>
          <p:cNvGraphicFramePr>
            <a:graphicFrameLocks noGrp="1"/>
          </p:cNvGraphicFramePr>
          <p:nvPr>
            <p:extLst>
              <p:ext uri="{D42A27DB-BD31-4B8C-83A1-F6EECF244321}">
                <p14:modId xmlns:p14="http://schemas.microsoft.com/office/powerpoint/2010/main" val="2697330336"/>
              </p:ext>
            </p:extLst>
          </p:nvPr>
        </p:nvGraphicFramePr>
        <p:xfrm>
          <a:off x="2271282" y="1253466"/>
          <a:ext cx="6546576" cy="3017520"/>
        </p:xfrm>
        <a:graphic>
          <a:graphicData uri="http://schemas.openxmlformats.org/drawingml/2006/table">
            <a:tbl>
              <a:tblPr firstRow="1" bandRow="1">
                <a:tableStyleId>{0505E3EF-67EA-436B-97B2-0124C06EBD24}</a:tableStyleId>
              </a:tblPr>
              <a:tblGrid>
                <a:gridCol w="6546576">
                  <a:extLst>
                    <a:ext uri="{9D8B030D-6E8A-4147-A177-3AD203B41FA5}">
                      <a16:colId xmlns:a16="http://schemas.microsoft.com/office/drawing/2014/main" val="2074750174"/>
                    </a:ext>
                  </a:extLst>
                </a:gridCol>
              </a:tblGrid>
              <a:tr h="91923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600" b="0" kern="1200" dirty="0">
                          <a:solidFill>
                            <a:schemeClr val="dk1"/>
                          </a:solidFill>
                          <a:effectLst/>
                          <a:latin typeface="+mn-lt"/>
                          <a:ea typeface="+mn-ea"/>
                          <a:cs typeface="+mn-cs"/>
                        </a:rPr>
                        <a:t>Se debe construir un juego llamado “</a:t>
                      </a:r>
                      <a:r>
                        <a:rPr lang="es-ES" sz="1600" b="0" kern="1200" dirty="0" err="1">
                          <a:solidFill>
                            <a:schemeClr val="dk1"/>
                          </a:solidFill>
                          <a:effectLst/>
                          <a:latin typeface="+mn-lt"/>
                          <a:ea typeface="+mn-ea"/>
                          <a:cs typeface="+mn-cs"/>
                        </a:rPr>
                        <a:t>World</a:t>
                      </a:r>
                      <a:r>
                        <a:rPr lang="es-ES" sz="1600" b="0" kern="1200" dirty="0">
                          <a:solidFill>
                            <a:schemeClr val="dk1"/>
                          </a:solidFill>
                          <a:effectLst/>
                          <a:latin typeface="+mn-lt"/>
                          <a:ea typeface="+mn-ea"/>
                          <a:cs typeface="+mn-cs"/>
                        </a:rPr>
                        <a:t> </a:t>
                      </a:r>
                      <a:r>
                        <a:rPr lang="es-ES" sz="1600" b="0" kern="1200" dirty="0" err="1">
                          <a:solidFill>
                            <a:schemeClr val="dk1"/>
                          </a:solidFill>
                          <a:effectLst/>
                          <a:latin typeface="+mn-lt"/>
                          <a:ea typeface="+mn-ea"/>
                          <a:cs typeface="+mn-cs"/>
                        </a:rPr>
                        <a:t>War</a:t>
                      </a:r>
                      <a:r>
                        <a:rPr lang="es-ES" sz="1600" b="0" kern="1200" dirty="0">
                          <a:solidFill>
                            <a:schemeClr val="dk1"/>
                          </a:solidFill>
                          <a:effectLst/>
                          <a:latin typeface="+mn-lt"/>
                          <a:ea typeface="+mn-ea"/>
                          <a:cs typeface="+mn-cs"/>
                        </a:rPr>
                        <a:t> </a:t>
                      </a:r>
                      <a:r>
                        <a:rPr lang="es-ES" sz="1600" b="0" kern="1200" dirty="0" err="1">
                          <a:solidFill>
                            <a:schemeClr val="dk1"/>
                          </a:solidFill>
                          <a:effectLst/>
                          <a:latin typeface="+mn-lt"/>
                          <a:ea typeface="+mn-ea"/>
                          <a:cs typeface="+mn-cs"/>
                        </a:rPr>
                        <a:t>Soldiers</a:t>
                      </a:r>
                      <a:r>
                        <a:rPr lang="es-ES" sz="1600" b="0" kern="1200" dirty="0">
                          <a:solidFill>
                            <a:schemeClr val="dk1"/>
                          </a:solidFill>
                          <a:effectLst/>
                          <a:latin typeface="+mn-lt"/>
                          <a:ea typeface="+mn-ea"/>
                          <a:cs typeface="+mn-cs"/>
                        </a:rPr>
                        <a:t>”, el juego contará con un nivel. Dentro de este nivel, </a:t>
                      </a:r>
                      <a:r>
                        <a:rPr lang="es-ES" sz="1600" b="0" kern="1200" dirty="0">
                          <a:solidFill>
                            <a:schemeClr val="dk1"/>
                          </a:solidFill>
                          <a:effectLst/>
                          <a:highlight>
                            <a:srgbClr val="FFFF00"/>
                          </a:highlight>
                          <a:latin typeface="+mn-lt"/>
                          <a:ea typeface="+mn-ea"/>
                          <a:cs typeface="+mn-cs"/>
                        </a:rPr>
                        <a:t>el jugador debe tener la opción de visualizar el tiempo de juego y el puntaje</a:t>
                      </a:r>
                      <a:r>
                        <a:rPr lang="es-ES" sz="1600" b="0" kern="1200" dirty="0">
                          <a:solidFill>
                            <a:schemeClr val="dk1"/>
                          </a:solidFill>
                          <a:effectLst/>
                          <a:latin typeface="+mn-lt"/>
                          <a:ea typeface="+mn-ea"/>
                          <a:cs typeface="+mn-cs"/>
                        </a:rPr>
                        <a:t>. </a:t>
                      </a:r>
                      <a:r>
                        <a:rPr lang="es-ES" sz="1600" b="0" kern="1200" dirty="0">
                          <a:solidFill>
                            <a:schemeClr val="dk1"/>
                          </a:solidFill>
                          <a:effectLst/>
                          <a:highlight>
                            <a:srgbClr val="FFFF00"/>
                          </a:highlight>
                          <a:latin typeface="+mn-lt"/>
                          <a:ea typeface="+mn-ea"/>
                          <a:cs typeface="+mn-cs"/>
                        </a:rPr>
                        <a:t>Para administrar este nivel se debe crear una clase llamada “</a:t>
                      </a:r>
                      <a:r>
                        <a:rPr lang="es-ES" sz="1600" b="0" kern="1200" dirty="0" err="1">
                          <a:solidFill>
                            <a:schemeClr val="dk1"/>
                          </a:solidFill>
                          <a:effectLst/>
                          <a:highlight>
                            <a:srgbClr val="FFFF00"/>
                          </a:highlight>
                          <a:latin typeface="+mn-lt"/>
                          <a:ea typeface="+mn-ea"/>
                          <a:cs typeface="+mn-cs"/>
                        </a:rPr>
                        <a:t>Level</a:t>
                      </a:r>
                      <a:r>
                        <a:rPr lang="es-ES" sz="1600" b="0" kern="1200" dirty="0">
                          <a:solidFill>
                            <a:schemeClr val="dk1"/>
                          </a:solidFill>
                          <a:effectLst/>
                          <a:highlight>
                            <a:srgbClr val="FFFF00"/>
                          </a:highlight>
                          <a:latin typeface="+mn-lt"/>
                          <a:ea typeface="+mn-ea"/>
                          <a:cs typeface="+mn-cs"/>
                        </a:rPr>
                        <a:t>”, que utilice las funciones: seleccionar nivel y mostrar la misión</a:t>
                      </a:r>
                      <a:r>
                        <a:rPr lang="es-ES" sz="1600" b="0" kern="1200" dirty="0">
                          <a:solidFill>
                            <a:schemeClr val="dk1"/>
                          </a:solidFill>
                          <a:effectLst/>
                          <a:latin typeface="+mn-lt"/>
                          <a:ea typeface="+mn-ea"/>
                          <a:cs typeface="+mn-cs"/>
                        </a:rPr>
                        <a:t>. </a:t>
                      </a:r>
                      <a:r>
                        <a:rPr lang="es-ES" sz="1600" b="0" kern="1200" dirty="0">
                          <a:solidFill>
                            <a:schemeClr val="dk1"/>
                          </a:solidFill>
                          <a:effectLst/>
                          <a:highlight>
                            <a:srgbClr val="FFFF00"/>
                          </a:highlight>
                          <a:latin typeface="+mn-lt"/>
                          <a:ea typeface="+mn-ea"/>
                          <a:cs typeface="+mn-cs"/>
                        </a:rPr>
                        <a:t>Se debe tener en cuenta que a futuro se puede agregar más niveles</a:t>
                      </a:r>
                      <a:r>
                        <a:rPr lang="es-ES" sz="1600" b="0" kern="1200" dirty="0">
                          <a:solidFill>
                            <a:schemeClr val="dk1"/>
                          </a:solidFill>
                          <a:effectLst/>
                          <a:latin typeface="+mn-lt"/>
                          <a:ea typeface="+mn-ea"/>
                          <a:cs typeface="+mn-cs"/>
                        </a:rPr>
                        <a:t>, </a:t>
                      </a:r>
                      <a:r>
                        <a:rPr lang="es-ES" sz="1600" b="0" kern="1200" dirty="0">
                          <a:solidFill>
                            <a:schemeClr val="dk1"/>
                          </a:solidFill>
                          <a:effectLst/>
                          <a:highlight>
                            <a:srgbClr val="FFFF00"/>
                          </a:highlight>
                          <a:latin typeface="+mn-lt"/>
                          <a:ea typeface="+mn-ea"/>
                          <a:cs typeface="+mn-cs"/>
                        </a:rPr>
                        <a:t>adicionalmente es necesario una clase “</a:t>
                      </a:r>
                      <a:r>
                        <a:rPr lang="es-ES" sz="1600" b="0" kern="1200" dirty="0" err="1">
                          <a:solidFill>
                            <a:schemeClr val="dk1"/>
                          </a:solidFill>
                          <a:effectLst/>
                          <a:highlight>
                            <a:srgbClr val="FFFF00"/>
                          </a:highlight>
                          <a:latin typeface="+mn-lt"/>
                          <a:ea typeface="+mn-ea"/>
                          <a:cs typeface="+mn-cs"/>
                        </a:rPr>
                        <a:t>Game</a:t>
                      </a:r>
                      <a:r>
                        <a:rPr lang="es-ES" sz="1600" b="0" kern="1200" dirty="0">
                          <a:solidFill>
                            <a:schemeClr val="dk1"/>
                          </a:solidFill>
                          <a:effectLst/>
                          <a:highlight>
                            <a:srgbClr val="FFFF00"/>
                          </a:highlight>
                          <a:latin typeface="+mn-lt"/>
                          <a:ea typeface="+mn-ea"/>
                          <a:cs typeface="+mn-cs"/>
                        </a:rPr>
                        <a:t>” para comenzar o terminar el juego. </a:t>
                      </a:r>
                      <a:r>
                        <a:rPr lang="es-ES" sz="1600" b="0" kern="1200" dirty="0">
                          <a:solidFill>
                            <a:schemeClr val="dk1"/>
                          </a:solidFill>
                          <a:effectLst/>
                          <a:latin typeface="+mn-lt"/>
                          <a:ea typeface="+mn-ea"/>
                          <a:cs typeface="+mn-cs"/>
                        </a:rPr>
                        <a:t>Contará con dos </a:t>
                      </a:r>
                      <a:r>
                        <a:rPr lang="es-ES" sz="1600" b="0" kern="1200" dirty="0">
                          <a:solidFill>
                            <a:schemeClr val="dk1"/>
                          </a:solidFill>
                          <a:effectLst/>
                          <a:highlight>
                            <a:srgbClr val="FFFF00"/>
                          </a:highlight>
                          <a:latin typeface="+mn-lt"/>
                          <a:ea typeface="+mn-ea"/>
                          <a:cs typeface="+mn-cs"/>
                        </a:rPr>
                        <a:t>personajes</a:t>
                      </a:r>
                      <a:r>
                        <a:rPr lang="es-ES" sz="1600" b="0" kern="1200" dirty="0">
                          <a:solidFill>
                            <a:schemeClr val="dk1"/>
                          </a:solidFill>
                          <a:effectLst/>
                          <a:latin typeface="+mn-lt"/>
                          <a:ea typeface="+mn-ea"/>
                          <a:cs typeface="+mn-cs"/>
                        </a:rPr>
                        <a:t>. El primer personaje se llama “</a:t>
                      </a:r>
                      <a:r>
                        <a:rPr lang="es-ES" sz="1600" b="0" kern="1200" dirty="0" err="1">
                          <a:solidFill>
                            <a:schemeClr val="dk1"/>
                          </a:solidFill>
                          <a:effectLst/>
                          <a:latin typeface="+mn-lt"/>
                          <a:ea typeface="+mn-ea"/>
                          <a:cs typeface="+mn-cs"/>
                        </a:rPr>
                        <a:t>Soldier</a:t>
                      </a:r>
                      <a:r>
                        <a:rPr lang="es-ES" sz="1600" b="0" kern="1200" dirty="0">
                          <a:solidFill>
                            <a:schemeClr val="dk1"/>
                          </a:solidFill>
                          <a:effectLst/>
                          <a:latin typeface="+mn-lt"/>
                          <a:ea typeface="+mn-ea"/>
                          <a:cs typeface="+mn-cs"/>
                        </a:rPr>
                        <a:t>” y el segundo personaje se llama “</a:t>
                      </a:r>
                      <a:r>
                        <a:rPr lang="es-ES" sz="1600" b="0" kern="1200" dirty="0" err="1">
                          <a:solidFill>
                            <a:schemeClr val="dk1"/>
                          </a:solidFill>
                          <a:effectLst/>
                          <a:latin typeface="+mn-lt"/>
                          <a:ea typeface="+mn-ea"/>
                          <a:cs typeface="+mn-cs"/>
                        </a:rPr>
                        <a:t>Wizard</a:t>
                      </a:r>
                      <a:r>
                        <a:rPr lang="es-ES" sz="1600" b="0" kern="1200" dirty="0">
                          <a:solidFill>
                            <a:schemeClr val="dk1"/>
                          </a:solidFill>
                          <a:effectLst/>
                          <a:latin typeface="+mn-lt"/>
                          <a:ea typeface="+mn-ea"/>
                          <a:cs typeface="+mn-cs"/>
                        </a:rPr>
                        <a:t>”. Estos personajes tendrán la opción de atacar y moverse, pero sus ataques y movimientos serán distintos. Realizar el diagrama de clases de la solución del juego “</a:t>
                      </a:r>
                      <a:r>
                        <a:rPr lang="es-ES" sz="1600" b="0" kern="1200" dirty="0" err="1">
                          <a:solidFill>
                            <a:schemeClr val="dk1"/>
                          </a:solidFill>
                          <a:effectLst/>
                          <a:latin typeface="+mn-lt"/>
                          <a:ea typeface="+mn-ea"/>
                          <a:cs typeface="+mn-cs"/>
                        </a:rPr>
                        <a:t>World</a:t>
                      </a:r>
                      <a:r>
                        <a:rPr lang="es-ES" sz="1600" b="0" kern="1200" dirty="0">
                          <a:solidFill>
                            <a:schemeClr val="dk1"/>
                          </a:solidFill>
                          <a:effectLst/>
                          <a:latin typeface="+mn-lt"/>
                          <a:ea typeface="+mn-ea"/>
                          <a:cs typeface="+mn-cs"/>
                        </a:rPr>
                        <a:t> </a:t>
                      </a:r>
                      <a:r>
                        <a:rPr lang="es-ES" sz="1600" b="0" kern="1200" dirty="0" err="1">
                          <a:solidFill>
                            <a:schemeClr val="dk1"/>
                          </a:solidFill>
                          <a:effectLst/>
                          <a:latin typeface="+mn-lt"/>
                          <a:ea typeface="+mn-ea"/>
                          <a:cs typeface="+mn-cs"/>
                        </a:rPr>
                        <a:t>War</a:t>
                      </a:r>
                      <a:r>
                        <a:rPr lang="es-ES" sz="1600" b="0" kern="1200" dirty="0">
                          <a:solidFill>
                            <a:schemeClr val="dk1"/>
                          </a:solidFill>
                          <a:effectLst/>
                          <a:latin typeface="+mn-lt"/>
                          <a:ea typeface="+mn-ea"/>
                          <a:cs typeface="+mn-cs"/>
                        </a:rPr>
                        <a:t> </a:t>
                      </a:r>
                      <a:r>
                        <a:rPr lang="es-ES" sz="1600" b="0" kern="1200" dirty="0" err="1">
                          <a:solidFill>
                            <a:schemeClr val="dk1"/>
                          </a:solidFill>
                          <a:effectLst/>
                          <a:latin typeface="+mn-lt"/>
                          <a:ea typeface="+mn-ea"/>
                          <a:cs typeface="+mn-cs"/>
                        </a:rPr>
                        <a:t>Soldiers</a:t>
                      </a:r>
                      <a:r>
                        <a:rPr lang="es-ES" sz="1600" b="0" kern="1200" dirty="0">
                          <a:solidFill>
                            <a:schemeClr val="dk1"/>
                          </a:solidFill>
                          <a:effectLst/>
                          <a:latin typeface="+mn-lt"/>
                          <a:ea typeface="+mn-ea"/>
                          <a:cs typeface="+mn-cs"/>
                        </a:rPr>
                        <a:t>”.</a:t>
                      </a:r>
                      <a:endParaRPr lang="es-ES" sz="1800" b="0" dirty="0"/>
                    </a:p>
                  </a:txBody>
                  <a:tcPr anchor="ctr"/>
                </a:tc>
                <a:extLst>
                  <a:ext uri="{0D108BD9-81ED-4DB2-BD59-A6C34878D82A}">
                    <a16:rowId xmlns:a16="http://schemas.microsoft.com/office/drawing/2014/main" val="1413579990"/>
                  </a:ext>
                </a:extLst>
              </a:tr>
            </a:tbl>
          </a:graphicData>
        </a:graphic>
      </p:graphicFrame>
      <p:pic>
        <p:nvPicPr>
          <p:cNvPr id="2050" name="Picture 2" descr="Wizard Finance">
            <a:extLst>
              <a:ext uri="{FF2B5EF4-FFF2-40B4-BE49-F238E27FC236}">
                <a16:creationId xmlns:a16="http://schemas.microsoft.com/office/drawing/2014/main" id="{5BCBE490-7A33-D4E0-4C6C-DF4C5417A8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268125"/>
            <a:ext cx="2862039" cy="2356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xel Art GIF - Soldier Shooting by BlurredMirror on DeviantArt">
            <a:extLst>
              <a:ext uri="{FF2B5EF4-FFF2-40B4-BE49-F238E27FC236}">
                <a16:creationId xmlns:a16="http://schemas.microsoft.com/office/drawing/2014/main" id="{01225684-A07A-257C-31F1-125E9CC89E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3994968"/>
            <a:ext cx="2543944" cy="25439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ame time GIF - Conseguir el mejor gif en GIFER">
            <a:extLst>
              <a:ext uri="{FF2B5EF4-FFF2-40B4-BE49-F238E27FC236}">
                <a16:creationId xmlns:a16="http://schemas.microsoft.com/office/drawing/2014/main" id="{4069CBAF-E214-7D67-32A4-A3C6F2BDA6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4479622"/>
            <a:ext cx="1970930" cy="1970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65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FE07111-F86B-4B79-B836-BC9EB47B3C2F}" type="slidenum">
              <a:rPr lang="es-ES" smtClean="0"/>
              <a:pPr>
                <a:defRPr/>
              </a:pPr>
              <a:t>9</a:t>
            </a:fld>
            <a:endParaRPr lang="es-ES"/>
          </a:p>
        </p:txBody>
      </p:sp>
      <p:sp>
        <p:nvSpPr>
          <p:cNvPr id="7" name="Title 1">
            <a:extLst>
              <a:ext uri="{FF2B5EF4-FFF2-40B4-BE49-F238E27FC236}">
                <a16:creationId xmlns:a16="http://schemas.microsoft.com/office/drawing/2014/main" id="{A0AC78F4-3B4C-A280-D6F0-447BDE0E032D}"/>
              </a:ext>
            </a:extLst>
          </p:cNvPr>
          <p:cNvSpPr>
            <a:spLocks noGrp="1"/>
          </p:cNvSpPr>
          <p:nvPr>
            <p:ph type="title"/>
          </p:nvPr>
        </p:nvSpPr>
        <p:spPr>
          <a:xfrm>
            <a:off x="2294425" y="-29888"/>
            <a:ext cx="6523992" cy="1143000"/>
          </a:xfrm>
        </p:spPr>
        <p:txBody>
          <a:bodyPr/>
          <a:lstStyle/>
          <a:p>
            <a:r>
              <a:rPr lang="es-PE" altLang="es-ES" sz="3200" b="1" dirty="0">
                <a:solidFill>
                  <a:srgbClr val="0070C0"/>
                </a:solidFill>
                <a:cs typeface="Arabic Typesetting" pitchFamily="66" charset="-78"/>
              </a:rPr>
              <a:t>Ejemplo con Gamificación</a:t>
            </a:r>
            <a:endParaRPr lang="es-EC" sz="3200" dirty="0"/>
          </a:p>
        </p:txBody>
      </p:sp>
      <p:graphicFrame>
        <p:nvGraphicFramePr>
          <p:cNvPr id="2" name="Tabla 1">
            <a:extLst>
              <a:ext uri="{FF2B5EF4-FFF2-40B4-BE49-F238E27FC236}">
                <a16:creationId xmlns:a16="http://schemas.microsoft.com/office/drawing/2014/main" id="{C73DAF89-8C01-C747-56C3-C5C9D5A11769}"/>
              </a:ext>
            </a:extLst>
          </p:cNvPr>
          <p:cNvGraphicFramePr>
            <a:graphicFrameLocks noGrp="1"/>
          </p:cNvGraphicFramePr>
          <p:nvPr>
            <p:extLst>
              <p:ext uri="{D42A27DB-BD31-4B8C-83A1-F6EECF244321}">
                <p14:modId xmlns:p14="http://schemas.microsoft.com/office/powerpoint/2010/main" val="2222937413"/>
              </p:ext>
            </p:extLst>
          </p:nvPr>
        </p:nvGraphicFramePr>
        <p:xfrm>
          <a:off x="2244769" y="1052736"/>
          <a:ext cx="6546576" cy="1432560"/>
        </p:xfrm>
        <a:graphic>
          <a:graphicData uri="http://schemas.openxmlformats.org/drawingml/2006/table">
            <a:tbl>
              <a:tblPr firstRow="1" bandRow="1">
                <a:tableStyleId>{0505E3EF-67EA-436B-97B2-0124C06EBD24}</a:tableStyleId>
              </a:tblPr>
              <a:tblGrid>
                <a:gridCol w="6546576">
                  <a:extLst>
                    <a:ext uri="{9D8B030D-6E8A-4147-A177-3AD203B41FA5}">
                      <a16:colId xmlns:a16="http://schemas.microsoft.com/office/drawing/2014/main" val="2074750174"/>
                    </a:ext>
                  </a:extLst>
                </a:gridCol>
              </a:tblGrid>
              <a:tr h="91923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100" b="0" kern="1200" dirty="0">
                          <a:solidFill>
                            <a:schemeClr val="dk1"/>
                          </a:solidFill>
                          <a:effectLst/>
                          <a:latin typeface="+mn-lt"/>
                          <a:ea typeface="+mn-ea"/>
                          <a:cs typeface="+mn-cs"/>
                        </a:rPr>
                        <a:t>Se debe construir un juego llamado “</a:t>
                      </a:r>
                      <a:r>
                        <a:rPr lang="es-ES" sz="1100" b="0" kern="1200" dirty="0" err="1">
                          <a:solidFill>
                            <a:schemeClr val="dk1"/>
                          </a:solidFill>
                          <a:effectLst/>
                          <a:latin typeface="+mn-lt"/>
                          <a:ea typeface="+mn-ea"/>
                          <a:cs typeface="+mn-cs"/>
                        </a:rPr>
                        <a:t>World</a:t>
                      </a:r>
                      <a:r>
                        <a:rPr lang="es-ES" sz="1100" b="0" kern="1200" dirty="0">
                          <a:solidFill>
                            <a:schemeClr val="dk1"/>
                          </a:solidFill>
                          <a:effectLst/>
                          <a:latin typeface="+mn-lt"/>
                          <a:ea typeface="+mn-ea"/>
                          <a:cs typeface="+mn-cs"/>
                        </a:rPr>
                        <a:t> </a:t>
                      </a:r>
                      <a:r>
                        <a:rPr lang="es-ES" sz="1100" b="0" kern="1200" dirty="0" err="1">
                          <a:solidFill>
                            <a:schemeClr val="dk1"/>
                          </a:solidFill>
                          <a:effectLst/>
                          <a:latin typeface="+mn-lt"/>
                          <a:ea typeface="+mn-ea"/>
                          <a:cs typeface="+mn-cs"/>
                        </a:rPr>
                        <a:t>War</a:t>
                      </a:r>
                      <a:r>
                        <a:rPr lang="es-ES" sz="1100" b="0" kern="1200" dirty="0">
                          <a:solidFill>
                            <a:schemeClr val="dk1"/>
                          </a:solidFill>
                          <a:effectLst/>
                          <a:latin typeface="+mn-lt"/>
                          <a:ea typeface="+mn-ea"/>
                          <a:cs typeface="+mn-cs"/>
                        </a:rPr>
                        <a:t> </a:t>
                      </a:r>
                      <a:r>
                        <a:rPr lang="es-ES" sz="1100" b="0" kern="1200" dirty="0" err="1">
                          <a:solidFill>
                            <a:schemeClr val="dk1"/>
                          </a:solidFill>
                          <a:effectLst/>
                          <a:latin typeface="+mn-lt"/>
                          <a:ea typeface="+mn-ea"/>
                          <a:cs typeface="+mn-cs"/>
                        </a:rPr>
                        <a:t>Soldiers</a:t>
                      </a:r>
                      <a:r>
                        <a:rPr lang="es-ES" sz="1100" b="0" kern="1200" dirty="0">
                          <a:solidFill>
                            <a:schemeClr val="dk1"/>
                          </a:solidFill>
                          <a:effectLst/>
                          <a:latin typeface="+mn-lt"/>
                          <a:ea typeface="+mn-ea"/>
                          <a:cs typeface="+mn-cs"/>
                        </a:rPr>
                        <a:t>”, el juego contará con un nivel. Dentro de este nivel, el jugador debe tener la opción de visualizar el tiempo de juego y el puntaje. Para administrar este nivel se debe crear una clase llamada “</a:t>
                      </a:r>
                      <a:r>
                        <a:rPr lang="es-ES" sz="1100" b="0" kern="1200" dirty="0" err="1">
                          <a:solidFill>
                            <a:schemeClr val="dk1"/>
                          </a:solidFill>
                          <a:effectLst/>
                          <a:latin typeface="+mn-lt"/>
                          <a:ea typeface="+mn-ea"/>
                          <a:cs typeface="+mn-cs"/>
                        </a:rPr>
                        <a:t>Level</a:t>
                      </a:r>
                      <a:r>
                        <a:rPr lang="es-ES" sz="1100" b="0" kern="1200" dirty="0">
                          <a:solidFill>
                            <a:schemeClr val="dk1"/>
                          </a:solidFill>
                          <a:effectLst/>
                          <a:latin typeface="+mn-lt"/>
                          <a:ea typeface="+mn-ea"/>
                          <a:cs typeface="+mn-cs"/>
                        </a:rPr>
                        <a:t>”, que utilice las funciones: seleccionar nivel y mostrar la misión. Se debe tener en cuenta que a futuro se puede agregar más niveles, adicionalmente es necesario una clase “</a:t>
                      </a:r>
                      <a:r>
                        <a:rPr lang="es-ES" sz="1100" b="0" kern="1200" dirty="0" err="1">
                          <a:solidFill>
                            <a:schemeClr val="dk1"/>
                          </a:solidFill>
                          <a:effectLst/>
                          <a:latin typeface="+mn-lt"/>
                          <a:ea typeface="+mn-ea"/>
                          <a:cs typeface="+mn-cs"/>
                        </a:rPr>
                        <a:t>Game</a:t>
                      </a:r>
                      <a:r>
                        <a:rPr lang="es-ES" sz="1100" b="0" kern="1200" dirty="0">
                          <a:solidFill>
                            <a:schemeClr val="dk1"/>
                          </a:solidFill>
                          <a:effectLst/>
                          <a:latin typeface="+mn-lt"/>
                          <a:ea typeface="+mn-ea"/>
                          <a:cs typeface="+mn-cs"/>
                        </a:rPr>
                        <a:t>” para comenzar o terminar el juego. Contará con dos personajes. El primer personaje se llama “</a:t>
                      </a:r>
                      <a:r>
                        <a:rPr lang="es-ES" sz="1100" b="0" kern="1200" dirty="0" err="1">
                          <a:solidFill>
                            <a:schemeClr val="dk1"/>
                          </a:solidFill>
                          <a:effectLst/>
                          <a:latin typeface="+mn-lt"/>
                          <a:ea typeface="+mn-ea"/>
                          <a:cs typeface="+mn-cs"/>
                        </a:rPr>
                        <a:t>Soldier</a:t>
                      </a:r>
                      <a:r>
                        <a:rPr lang="es-ES" sz="1100" b="0" kern="1200" dirty="0">
                          <a:solidFill>
                            <a:schemeClr val="dk1"/>
                          </a:solidFill>
                          <a:effectLst/>
                          <a:latin typeface="+mn-lt"/>
                          <a:ea typeface="+mn-ea"/>
                          <a:cs typeface="+mn-cs"/>
                        </a:rPr>
                        <a:t>” y el segundo personaje se llama “</a:t>
                      </a:r>
                      <a:r>
                        <a:rPr lang="es-ES" sz="1100" b="0" kern="1200" dirty="0" err="1">
                          <a:solidFill>
                            <a:schemeClr val="dk1"/>
                          </a:solidFill>
                          <a:effectLst/>
                          <a:latin typeface="+mn-lt"/>
                          <a:ea typeface="+mn-ea"/>
                          <a:cs typeface="+mn-cs"/>
                        </a:rPr>
                        <a:t>Wizard</a:t>
                      </a:r>
                      <a:r>
                        <a:rPr lang="es-ES" sz="1100" b="0" kern="1200" dirty="0">
                          <a:solidFill>
                            <a:schemeClr val="dk1"/>
                          </a:solidFill>
                          <a:effectLst/>
                          <a:latin typeface="+mn-lt"/>
                          <a:ea typeface="+mn-ea"/>
                          <a:cs typeface="+mn-cs"/>
                        </a:rPr>
                        <a:t>”. Estos personajes tendrán la opción de atacar y moverse, pero sus ataques y movimientos serán distintos. Realizar el diagrama de clases de la solución del juego “</a:t>
                      </a:r>
                      <a:r>
                        <a:rPr lang="es-ES" sz="1100" b="0" kern="1200" dirty="0" err="1">
                          <a:solidFill>
                            <a:schemeClr val="dk1"/>
                          </a:solidFill>
                          <a:effectLst/>
                          <a:latin typeface="+mn-lt"/>
                          <a:ea typeface="+mn-ea"/>
                          <a:cs typeface="+mn-cs"/>
                        </a:rPr>
                        <a:t>World</a:t>
                      </a:r>
                      <a:r>
                        <a:rPr lang="es-ES" sz="1100" b="0" kern="1200" dirty="0">
                          <a:solidFill>
                            <a:schemeClr val="dk1"/>
                          </a:solidFill>
                          <a:effectLst/>
                          <a:latin typeface="+mn-lt"/>
                          <a:ea typeface="+mn-ea"/>
                          <a:cs typeface="+mn-cs"/>
                        </a:rPr>
                        <a:t> </a:t>
                      </a:r>
                      <a:r>
                        <a:rPr lang="es-ES" sz="1100" b="0" kern="1200" dirty="0" err="1">
                          <a:solidFill>
                            <a:schemeClr val="dk1"/>
                          </a:solidFill>
                          <a:effectLst/>
                          <a:latin typeface="+mn-lt"/>
                          <a:ea typeface="+mn-ea"/>
                          <a:cs typeface="+mn-cs"/>
                        </a:rPr>
                        <a:t>War</a:t>
                      </a:r>
                      <a:r>
                        <a:rPr lang="es-ES" sz="1100" b="0" kern="1200" dirty="0">
                          <a:solidFill>
                            <a:schemeClr val="dk1"/>
                          </a:solidFill>
                          <a:effectLst/>
                          <a:latin typeface="+mn-lt"/>
                          <a:ea typeface="+mn-ea"/>
                          <a:cs typeface="+mn-cs"/>
                        </a:rPr>
                        <a:t> </a:t>
                      </a:r>
                      <a:r>
                        <a:rPr lang="es-ES" sz="1100" b="0" kern="1200" dirty="0" err="1">
                          <a:solidFill>
                            <a:schemeClr val="dk1"/>
                          </a:solidFill>
                          <a:effectLst/>
                          <a:latin typeface="+mn-lt"/>
                          <a:ea typeface="+mn-ea"/>
                          <a:cs typeface="+mn-cs"/>
                        </a:rPr>
                        <a:t>Soldiers</a:t>
                      </a:r>
                      <a:r>
                        <a:rPr lang="es-ES" sz="1100" b="0" kern="1200" dirty="0">
                          <a:solidFill>
                            <a:schemeClr val="dk1"/>
                          </a:solidFill>
                          <a:effectLst/>
                          <a:latin typeface="+mn-lt"/>
                          <a:ea typeface="+mn-ea"/>
                          <a:cs typeface="+mn-cs"/>
                        </a:rPr>
                        <a:t>”.</a:t>
                      </a:r>
                      <a:endParaRPr lang="es-ES" sz="1200" b="0" dirty="0"/>
                    </a:p>
                  </a:txBody>
                  <a:tcPr anchor="ctr"/>
                </a:tc>
                <a:extLst>
                  <a:ext uri="{0D108BD9-81ED-4DB2-BD59-A6C34878D82A}">
                    <a16:rowId xmlns:a16="http://schemas.microsoft.com/office/drawing/2014/main" val="1413579990"/>
                  </a:ext>
                </a:extLst>
              </a:tr>
            </a:tbl>
          </a:graphicData>
        </a:graphic>
      </p:graphicFrame>
      <p:pic>
        <p:nvPicPr>
          <p:cNvPr id="3" name="Imagen 2">
            <a:extLst>
              <a:ext uri="{FF2B5EF4-FFF2-40B4-BE49-F238E27FC236}">
                <a16:creationId xmlns:a16="http://schemas.microsoft.com/office/drawing/2014/main" id="{E9CA48BF-563D-1D44-D1F1-433D8E5F2B09}"/>
              </a:ext>
            </a:extLst>
          </p:cNvPr>
          <p:cNvPicPr>
            <a:picLocks noChangeAspect="1"/>
          </p:cNvPicPr>
          <p:nvPr/>
        </p:nvPicPr>
        <p:blipFill>
          <a:blip r:embed="rId2"/>
          <a:stretch>
            <a:fillRect/>
          </a:stretch>
        </p:blipFill>
        <p:spPr>
          <a:xfrm>
            <a:off x="3397024" y="2581404"/>
            <a:ext cx="4318794" cy="3774946"/>
          </a:xfrm>
          <a:prstGeom prst="rect">
            <a:avLst/>
          </a:prstGeom>
        </p:spPr>
      </p:pic>
    </p:spTree>
    <p:extLst>
      <p:ext uri="{BB962C8B-B14F-4D97-AF65-F5344CB8AC3E}">
        <p14:creationId xmlns:p14="http://schemas.microsoft.com/office/powerpoint/2010/main" val="4058782857"/>
      </p:ext>
    </p:extLst>
  </p:cSld>
  <p:clrMapOvr>
    <a:masterClrMapping/>
  </p:clrMapOvr>
</p:sld>
</file>

<file path=ppt/theme/theme1.xml><?xml version="1.0" encoding="utf-8"?>
<a:theme xmlns:a="http://schemas.openxmlformats.org/drawingml/2006/main" name="Tema de Office">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Sego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17067</TotalTime>
  <Words>1826</Words>
  <Application>Microsoft Office PowerPoint</Application>
  <PresentationFormat>Presentación en pantalla (4:3)</PresentationFormat>
  <Paragraphs>353</Paragraphs>
  <Slides>19</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Baskerville Old Face</vt:lpstr>
      <vt:lpstr>Calibri</vt:lpstr>
      <vt:lpstr>Segoe UI</vt:lpstr>
      <vt:lpstr>Segoe UI Semibold</vt:lpstr>
      <vt:lpstr>Tema de Office</vt:lpstr>
      <vt:lpstr>Herencia y Polimorfismo </vt:lpstr>
      <vt:lpstr>Presentación de PowerPoint</vt:lpstr>
      <vt:lpstr>Herencia y Polimorfismo</vt:lpstr>
      <vt:lpstr>Presentación de PowerPoint</vt:lpstr>
      <vt:lpstr>Presentación de PowerPoint</vt:lpstr>
      <vt:lpstr>Relaciones IS-A y HAS-A</vt:lpstr>
      <vt:lpstr>Presentación de PowerPoint</vt:lpstr>
      <vt:lpstr>Ejemplo con Gamificación</vt:lpstr>
      <vt:lpstr>Ejemplo con Gamificación</vt:lpstr>
      <vt:lpstr>Ejemplo con Gamificación</vt:lpstr>
      <vt:lpstr>Ejemplo con Gamificación</vt:lpstr>
      <vt:lpstr>Polimorfismo</vt:lpstr>
      <vt:lpstr>Ejemplo</vt:lpstr>
      <vt:lpstr>Presentación de PowerPoint</vt:lpstr>
      <vt:lpstr>Presentación de PowerPoint</vt:lpstr>
      <vt:lpstr>Ejemplo con Gamificación</vt:lpstr>
      <vt:lpstr>Ejemplo con Gamificación</vt:lpstr>
      <vt:lpstr>Presentación de PowerPoint</vt:lpstr>
      <vt:lpstr>Presentación de PowerPoint</vt:lpstr>
    </vt:vector>
  </TitlesOfParts>
  <Company>USMP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de sustentación de tesis</dc:title>
  <dc:subject>IEA</dc:subject>
  <dc:creator>Arístides Vara-Horna</dc:creator>
  <cp:keywords>sustentación</cp:keywords>
  <dc:description>Plantilla de sustentación de tesis. Facultad de Ciencias Administrativas y Recursos Humanos. Universidad de San Martín de Porres.</dc:description>
  <cp:lastModifiedBy>ORTIZ ADAME NICOLAS ESTEBAN</cp:lastModifiedBy>
  <cp:revision>523</cp:revision>
  <dcterms:created xsi:type="dcterms:W3CDTF">2009-05-25T21:11:59Z</dcterms:created>
  <dcterms:modified xsi:type="dcterms:W3CDTF">2022-12-13T16:44:35Z</dcterms:modified>
</cp:coreProperties>
</file>