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300" r:id="rId4"/>
    <p:sldId id="275" r:id="rId5"/>
    <p:sldId id="277" r:id="rId6"/>
    <p:sldId id="278" r:id="rId7"/>
    <p:sldId id="279" r:id="rId8"/>
    <p:sldId id="280" r:id="rId9"/>
    <p:sldId id="274" r:id="rId10"/>
    <p:sldId id="281" r:id="rId11"/>
    <p:sldId id="286" r:id="rId12"/>
    <p:sldId id="282" r:id="rId13"/>
    <p:sldId id="261" r:id="rId14"/>
    <p:sldId id="283" r:id="rId15"/>
    <p:sldId id="284" r:id="rId16"/>
    <p:sldId id="295" r:id="rId17"/>
    <p:sldId id="288" r:id="rId18"/>
    <p:sldId id="293" r:id="rId19"/>
    <p:sldId id="289" r:id="rId20"/>
    <p:sldId id="259" r:id="rId21"/>
    <p:sldId id="260" r:id="rId22"/>
    <p:sldId id="262" r:id="rId23"/>
    <p:sldId id="264" r:id="rId24"/>
    <p:sldId id="265" r:id="rId25"/>
    <p:sldId id="266" r:id="rId26"/>
    <p:sldId id="267" r:id="rId27"/>
    <p:sldId id="268" r:id="rId28"/>
    <p:sldId id="269" r:id="rId29"/>
    <p:sldId id="294" r:id="rId30"/>
    <p:sldId id="270" r:id="rId31"/>
    <p:sldId id="271" r:id="rId32"/>
    <p:sldId id="273" r:id="rId33"/>
    <p:sldId id="272" r:id="rId34"/>
    <p:sldId id="290" r:id="rId35"/>
    <p:sldId id="291" r:id="rId36"/>
    <p:sldId id="297" r:id="rId37"/>
    <p:sldId id="296" r:id="rId38"/>
    <p:sldId id="298" r:id="rId39"/>
    <p:sldId id="299" r:id="rId40"/>
    <p:sldId id="292" r:id="rId41"/>
  </p:sldIdLst>
  <p:sldSz cx="24384000" cy="15748000"/>
  <p:notesSz cx="6858000" cy="9144000"/>
  <p:embeddedFontLst>
    <p:embeddedFont>
      <p:font typeface="Bahnschrift Condensed" panose="020B0502040204020203" pitchFamily="34" charset="0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Helvetica Neue" panose="020B0604020202020204" charset="0"/>
      <p:regular r:id="rId49"/>
      <p:bold r:id="rId50"/>
      <p:italic r:id="rId51"/>
      <p:boldItalic r:id="rId52"/>
    </p:embeddedFont>
    <p:embeddedFont>
      <p:font typeface="Helvetica Neue Light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3" autoAdjust="0"/>
  </p:normalViewPr>
  <p:slideViewPr>
    <p:cSldViewPr snapToGrid="0">
      <p:cViewPr varScale="1">
        <p:scale>
          <a:sx n="37" d="100"/>
          <a:sy n="37" d="100"/>
        </p:scale>
        <p:origin x="1188" y="84"/>
      </p:cViewPr>
      <p:guideLst>
        <p:guide orient="horz" pos="4960"/>
        <p:guide pos="76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8" Type="http://schemas.openxmlformats.org/officeDocument/2006/relationships/slide" Target="slides/slide8.xml"/><Relationship Id="rId3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75020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422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85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75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78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103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415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21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122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133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18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76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80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660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91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09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24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00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8757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70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invitations/accept/inv_2cea9754-f8a5-4a6b-b20b-785a5f96e19a?viewport_loc=-25%2C405%2C2164%2C1068%2CuMTc1kjZGyD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sGvcbyuAmNMlzxREjJFt9Kk0tIdFPNLZ?usp=sharin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sGvcbyuAmNMlzxREjJFt9Kk0tIdFPNLZ?usp=sharing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sGvcbyuAmNMlzxREjJFt9Kk0tIdFPNLZ?usp=sharing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7321202" y="11760613"/>
            <a:ext cx="9741593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4" marR="36574" lvl="0" indent="1219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15000" b="1" dirty="0">
                <a:solidFill>
                  <a:srgbClr val="434343"/>
                </a:solidFill>
                <a:latin typeface="Calibri"/>
                <a:sym typeface="Calibri"/>
              </a:rPr>
              <a:t>Proyecto </a:t>
            </a:r>
          </a:p>
          <a:p>
            <a:pPr marL="36574" marR="36574" lvl="0" indent="1219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14500" b="1" dirty="0">
                <a:solidFill>
                  <a:srgbClr val="434343"/>
                </a:solidFill>
                <a:latin typeface="Calibri"/>
                <a:sym typeface="Calibri"/>
              </a:rPr>
              <a:t>SENA</a:t>
            </a:r>
            <a:endParaRPr sz="145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E6A2D1-1CF3-4409-AB40-790AD0372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09" y="2202467"/>
            <a:ext cx="16097168" cy="99982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481834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Tecnicas de levantamiento de informacion</a:t>
            </a: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13" y="3521855"/>
            <a:ext cx="9978091" cy="56167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5170" y="3535477"/>
            <a:ext cx="11449424" cy="53314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13" y="9417785"/>
            <a:ext cx="10967357" cy="51611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7960" y="9630463"/>
            <a:ext cx="11143303" cy="51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6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481834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Tecnicas de levantamiento de informacion</a:t>
            </a: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6" y="3519503"/>
            <a:ext cx="12675273" cy="58576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620" y="9549859"/>
            <a:ext cx="13595550" cy="58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2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ágenes de Fondo Blanco | Vectores, fotos de stock y PSD gratui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7535"/>
            <a:ext cx="24384000" cy="1459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Google Shape;92;p19"/>
          <p:cNvSpPr txBox="1"/>
          <p:nvPr/>
        </p:nvSpPr>
        <p:spPr>
          <a:xfrm>
            <a:off x="-596348" y="-69865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Mapa</a:t>
            </a: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00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038521" y="4035287"/>
            <a:ext cx="2922105" cy="1649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Planeación de estrategia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93895" y="6182140"/>
            <a:ext cx="2922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PROCESO</a:t>
            </a:r>
            <a:endParaRPr lang="en-US" b="1" dirty="0"/>
          </a:p>
        </p:txBody>
      </p:sp>
      <p:sp>
        <p:nvSpPr>
          <p:cNvPr id="4" name="Rectángulo 3"/>
          <p:cNvSpPr/>
          <p:nvPr/>
        </p:nvSpPr>
        <p:spPr>
          <a:xfrm>
            <a:off x="5247861" y="7593496"/>
            <a:ext cx="1470991" cy="854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Sitio Web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8527773" y="7593495"/>
            <a:ext cx="1510748" cy="854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Diseño Web</a:t>
            </a:r>
            <a:endParaRPr lang="en-US" sz="1800" dirty="0"/>
          </a:p>
        </p:txBody>
      </p:sp>
      <p:sp>
        <p:nvSpPr>
          <p:cNvPr id="6" name="Rectángulo 5"/>
          <p:cNvSpPr/>
          <p:nvPr/>
        </p:nvSpPr>
        <p:spPr>
          <a:xfrm>
            <a:off x="11777870" y="7613373"/>
            <a:ext cx="2007706" cy="854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Mantenimiento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15524925" y="7613373"/>
            <a:ext cx="1789043" cy="8348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Esparcimiento </a:t>
            </a:r>
            <a:endParaRPr lang="en-US" dirty="0"/>
          </a:p>
        </p:txBody>
      </p:sp>
      <p:sp>
        <p:nvSpPr>
          <p:cNvPr id="8" name="Flecha derecha 7"/>
          <p:cNvSpPr/>
          <p:nvPr/>
        </p:nvSpPr>
        <p:spPr>
          <a:xfrm>
            <a:off x="7434468" y="7814143"/>
            <a:ext cx="516835" cy="473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echa derecha 8"/>
          <p:cNvSpPr/>
          <p:nvPr/>
        </p:nvSpPr>
        <p:spPr>
          <a:xfrm>
            <a:off x="10634868" y="7916518"/>
            <a:ext cx="800103" cy="357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 flipV="1">
            <a:off x="14337198" y="7966213"/>
            <a:ext cx="636104" cy="258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bajo 10"/>
          <p:cNvSpPr/>
          <p:nvPr/>
        </p:nvSpPr>
        <p:spPr>
          <a:xfrm flipH="1">
            <a:off x="5794512" y="9104243"/>
            <a:ext cx="377687" cy="735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5247861" y="10495721"/>
            <a:ext cx="1292087" cy="695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Creación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448260" y="10505660"/>
            <a:ext cx="1669773" cy="695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Activos y pasivos</a:t>
            </a:r>
            <a:endParaRPr lang="en-US" sz="1800" dirty="0"/>
          </a:p>
        </p:txBody>
      </p:sp>
      <p:sp>
        <p:nvSpPr>
          <p:cNvPr id="14" name="Rectángulo 13"/>
          <p:cNvSpPr/>
          <p:nvPr/>
        </p:nvSpPr>
        <p:spPr>
          <a:xfrm>
            <a:off x="11564177" y="10396330"/>
            <a:ext cx="1759227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Administración Financiera</a:t>
            </a:r>
            <a:endParaRPr lang="es-ES" dirty="0"/>
          </a:p>
        </p:txBody>
      </p:sp>
      <p:sp>
        <p:nvSpPr>
          <p:cNvPr id="15" name="Flecha derecha 14"/>
          <p:cNvSpPr/>
          <p:nvPr/>
        </p:nvSpPr>
        <p:spPr>
          <a:xfrm>
            <a:off x="7086599" y="10674624"/>
            <a:ext cx="815009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>
            <a:off x="10448509" y="10711400"/>
            <a:ext cx="785191" cy="284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11603933" y="12848214"/>
            <a:ext cx="1550505" cy="8150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Satisfacción del cliente</a:t>
            </a:r>
          </a:p>
        </p:txBody>
      </p:sp>
      <p:sp>
        <p:nvSpPr>
          <p:cNvPr id="18" name="Flecha abajo 17"/>
          <p:cNvSpPr/>
          <p:nvPr/>
        </p:nvSpPr>
        <p:spPr>
          <a:xfrm>
            <a:off x="12314582" y="11686876"/>
            <a:ext cx="258418" cy="675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5957094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Bpmn</a:t>
            </a: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25633" y="15250496"/>
            <a:ext cx="204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https://lucid.app/lucidchart/invitations/accept/inv_2cea9754-f8a5-4a6b-b20b-785a5f96e19a?viewport_loc=-25%2C405%2C2164%2C1068%2CuMTc1kjZGyDx</a:t>
            </a:r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93" y="3021526"/>
            <a:ext cx="23250675" cy="121455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596348" y="-69865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Diagrama de Gantt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546D88-4332-44DC-8118-8CC6E3F70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3589337"/>
            <a:ext cx="23063200" cy="1126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596348" y="-69865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Diagrama de </a:t>
            </a:r>
            <a:r>
              <a:rPr lang="en-US" sz="100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Distribucion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1F5515-41B7-4707-8032-3F4BBF51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19129"/>
            <a:ext cx="23983406" cy="120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0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596348" y="0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INTERSHOP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92" y="3192209"/>
            <a:ext cx="20193899" cy="125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2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09D19-2FBD-4565-90CC-6E9C851A9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0296" y="5908998"/>
            <a:ext cx="17179636" cy="408969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6B200"/>
                </a:solidFill>
                <a:latin typeface="Bahnschrift Condensed" panose="020B0502040204020203" pitchFamily="34" charset="0"/>
              </a:rPr>
              <a:t>INTER</a:t>
            </a:r>
            <a:r>
              <a:rPr lang="es-ES" dirty="0">
                <a:solidFill>
                  <a:schemeClr val="tx1"/>
                </a:solidFill>
                <a:latin typeface="Bahnschrift Condensed" panose="020B0502040204020203" pitchFamily="34" charset="0"/>
              </a:rPr>
              <a:t>SHOP</a:t>
            </a:r>
            <a:br>
              <a:rPr lang="es-ES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s-ES" dirty="0">
                <a:solidFill>
                  <a:schemeClr val="tx1"/>
                </a:solidFill>
                <a:latin typeface="Bahnschrift Condensed" panose="020B0502040204020203" pitchFamily="34" charset="0"/>
              </a:rPr>
              <a:t>Tercer trimestre</a:t>
            </a:r>
            <a:endParaRPr lang="es-CO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206236-6B70-4020-A4EC-DE4D652B3399}"/>
              </a:ext>
            </a:extLst>
          </p:cNvPr>
          <p:cNvSpPr txBox="1"/>
          <p:nvPr/>
        </p:nvSpPr>
        <p:spPr>
          <a:xfrm>
            <a:off x="5107840" y="9998688"/>
            <a:ext cx="134845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Presentado Por :</a:t>
            </a:r>
            <a:b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Andryu Donovan Silva Gómez</a:t>
            </a:r>
            <a:b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Leonardo Enrique Briceño Navarrete</a:t>
            </a:r>
            <a:b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Samuel David Chaparro Barbosa </a:t>
            </a:r>
            <a:b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Dayron Alfonso Galvis </a:t>
            </a:r>
            <a:b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Joisner Joel Gonzales Prada </a:t>
            </a:r>
            <a:endParaRPr lang="es-CO" sz="5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26655B9-4547-4919-9928-291C11645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39" y="2238843"/>
            <a:ext cx="92011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5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494748" y="234935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Link de los </a:t>
            </a:r>
            <a:r>
              <a:rPr lang="en-US" sz="100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Archivos</a:t>
            </a: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18DD9F-ADC9-4090-A0A9-DEDFC513162F}"/>
              </a:ext>
            </a:extLst>
          </p:cNvPr>
          <p:cNvSpPr txBox="1"/>
          <p:nvPr/>
        </p:nvSpPr>
        <p:spPr>
          <a:xfrm>
            <a:off x="2489200" y="7720112"/>
            <a:ext cx="19532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0" dirty="0">
                <a:solidFill>
                  <a:srgbClr val="0070C0"/>
                </a:solidFill>
              </a:rPr>
              <a:t>https://drive.google.com/drive/folders/1sGvcbyuAmNMlzxREjJFt9Kk0tIdFPNLZ?usp=sharing</a:t>
            </a:r>
          </a:p>
        </p:txBody>
      </p:sp>
    </p:spTree>
    <p:extLst>
      <p:ext uri="{BB962C8B-B14F-4D97-AF65-F5344CB8AC3E}">
        <p14:creationId xmlns:p14="http://schemas.microsoft.com/office/powerpoint/2010/main" val="1946289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11627226" y="1975224"/>
            <a:ext cx="1129548" cy="2438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2564" y="-1285692"/>
            <a:ext cx="17179636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MANUAL TECNICO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398" y="10692015"/>
            <a:ext cx="4685798" cy="291043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FC6F8B1-6765-4F33-8AC1-52DF6297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75" y="4036507"/>
            <a:ext cx="20135850" cy="95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3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6254074" y="521330"/>
            <a:ext cx="11298431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INTERSHOP</a:t>
            </a:r>
            <a:r>
              <a:rPr lang="en-US" sz="16796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6985657" y="2462342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086021" y="11738822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ES" sz="3200" dirty="0"/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ES" sz="3200" dirty="0"/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ES" sz="3200" dirty="0"/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3200" b="1" dirty="0"/>
              <a:t>Ficha: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3200" dirty="0"/>
              <a:t>2251586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ES" sz="3200" dirty="0"/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3200" b="1" dirty="0"/>
              <a:t>Bogotá D.C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3200" b="1" dirty="0"/>
              <a:t>2021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ES" sz="2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2B99161-9810-47DC-9BE2-4CC385D8E749}"/>
              </a:ext>
            </a:extLst>
          </p:cNvPr>
          <p:cNvSpPr txBox="1"/>
          <p:nvPr/>
        </p:nvSpPr>
        <p:spPr>
          <a:xfrm>
            <a:off x="9086021" y="3238289"/>
            <a:ext cx="6211958" cy="4562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3600" b="1" dirty="0"/>
              <a:t>Creado por </a:t>
            </a:r>
            <a:r>
              <a:rPr lang="es-ES" sz="3600" dirty="0"/>
              <a:t>: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3600" dirty="0"/>
              <a:t>Dayron Samuel Alfonso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3600" dirty="0"/>
              <a:t>Leonardo Enrique Briceño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3600" dirty="0"/>
              <a:t>Samuel David Chaparro</a:t>
            </a:r>
            <a:br>
              <a:rPr lang="es-ES" sz="3600" dirty="0"/>
            </a:br>
            <a:r>
              <a:rPr lang="es-ES" sz="3600" dirty="0"/>
              <a:t>Andryu Silva Gómez</a:t>
            </a:r>
            <a:br>
              <a:rPr lang="es-ES" sz="3600" dirty="0"/>
            </a:br>
            <a:r>
              <a:rPr lang="es-ES" sz="3600" dirty="0" err="1"/>
              <a:t>Joisner</a:t>
            </a:r>
            <a:r>
              <a:rPr lang="es-ES" sz="3600" dirty="0"/>
              <a:t> Joel Gonzales Prada </a:t>
            </a:r>
          </a:p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E2F156E-5A77-41AC-A21E-10BBA007F7DA}"/>
              </a:ext>
            </a:extLst>
          </p:cNvPr>
          <p:cNvSpPr txBox="1"/>
          <p:nvPr/>
        </p:nvSpPr>
        <p:spPr>
          <a:xfrm>
            <a:off x="9510558" y="7539714"/>
            <a:ext cx="5006500" cy="172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3600" b="1" dirty="0"/>
              <a:t>Instructor: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3600" dirty="0"/>
              <a:t>Javier Leonardo García</a:t>
            </a: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CA1B81-5BDA-413A-8112-65421AAA4CEE}"/>
              </a:ext>
            </a:extLst>
          </p:cNvPr>
          <p:cNvSpPr txBox="1"/>
          <p:nvPr/>
        </p:nvSpPr>
        <p:spPr>
          <a:xfrm>
            <a:off x="7908447" y="9265699"/>
            <a:ext cx="7786183" cy="2435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3600" b="1" dirty="0"/>
              <a:t>Programa de formación: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3600" dirty="0"/>
              <a:t>Análisis y Desarrollo de Sistema de Información (ADSI</a:t>
            </a:r>
            <a:r>
              <a:rPr lang="es-ES" sz="1400" dirty="0"/>
              <a:t>)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8798" y="-1511445"/>
            <a:ext cx="17179636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MANUAL TECNICO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798" y="12112489"/>
            <a:ext cx="6273516" cy="389659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F73D4D8-404B-41D9-87B4-F5707A9E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49" y="3951878"/>
            <a:ext cx="19844906" cy="94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0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2564" y="-1702090"/>
            <a:ext cx="17179636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MANUAL TECNICO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598" y="12061689"/>
            <a:ext cx="6273516" cy="389659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CD6FC0A-7F14-4BEE-A27F-4A095D4A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26" y="3871996"/>
            <a:ext cx="20307300" cy="94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7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987" y="-964117"/>
            <a:ext cx="20885238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Pruebas Unitarias -Pruebas caja negra -Pruebas caja blanca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771" y="12438071"/>
            <a:ext cx="6273516" cy="38965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5168814-4391-4B3B-9AE6-22D4E962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06" y="4658874"/>
            <a:ext cx="20040600" cy="85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44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06" y="-549122"/>
            <a:ext cx="20885238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Pruebas Unitarias -Pruebas caja negra -Pruebas caja blanca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5452" y="12378883"/>
            <a:ext cx="6273516" cy="389659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69AF72-010F-43E0-BB53-9E12EFF1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4528128"/>
            <a:ext cx="20135850" cy="88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2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650" y="-977536"/>
            <a:ext cx="20885238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Pruebas Unitarias -Pruebas caja negra -Pruebas caja blanca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252" y="12590471"/>
            <a:ext cx="6273516" cy="389659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D506CD6-9212-4BB3-907A-CFAD31F2F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4632036"/>
            <a:ext cx="20078700" cy="87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34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381" y="-1652955"/>
            <a:ext cx="20885238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Manual de Usuario 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8252" y="12488871"/>
            <a:ext cx="6273516" cy="38965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894364F-3813-4DDD-B72C-8D94AB0A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23" y="4424217"/>
            <a:ext cx="19421554" cy="84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0306" y="-1536845"/>
            <a:ext cx="20885238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Manual de Usuario 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8452" y="12234871"/>
            <a:ext cx="6273516" cy="38965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894364F-3813-4DDD-B72C-8D94AB0A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23" y="4424217"/>
            <a:ext cx="19421554" cy="84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2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4317" y="-1384445"/>
            <a:ext cx="20885238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Manual de </a:t>
            </a:r>
            <a:r>
              <a:rPr lang="es-ES" sz="8800" dirty="0">
                <a:latin typeface="Bahnschrift Condensed" panose="020B0502040204020203" pitchFamily="34" charset="0"/>
              </a:rPr>
              <a:t>Usuario </a:t>
            </a:r>
            <a:endParaRPr lang="es-CO" sz="88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0852" y="12844471"/>
            <a:ext cx="6273516" cy="389659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980F66-150A-448E-82C8-6502B7AD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17" y="4361872"/>
            <a:ext cx="19675366" cy="92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23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53" y="-1587645"/>
            <a:ext cx="20885238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Manual de Usuario 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3852" y="12496800"/>
            <a:ext cx="6273516" cy="38965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8C519C-FE3D-4304-AF10-0F93E5B8A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4203844"/>
            <a:ext cx="19392900" cy="93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7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596348" y="-69865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Diagrama de </a:t>
            </a:r>
            <a:r>
              <a:rPr lang="en-US" sz="100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Distribucion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1F5515-41B7-4707-8032-3F4BBF51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468" y="3317892"/>
            <a:ext cx="21721063" cy="104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8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6254074" y="521330"/>
            <a:ext cx="11298431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r>
              <a:rPr lang="en-US" sz="16796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7224196" y="2462342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2E5F4E-62C7-4118-94DA-E415E3A279FD}"/>
              </a:ext>
            </a:extLst>
          </p:cNvPr>
          <p:cNvSpPr txBox="1"/>
          <p:nvPr/>
        </p:nvSpPr>
        <p:spPr>
          <a:xfrm>
            <a:off x="1966830" y="3867855"/>
            <a:ext cx="12853852" cy="1468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b="1" dirty="0"/>
              <a:t>TABLA DE CONTENIDO:</a:t>
            </a:r>
            <a:br>
              <a:rPr lang="es-ES" sz="3200" dirty="0"/>
            </a:br>
            <a:r>
              <a:rPr lang="es-ES" sz="3200" dirty="0"/>
              <a:t>Alcance de proyecto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Planteamiento de Problema</a:t>
            </a:r>
            <a:br>
              <a:rPr lang="es-ES" sz="3200" dirty="0"/>
            </a:br>
            <a:r>
              <a:rPr lang="es-ES" sz="3200" dirty="0"/>
              <a:t>Objetivo General </a:t>
            </a:r>
            <a:br>
              <a:rPr lang="es-ES" sz="3200" dirty="0"/>
            </a:br>
            <a:r>
              <a:rPr lang="es-ES" sz="3200" dirty="0"/>
              <a:t>Objetivo Especifico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Justificación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Técnicas de levantamientos de información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Mapa de Procesos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BPMN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Diagrama de Gantt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Diagrama de Distribución</a:t>
            </a:r>
          </a:p>
          <a:p>
            <a:r>
              <a:rPr lang="es-ES" sz="3200" b="1" dirty="0"/>
              <a:t>TERCER TRIMESTRE 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Link de archivo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Manual Técnico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Pruebas unitarias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Pruebas Caja blanca Y Negra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Manual de Usuario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Diagrama de Distribución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Migración de Datos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Backup</a:t>
            </a:r>
          </a:p>
          <a:p>
            <a:endParaRPr lang="es-ES" sz="32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" sz="3200" dirty="0"/>
          </a:p>
          <a:p>
            <a:endParaRPr lang="es-ES" sz="3200" dirty="0"/>
          </a:p>
          <a:p>
            <a:endParaRPr lang="es-ES" sz="3600" dirty="0"/>
          </a:p>
          <a:p>
            <a:endParaRPr lang="es-ES" sz="3600" dirty="0"/>
          </a:p>
          <a:p>
            <a:r>
              <a:rPr lang="es-ES" sz="3600" dirty="0"/>
              <a:t> </a:t>
            </a:r>
            <a:br>
              <a:rPr lang="es-ES" sz="3600" dirty="0"/>
            </a:br>
            <a:br>
              <a:rPr lang="es-ES" sz="3600" dirty="0"/>
            </a:b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130842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653" y="-1536845"/>
            <a:ext cx="20885238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Migración De datos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7652" y="12234871"/>
            <a:ext cx="6273516" cy="38965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6348C97-0245-450D-AEBF-00EE7F01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4361873"/>
            <a:ext cx="20173950" cy="85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6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381" y="-1282845"/>
            <a:ext cx="20885238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Migración De datos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9252" y="12819071"/>
            <a:ext cx="6273516" cy="389659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5386AC-53AD-429A-B45A-36414FCB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4528128"/>
            <a:ext cx="20173950" cy="90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6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253" y="-1511445"/>
            <a:ext cx="20885238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Backup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7933" y="12539671"/>
            <a:ext cx="6273516" cy="389659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3F16611-D543-4D19-9D39-E8852BEC7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4780117"/>
            <a:ext cx="20326350" cy="818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21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-1841645"/>
            <a:ext cx="20885238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Backup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3852" y="12336471"/>
            <a:ext cx="6273516" cy="389659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5167210-4F61-4B7E-A3DE-B5A67C05C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780123"/>
            <a:ext cx="20269200" cy="82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61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0306" y="-1816245"/>
            <a:ext cx="20885238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Backup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452" y="12539671"/>
            <a:ext cx="6273516" cy="38965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7F952C9-2BBB-4D4F-A70E-AB3E0629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4507347"/>
            <a:ext cx="20326350" cy="82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53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381" y="-1740045"/>
            <a:ext cx="20885238" cy="4089690"/>
          </a:xfrm>
        </p:spPr>
        <p:txBody>
          <a:bodyPr>
            <a:norm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Backup</a:t>
            </a:r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8" y="11851406"/>
            <a:ext cx="6273516" cy="38965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BE3E1E3-A248-4A4A-9CFE-163319C4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5" y="4403437"/>
            <a:ext cx="10115550" cy="87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1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09D19-2FBD-4565-90CC-6E9C851A9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923" y="5829155"/>
            <a:ext cx="17179636" cy="408969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6B200"/>
                </a:solidFill>
                <a:latin typeface="Bahnschrift Condensed" panose="020B0502040204020203" pitchFamily="34" charset="0"/>
              </a:rPr>
              <a:t>INTER</a:t>
            </a:r>
            <a:r>
              <a:rPr lang="es-ES" dirty="0">
                <a:solidFill>
                  <a:schemeClr val="tx1"/>
                </a:solidFill>
                <a:latin typeface="Bahnschrift Condensed" panose="020B0502040204020203" pitchFamily="34" charset="0"/>
              </a:rPr>
              <a:t>SHOP</a:t>
            </a:r>
            <a:br>
              <a:rPr lang="es-ES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s-ES" dirty="0">
                <a:solidFill>
                  <a:schemeClr val="tx1"/>
                </a:solidFill>
                <a:latin typeface="Bahnschrift Condensed" panose="020B0502040204020203" pitchFamily="34" charset="0"/>
              </a:rPr>
              <a:t>Cuarto trimestre </a:t>
            </a:r>
            <a:endParaRPr lang="es-CO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206236-6B70-4020-A4EC-DE4D652B3399}"/>
              </a:ext>
            </a:extLst>
          </p:cNvPr>
          <p:cNvSpPr txBox="1"/>
          <p:nvPr/>
        </p:nvSpPr>
        <p:spPr>
          <a:xfrm>
            <a:off x="5238467" y="9918845"/>
            <a:ext cx="134845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Presentado Por :</a:t>
            </a:r>
            <a:b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Andryu Donovan Silva Gómez</a:t>
            </a:r>
            <a:b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Leonardo Enrique Briceño Navarrete</a:t>
            </a:r>
            <a:b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Samuel David Chaparro Barbosa </a:t>
            </a:r>
            <a:b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Dayron Alfonso Galvis </a:t>
            </a:r>
            <a:b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s-ES" sz="5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Joisner Joel Gonzales Prada </a:t>
            </a:r>
            <a:endParaRPr lang="es-CO" sz="5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26655B9-4547-4919-9928-291C11645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66" y="1823651"/>
            <a:ext cx="92011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79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ACF8649-A208-4EE9-BA38-08524324CE70}"/>
              </a:ext>
            </a:extLst>
          </p:cNvPr>
          <p:cNvSpPr txBox="1">
            <a:spLocks/>
          </p:cNvSpPr>
          <p:nvPr/>
        </p:nvSpPr>
        <p:spPr>
          <a:xfrm>
            <a:off x="1419181" y="-368445"/>
            <a:ext cx="20885238" cy="408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Cuadro comparativo </a:t>
            </a:r>
            <a:r>
              <a:rPr lang="es-ES" sz="8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proovedores</a:t>
            </a:r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</a:p>
          <a:p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C8FE55-7AA0-4BFF-A4EF-0C916CC4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37" y="4114006"/>
            <a:ext cx="19895300" cy="75199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B506AAD-7FC6-4B4E-AF70-1CAAC8188837}"/>
              </a:ext>
            </a:extLst>
          </p:cNvPr>
          <p:cNvSpPr txBox="1"/>
          <p:nvPr/>
        </p:nvSpPr>
        <p:spPr>
          <a:xfrm>
            <a:off x="11201400" y="12533412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rgbClr val="002060"/>
                </a:solidFill>
              </a:rPr>
              <a:t>https://drive.google.com/drive/folders/1sGvcbyuAmNMlzxREjJFt9Kk0tIdFPNLZ?usp=</a:t>
            </a:r>
            <a:r>
              <a:rPr lang="es-CO" sz="3600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sharing</a:t>
            </a:r>
            <a:endParaRPr lang="es-CO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25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ACF8649-A208-4EE9-BA38-08524324CE70}"/>
              </a:ext>
            </a:extLst>
          </p:cNvPr>
          <p:cNvSpPr txBox="1">
            <a:spLocks/>
          </p:cNvSpPr>
          <p:nvPr/>
        </p:nvSpPr>
        <p:spPr>
          <a:xfrm>
            <a:off x="707099" y="-241445"/>
            <a:ext cx="20885238" cy="408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Contratos </a:t>
            </a:r>
          </a:p>
          <a:p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912148-D088-4002-AA83-2FC4CB27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7" y="3778249"/>
            <a:ext cx="11684346" cy="94674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9D172C-E655-44FD-8F3D-F7A492914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905" y="4917423"/>
            <a:ext cx="11839113" cy="870570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AF9481F-1CA9-4FF5-86A9-13ECF900B168}"/>
              </a:ext>
            </a:extLst>
          </p:cNvPr>
          <p:cNvSpPr txBox="1"/>
          <p:nvPr/>
        </p:nvSpPr>
        <p:spPr>
          <a:xfrm>
            <a:off x="9841618" y="14000521"/>
            <a:ext cx="13995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dirty="0">
                <a:solidFill>
                  <a:srgbClr val="002060"/>
                </a:solidFill>
              </a:rPr>
              <a:t>https://drive.google.com/drive/folders/1sGvcbyuAmNMlzxREjJFt9Kk0tIdFPNLZ?usp=</a:t>
            </a:r>
            <a:r>
              <a:rPr lang="es-CO" sz="3200" b="1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sharing</a:t>
            </a:r>
            <a:endParaRPr lang="es-CO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27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ACF8649-A208-4EE9-BA38-08524324CE70}"/>
              </a:ext>
            </a:extLst>
          </p:cNvPr>
          <p:cNvSpPr txBox="1">
            <a:spLocks/>
          </p:cNvSpPr>
          <p:nvPr/>
        </p:nvSpPr>
        <p:spPr>
          <a:xfrm>
            <a:off x="1291299" y="446843"/>
            <a:ext cx="20885238" cy="408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Plan de Pruebas </a:t>
            </a:r>
          </a:p>
          <a:p>
            <a:r>
              <a:rPr lang="es-ES" sz="8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</a:p>
          <a:p>
            <a:endParaRPr lang="es-CO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097685-AF09-4157-8EC3-CECD9452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99" y="3639296"/>
            <a:ext cx="5896901" cy="46526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14B3B6-B595-457F-8489-3213C29C2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0" y="3529303"/>
            <a:ext cx="7729668" cy="57698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AB9384-D1FB-4529-B7AE-25430DCB5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101" y="8616816"/>
            <a:ext cx="15274925" cy="668434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263267-A135-4D74-ABEE-88C5E4D4E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9195" y="8616816"/>
            <a:ext cx="6016625" cy="657832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E982BF9-ABF9-4FDF-9308-7086FB97571E}"/>
              </a:ext>
            </a:extLst>
          </p:cNvPr>
          <p:cNvSpPr txBox="1"/>
          <p:nvPr/>
        </p:nvSpPr>
        <p:spPr>
          <a:xfrm>
            <a:off x="17096537" y="4268862"/>
            <a:ext cx="508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rgbClr val="002060"/>
                </a:solidFill>
              </a:rPr>
              <a:t>https://drive.google.com/drive/folders/1sGvcbyuAmNMlzxREjJFt9Kk0tIdFPNLZ?usp=</a:t>
            </a:r>
            <a:r>
              <a:rPr lang="es-CO" sz="3600" b="1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sharing</a:t>
            </a:r>
            <a:endParaRPr lang="es-CO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2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6254074" y="521330"/>
            <a:ext cx="11298431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r>
              <a:rPr lang="en-US" sz="16796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7224196" y="2462342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2E5F4E-62C7-4118-94DA-E415E3A279FD}"/>
              </a:ext>
            </a:extLst>
          </p:cNvPr>
          <p:cNvSpPr txBox="1"/>
          <p:nvPr/>
        </p:nvSpPr>
        <p:spPr>
          <a:xfrm>
            <a:off x="1548819" y="4547123"/>
            <a:ext cx="12853852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CUARTO TRIMESTRE 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Cuadro comparativo de proveedores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Contratos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Plan de Prueba</a:t>
            </a:r>
          </a:p>
          <a:p>
            <a:endParaRPr lang="es-ES" sz="3200" dirty="0"/>
          </a:p>
          <a:p>
            <a:endParaRPr lang="es-ES" sz="3200" dirty="0"/>
          </a:p>
          <a:p>
            <a:endParaRPr lang="es-ES" sz="3200" b="1" dirty="0"/>
          </a:p>
          <a:p>
            <a:endParaRPr lang="es-ES" sz="32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" sz="3200" dirty="0"/>
          </a:p>
          <a:p>
            <a:endParaRPr lang="es-ES" sz="3200" dirty="0"/>
          </a:p>
          <a:p>
            <a:endParaRPr lang="es-ES" sz="3600" dirty="0"/>
          </a:p>
          <a:p>
            <a:endParaRPr lang="es-ES" sz="3600" dirty="0"/>
          </a:p>
          <a:p>
            <a:r>
              <a:rPr lang="es-ES" sz="3600" dirty="0"/>
              <a:t> </a:t>
            </a:r>
            <a:br>
              <a:rPr lang="es-ES" sz="3600" dirty="0"/>
            </a:br>
            <a:br>
              <a:rPr lang="es-ES" sz="3600" dirty="0"/>
            </a:b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930006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596348" y="0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INTERSHOP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92" y="3192209"/>
            <a:ext cx="20193899" cy="125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5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0" y="-114513"/>
            <a:ext cx="12847456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83429" y="7029277"/>
            <a:ext cx="900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/>
              <a:t>Esperamos expandirnos para aumentar la demanda del proyecto. Además, tendremos un catálogo de productos más amplio y en crecimiento.  </a:t>
            </a:r>
            <a:endParaRPr lang="es-ES" sz="3600" dirty="0"/>
          </a:p>
        </p:txBody>
      </p:sp>
      <p:pic>
        <p:nvPicPr>
          <p:cNvPr id="1026" name="Picture 2" descr="Software - Concepto, tipos, ejemplos, software libre y hard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29" y="5526000"/>
            <a:ext cx="12601480" cy="76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4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39" y="-114513"/>
            <a:ext cx="16763473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12681" y="7376499"/>
            <a:ext cx="89426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Clr>
                <a:schemeClr val="dk2"/>
              </a:buClr>
              <a:buSzPts val="3300"/>
              <a:buFont typeface="Arial" panose="020B0604020202020204" pitchFamily="34" charset="0"/>
              <a:buChar char="•"/>
            </a:pPr>
            <a:r>
              <a:rPr lang="es-ES" sz="3600" dirty="0"/>
              <a:t>Hay personas alrededor del mundo que tienen mayor facilidad adquiriendo productos por medios virtuales, con aplicativos como el que desarrollaremos</a:t>
            </a:r>
            <a:r>
              <a:rPr lang="es-ES" sz="2400" dirty="0"/>
              <a:t>.</a:t>
            </a:r>
          </a:p>
        </p:txBody>
      </p:sp>
      <p:pic>
        <p:nvPicPr>
          <p:cNvPr id="5" name="Picture 2" descr="Resultado de imagen para Compr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617" y="4554922"/>
            <a:ext cx="8942636" cy="90401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4920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39" y="-114513"/>
            <a:ext cx="16763473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indent="12700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lang="en-US" sz="9600" dirty="0">
              <a:solidFill>
                <a:schemeClr val="bg1"/>
              </a:solidFill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07773" y="5171148"/>
            <a:ext cx="86281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dk2"/>
              </a:buClr>
              <a:buSzPts val="3300"/>
              <a:buFont typeface="Arial" panose="020B0604020202020204" pitchFamily="34" charset="0"/>
              <a:buChar char="•"/>
            </a:pPr>
            <a:r>
              <a:rPr lang="es-ES" sz="3600" dirty="0"/>
              <a:t>El objetivo general será principalmente el enfoque y la atención hacia los clientes para así acomodarse a sus necesidades de búsqueda y compra , facilitar la búsqueda de las prendas que estén a su gusto y a su comodidad , tanto económicamente como en la forma de que esta confeccionada la prenda  </a:t>
            </a:r>
          </a:p>
          <a:p>
            <a:pPr lvl="0" algn="just">
              <a:buClr>
                <a:schemeClr val="dk2"/>
              </a:buClr>
              <a:buSzPts val="3300"/>
            </a:pPr>
            <a:r>
              <a:rPr lang="es-ES" sz="3600" dirty="0"/>
              <a:t>.</a:t>
            </a:r>
          </a:p>
        </p:txBody>
      </p:sp>
      <p:pic>
        <p:nvPicPr>
          <p:cNvPr id="6" name="Picture 2" descr="Resultado de imagen para Program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908" y="4753182"/>
            <a:ext cx="11800549" cy="76565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709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39" y="-114513"/>
            <a:ext cx="16763473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indent="12700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Objetivo  especifico </a:t>
            </a:r>
            <a:endParaRPr lang="en-US" sz="9600" dirty="0">
              <a:solidFill>
                <a:schemeClr val="bg1"/>
              </a:solidFill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08766" y="4959812"/>
            <a:ext cx="8545442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Clr>
                <a:schemeClr val="dk2"/>
              </a:buClr>
              <a:buSzPts val="3300"/>
              <a:buFont typeface="Arial" panose="020B0604020202020204" pitchFamily="34" charset="0"/>
              <a:buChar char="•"/>
            </a:pPr>
            <a:r>
              <a:rPr lang="es-ES" sz="3600" dirty="0"/>
              <a:t>Buscamos brindar la mejor calidad de atención hacia el cliente.</a:t>
            </a:r>
          </a:p>
          <a:p>
            <a:pPr lvl="0" algn="just">
              <a:buClr>
                <a:schemeClr val="dk2"/>
              </a:buClr>
              <a:buSzPts val="3300"/>
            </a:pPr>
            <a:endParaRPr lang="es-ES" sz="3600" dirty="0"/>
          </a:p>
          <a:p>
            <a:pPr marL="457200" lvl="0" indent="-457200" algn="just">
              <a:buClr>
                <a:schemeClr val="dk2"/>
              </a:buClr>
              <a:buSzPts val="3300"/>
              <a:buFont typeface="Arial" panose="020B0604020202020204" pitchFamily="34" charset="0"/>
              <a:buChar char="•"/>
            </a:pPr>
            <a:r>
              <a:rPr lang="es-ES" sz="3600" dirty="0"/>
              <a:t>Queremos satisfacer las necesidades de servicio de nuestra clientela.</a:t>
            </a:r>
          </a:p>
          <a:p>
            <a:pPr marL="457200" lvl="0" indent="-457200" algn="just">
              <a:buClr>
                <a:schemeClr val="dk2"/>
              </a:buClr>
              <a:buSzPts val="3300"/>
              <a:buFontTx/>
              <a:buChar char="-"/>
            </a:pPr>
            <a:endParaRPr lang="es-ES" sz="3600" dirty="0"/>
          </a:p>
          <a:p>
            <a:pPr marL="457200" lvl="0" indent="-457200" algn="just">
              <a:buClr>
                <a:schemeClr val="dk2"/>
              </a:buClr>
              <a:buSzPts val="3300"/>
              <a:buFont typeface="Arial" panose="020B0604020202020204" pitchFamily="34" charset="0"/>
              <a:buChar char="•"/>
            </a:pPr>
            <a:r>
              <a:rPr lang="es-ES" sz="3600" dirty="0"/>
              <a:t>Buscaremos obtener una gran demanda de productos dentro del aplicativo para un mayor crecimiento.</a:t>
            </a:r>
          </a:p>
          <a:p>
            <a:pPr lvl="0" algn="just">
              <a:buClr>
                <a:schemeClr val="dk2"/>
              </a:buClr>
              <a:buSzPts val="3300"/>
            </a:pPr>
            <a:endParaRPr lang="es-ES" sz="3600" dirty="0"/>
          </a:p>
          <a:p>
            <a:pPr marL="457200" lvl="0" indent="-457200" algn="just">
              <a:buClr>
                <a:schemeClr val="dk2"/>
              </a:buClr>
              <a:buSzPts val="3300"/>
              <a:buFont typeface="Arial" panose="020B0604020202020204" pitchFamily="34" charset="0"/>
              <a:buChar char="•"/>
            </a:pPr>
            <a:r>
              <a:rPr lang="es-ES" sz="3600" dirty="0"/>
              <a:t>Poder tener cómodo al cliente con nuestro aplicativo</a:t>
            </a:r>
          </a:p>
          <a:p>
            <a:pPr lvl="0" algn="just">
              <a:buClr>
                <a:schemeClr val="dk2"/>
              </a:buClr>
              <a:buSzPts val="3300"/>
            </a:pPr>
            <a:r>
              <a:rPr lang="es-ES" sz="3600" dirty="0"/>
              <a:t>.</a:t>
            </a:r>
          </a:p>
        </p:txBody>
      </p:sp>
      <p:pic>
        <p:nvPicPr>
          <p:cNvPr id="7" name="Picture 2" descr="Resultado de imagen para Negoc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365" y="4261900"/>
            <a:ext cx="8545442" cy="92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4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0" y="-114513"/>
            <a:ext cx="7659229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Justificacion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5778373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556</Words>
  <Application>Microsoft Office PowerPoint</Application>
  <PresentationFormat>Personalizado</PresentationFormat>
  <Paragraphs>123</Paragraphs>
  <Slides>40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Bahnschrift Condensed</vt:lpstr>
      <vt:lpstr>Calibri</vt:lpstr>
      <vt:lpstr>Helvetica Neue Light</vt:lpstr>
      <vt:lpstr>Helvetica Neue</vt:lpstr>
      <vt:lpstr>Arial</vt:lpstr>
      <vt:lpstr>Wingdings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INTERSHOP Tercer trimestre</vt:lpstr>
      <vt:lpstr>Presentación de PowerPoint</vt:lpstr>
      <vt:lpstr>MANUAL TECNICO</vt:lpstr>
      <vt:lpstr>MANUAL TECNICO</vt:lpstr>
      <vt:lpstr>MANUAL TECNICO</vt:lpstr>
      <vt:lpstr>Pruebas Unitarias -Pruebas caja negra -Pruebas caja blanca</vt:lpstr>
      <vt:lpstr>Pruebas Unitarias -Pruebas caja negra -Pruebas caja blanca</vt:lpstr>
      <vt:lpstr>Pruebas Unitarias -Pruebas caja negra -Pruebas caja blanca</vt:lpstr>
      <vt:lpstr>Manual de Usuario </vt:lpstr>
      <vt:lpstr>Manual de Usuario </vt:lpstr>
      <vt:lpstr>Manual de Usuario </vt:lpstr>
      <vt:lpstr>Manual de Usuario </vt:lpstr>
      <vt:lpstr>Presentación de PowerPoint</vt:lpstr>
      <vt:lpstr>Migración De datos</vt:lpstr>
      <vt:lpstr>Migración De datos</vt:lpstr>
      <vt:lpstr>Backup</vt:lpstr>
      <vt:lpstr>Backup</vt:lpstr>
      <vt:lpstr>Backup</vt:lpstr>
      <vt:lpstr>Backup</vt:lpstr>
      <vt:lpstr>INTERSHOP Cuarto trimestre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</dc:creator>
  <cp:lastModifiedBy>Andryu Silva</cp:lastModifiedBy>
  <cp:revision>49</cp:revision>
  <dcterms:modified xsi:type="dcterms:W3CDTF">2022-02-01T21:29:58Z</dcterms:modified>
</cp:coreProperties>
</file>