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290" r:id="rId7"/>
    <p:sldId id="291" r:id="rId8"/>
    <p:sldId id="292" r:id="rId9"/>
    <p:sldId id="264" r:id="rId10"/>
    <p:sldId id="293" r:id="rId11"/>
    <p:sldId id="295" r:id="rId12"/>
    <p:sldId id="296" r:id="rId13"/>
    <p:sldId id="297" r:id="rId14"/>
    <p:sldId id="298" r:id="rId15"/>
    <p:sldId id="28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E2D4C1-E4DE-12DB-CE5E-0F24364E5611}" v="9" dt="2023-02-09T05:10:47.381"/>
    <p1510:client id="{59C77B97-CBA5-A8BD-7775-27C33DF04D83}" v="4" dt="2023-02-09T05:14:27.771"/>
    <p1510:client id="{EF6C6B6E-7E0D-4B2F-BCB4-6AA6743B8BB7}" v="70" dt="2023-02-09T05:31:05.4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20B032-4FC5-443B-B858-DB4B3088BEE9}" type="datetime1">
              <a:rPr lang="es-ES" smtClean="0"/>
              <a:t>09/02/2023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BB1E8-FFB4-4CE9-8FFB-DCF486277706}" type="datetime1">
              <a:rPr lang="es-ES" smtClean="0"/>
              <a:pPr/>
              <a:t>09/02/2023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454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5433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9906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6087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2903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0824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4DA6E77B-B470-47E1-91F1-BE4F1888E670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4716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0010274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0856577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0847338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23462171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8665844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74338501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5697906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76236343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fecha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15" name="Marcador de pie de página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16" name="Marcador de número de diapositiva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uatro conteni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fecha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22" name="Marcador de pie de página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23" name="Marcador de número de diapositiva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04811646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de la izquierd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Marcador de fecha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Marcador de pie de página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16" name="Marcador de número de diapositiva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y cuatro imágene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11" name="Marcador de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2</a:t>
            </a:r>
          </a:p>
        </p:txBody>
      </p:sp>
      <p:sp>
        <p:nvSpPr>
          <p:cNvPr id="13" name="Marcador de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3</a:t>
            </a:r>
          </a:p>
        </p:txBody>
      </p:sp>
      <p:sp>
        <p:nvSpPr>
          <p:cNvPr id="15" name="Marcador de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4</a:t>
            </a:r>
          </a:p>
        </p:txBody>
      </p:sp>
      <p:sp>
        <p:nvSpPr>
          <p:cNvPr id="21" name="Marcador de posición de imagen en línea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s-ES" noProof="0"/>
              <a:t>Haga clic en el icono para agregar una imagen en línea</a:t>
            </a:r>
          </a:p>
        </p:txBody>
      </p:sp>
      <p:sp>
        <p:nvSpPr>
          <p:cNvPr id="22" name="Marcador de posición de imagen en línea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s-ES" noProof="0"/>
              <a:t>Haga clic en el icono para agregar una imagen en línea</a:t>
            </a:r>
          </a:p>
        </p:txBody>
      </p:sp>
      <p:sp>
        <p:nvSpPr>
          <p:cNvPr id="23" name="Marcador de posición de imagen en línea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s-ES" noProof="0"/>
              <a:t>Haga clic en el icono para agregar una imagen en línea</a:t>
            </a:r>
          </a:p>
        </p:txBody>
      </p:sp>
      <p:sp>
        <p:nvSpPr>
          <p:cNvPr id="24" name="Marcador de posición de imagen en línea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s-ES" noProof="0"/>
              <a:t>Haga clic en el icono para agregar una imagen en línea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6" name="Marcador de texto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17" name="Marcador de texto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2</a:t>
            </a:r>
          </a:p>
        </p:txBody>
      </p:sp>
      <p:sp>
        <p:nvSpPr>
          <p:cNvPr id="18" name="Marcador de texto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3</a:t>
            </a:r>
          </a:p>
        </p:txBody>
      </p:sp>
      <p:sp>
        <p:nvSpPr>
          <p:cNvPr id="19" name="Marcador de texto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4</a:t>
            </a:r>
          </a:p>
        </p:txBody>
      </p:sp>
      <p:sp>
        <p:nvSpPr>
          <p:cNvPr id="28" name="Marcador de texto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fecha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31" name="Marcador de pie de página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32" name="Marcador de número de diapositiva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gram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4" name="Marcador de texto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16" name="Marcador de texto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7" name="Marcador de texto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18" name="Marcador de texto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9" name="Marcador de texto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20" name="Marcador de texto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5" name="Marcador de texto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26" name="Marcador de texto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7" name="Marcador de texto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28" name="Marcador de texto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9" name="Marcador de texto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Marcador de fecha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42" name="Marcador de pie de página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43" name="Marcador de número de diapositiva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la secció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l equip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osición de imagen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7" name="Marcador de posición de imagen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8" name="Marcador de posición de imagen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9" name="Marcador de posición de imagen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Marcador de texto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2" name="Marcador de texto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16" name="Marcador de texto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7" name="Marcador de texto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19" name="Marcador de texto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0" name="Marcador de texto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22" name="Marcador de texto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3" name="Marcador de texto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24" name="Marcador de fecha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25" name="Marcador de pie de página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26" name="Marcador de número de diapositiva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25494814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6158667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0208595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13725166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3302362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27545881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8664059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6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4737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677" r:id="rId18"/>
    <p:sldLayoutId id="2147483674" r:id="rId19"/>
    <p:sldLayoutId id="2147483671" r:id="rId20"/>
    <p:sldLayoutId id="2147483676" r:id="rId21"/>
    <p:sldLayoutId id="2147483670" r:id="rId22"/>
    <p:sldLayoutId id="2147483651" r:id="rId23"/>
    <p:sldLayoutId id="2147483672" r:id="rId2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693" y="1683626"/>
            <a:ext cx="7841974" cy="1536187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4800" dirty="0">
                <a:solidFill>
                  <a:srgbClr val="00B0F0"/>
                </a:solidFill>
              </a:rPr>
              <a:t>PROYECTO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267" y="3790623"/>
            <a:ext cx="7448826" cy="2251018"/>
          </a:xfrm>
        </p:spPr>
        <p:txBody>
          <a:bodyPr rtlCol="0">
            <a:normAutofit fontScale="85000" lnSpcReduction="20000"/>
          </a:bodyPr>
          <a:lstStyle/>
          <a:p>
            <a:pPr algn="ctr" rtl="0"/>
            <a:r>
              <a:rPr lang="es-ES" sz="3200" dirty="0">
                <a:solidFill>
                  <a:srgbClr val="00B0F0"/>
                </a:solidFill>
              </a:rPr>
              <a:t>LEONARDO CHUQUIMARCA</a:t>
            </a:r>
          </a:p>
          <a:p>
            <a:pPr algn="ctr" rtl="0"/>
            <a:br>
              <a:rPr lang="es-ES" sz="3200" dirty="0">
                <a:solidFill>
                  <a:srgbClr val="00B0F0"/>
                </a:solidFill>
              </a:rPr>
            </a:br>
            <a:r>
              <a:rPr lang="es-ES" sz="3200" dirty="0">
                <a:solidFill>
                  <a:srgbClr val="00B0F0"/>
                </a:solidFill>
              </a:rPr>
              <a:t>FUNDAMENTOS DE BASE DE DATOS</a:t>
            </a:r>
            <a:br>
              <a:rPr lang="es-ES" sz="3200" dirty="0">
                <a:solidFill>
                  <a:srgbClr val="00B0F0"/>
                </a:solidFill>
              </a:rPr>
            </a:br>
            <a:endParaRPr lang="es-ES" sz="3200" dirty="0">
              <a:solidFill>
                <a:srgbClr val="00B0F0"/>
              </a:solidFill>
            </a:endParaRPr>
          </a:p>
          <a:p>
            <a:pPr algn="ctr"/>
            <a:r>
              <a:rPr lang="es-ES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Octubre 2022 – Febrero 2023</a:t>
            </a:r>
          </a:p>
        </p:txBody>
      </p:sp>
      <p:pic>
        <p:nvPicPr>
          <p:cNvPr id="1026" name="Picture 2" descr="Resultado de imagen para logo utpl">
            <a:extLst>
              <a:ext uri="{FF2B5EF4-FFF2-40B4-BE49-F238E27FC236}">
                <a16:creationId xmlns:a16="http://schemas.microsoft.com/office/drawing/2014/main" id="{5E913ABF-17F0-495B-5DB0-54632EE52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542" y="493001"/>
            <a:ext cx="296227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21FD8-465F-4763-9FB7-8B390A3B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b="1" dirty="0">
                <a:solidFill>
                  <a:srgbClr val="00B0F0"/>
                </a:solidFill>
              </a:rPr>
              <a:t>CURSORES DE CARGA</a:t>
            </a:r>
            <a:endParaRPr lang="es-EC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871127-2105-4E50-BC9D-397C16688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633787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s-ES" dirty="0"/>
              <a:t>Cursor para director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Se hace condicionales en caso de alcanzar el final del cursor y en caso de encontrar un valor nulo.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Se crea una variable el cual almacena una concatenación de dos </a:t>
            </a:r>
            <a:r>
              <a:rPr lang="es-ES" dirty="0" err="1"/>
              <a:t>replace</a:t>
            </a:r>
            <a:r>
              <a:rPr lang="es-ES" dirty="0"/>
              <a:t>, estos </a:t>
            </a:r>
            <a:r>
              <a:rPr lang="es-ES" dirty="0" err="1"/>
              <a:t>replace</a:t>
            </a:r>
            <a:r>
              <a:rPr lang="es-ES" dirty="0"/>
              <a:t> cambian los caracteres especiales.</a:t>
            </a:r>
          </a:p>
          <a:p>
            <a:pPr marL="0" indent="0">
              <a:buNone/>
            </a:pPr>
            <a:endParaRPr lang="es-EC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45AF04-FF2A-4A42-993C-5C4C8101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10</a:t>
            </a:fld>
            <a:endParaRPr lang="es-ES" noProof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E7D742F-90BA-4245-964E-D620011E1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618214"/>
            <a:ext cx="5010849" cy="13432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F9EDB7C-7A17-40E5-A785-9D041A19E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4307901"/>
            <a:ext cx="5315692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38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296A0-4E3A-48D9-A526-5C3EBA95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b="1" dirty="0">
                <a:solidFill>
                  <a:srgbClr val="00B0F0"/>
                </a:solidFill>
              </a:rPr>
              <a:t>Cursores de carga</a:t>
            </a:r>
            <a:endParaRPr lang="es-EC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C2BF08-483F-4EEF-8B4B-E10C5C4E0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es-ES" dirty="0"/>
              <a:t>Cursor para director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La sentencia "PREPARE" se utiliza para compilar una sentencia SQL y almacenarla en el servidor para su posterior ejecución. La sentencia preparada se le asigna un nombre, en este caso "sent1".</a:t>
            </a:r>
          </a:p>
          <a:p>
            <a:pPr marL="0" indent="0" algn="just">
              <a:buNone/>
            </a:pPr>
            <a:r>
              <a:rPr lang="es-ES" dirty="0"/>
              <a:t>La sentencia preparada se ejecuta posteriormente con la sentencia "EXECUTE". Esto provocará que se inserte un nuevo registro en la tabla "</a:t>
            </a:r>
            <a:r>
              <a:rPr lang="es-ES" dirty="0" err="1"/>
              <a:t>directorCURSOR</a:t>
            </a:r>
            <a:r>
              <a:rPr lang="es-ES" dirty="0"/>
              <a:t>" con el valor de "</a:t>
            </a:r>
            <a:r>
              <a:rPr lang="es-ES" dirty="0" err="1"/>
              <a:t>nameDirector</a:t>
            </a:r>
            <a:r>
              <a:rPr lang="es-ES" dirty="0"/>
              <a:t>".</a:t>
            </a:r>
          </a:p>
          <a:p>
            <a:pPr marL="0" indent="0" algn="just">
              <a:buNone/>
            </a:pPr>
            <a:r>
              <a:rPr lang="es-ES" dirty="0"/>
              <a:t>Finalmente, la sentencia "DEALLOCATE PREPARE sent1" se utiliza para liberar la memoria utilizada por la sentencia preparada y para borrar su asignación en el servidor.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Por ultimo se finaliza el bucle, se cierra el cursor y el delimitador</a:t>
            </a:r>
          </a:p>
          <a:p>
            <a:pPr marL="0" indent="0" algn="just">
              <a:buNone/>
            </a:pPr>
            <a:endParaRPr lang="es-EC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0DA495-5CA0-4626-811B-D83569D4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11</a:t>
            </a:fld>
            <a:endParaRPr lang="es-ES" noProof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FBC55D1-CCD7-498D-82CE-D6F4EE4CD8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86"/>
          <a:stretch/>
        </p:blipFill>
        <p:spPr>
          <a:xfrm>
            <a:off x="1141411" y="2558079"/>
            <a:ext cx="5315692" cy="61953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70101D9-D60B-4F20-9BCC-0B85B12C0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4360047"/>
            <a:ext cx="1908435" cy="97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60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/>
              <a:t>Gracias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363" y="41471"/>
            <a:ext cx="2895269" cy="752974"/>
          </a:xfrm>
        </p:spPr>
        <p:txBody>
          <a:bodyPr rtlCol="0"/>
          <a:lstStyle/>
          <a:p>
            <a:pPr algn="ctr" rtl="0"/>
            <a:r>
              <a:rPr lang="es-ES" dirty="0">
                <a:solidFill>
                  <a:schemeClr val="bg1"/>
                </a:solidFill>
              </a:rPr>
              <a:t>Modelos</a:t>
            </a:r>
            <a:r>
              <a:rPr lang="es-ES" dirty="0"/>
              <a:t> </a:t>
            </a:r>
          </a:p>
        </p:txBody>
      </p:sp>
      <p:sp>
        <p:nvSpPr>
          <p:cNvPr id="11" name="Marcador de fecha 10">
            <a:extLst>
              <a:ext uri="{FF2B5EF4-FFF2-40B4-BE49-F238E27FC236}">
                <a16:creationId xmlns:a16="http://schemas.microsoft.com/office/drawing/2014/main" id="{39DEAC25-4DF8-463C-83B2-7DBD27EB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29/7/20XX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2</a:t>
            </a:fld>
            <a:endParaRPr lang="es-E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C7BD76B-C6F5-6FF6-F4E7-B59010BAA94A}"/>
              </a:ext>
            </a:extLst>
          </p:cNvPr>
          <p:cNvSpPr txBox="1">
            <a:spLocks/>
          </p:cNvSpPr>
          <p:nvPr/>
        </p:nvSpPr>
        <p:spPr>
          <a:xfrm>
            <a:off x="3332920" y="617622"/>
            <a:ext cx="5526157" cy="7529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00B0F0"/>
                </a:solidFill>
              </a:rPr>
              <a:t>MODELO CONCEPTUAL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9BAD35DC-F14D-677C-A78C-60994830505C}"/>
              </a:ext>
            </a:extLst>
          </p:cNvPr>
          <p:cNvSpPr txBox="1">
            <a:spLocks/>
          </p:cNvSpPr>
          <p:nvPr/>
        </p:nvSpPr>
        <p:spPr>
          <a:xfrm>
            <a:off x="395040" y="2482751"/>
            <a:ext cx="5078107" cy="34012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174B8B9-104C-4616-8B39-1AD0B93ED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063" y="1350522"/>
            <a:ext cx="8441872" cy="522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3</a:t>
            </a:fld>
            <a:endParaRPr lang="es-E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83D3AEF-1223-C5F8-CA8E-EAB71C8E845A}"/>
              </a:ext>
            </a:extLst>
          </p:cNvPr>
          <p:cNvSpPr txBox="1">
            <a:spLocks/>
          </p:cNvSpPr>
          <p:nvPr/>
        </p:nvSpPr>
        <p:spPr>
          <a:xfrm>
            <a:off x="3332921" y="310691"/>
            <a:ext cx="5526157" cy="7529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00B0F0"/>
                </a:solidFill>
              </a:rPr>
              <a:t>MODELO LÓGICO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2E5FB5D-F4F0-4CE5-AFDA-AADFE0F70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85" y="1331479"/>
            <a:ext cx="10460628" cy="491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10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4</a:t>
            </a:fld>
            <a:endParaRPr lang="es-E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B74EEEA-DDE7-36CE-C162-F35D308E6C48}"/>
              </a:ext>
            </a:extLst>
          </p:cNvPr>
          <p:cNvSpPr txBox="1">
            <a:spLocks/>
          </p:cNvSpPr>
          <p:nvPr/>
        </p:nvSpPr>
        <p:spPr>
          <a:xfrm>
            <a:off x="4026739" y="379101"/>
            <a:ext cx="3909060" cy="7529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00B0F0"/>
                </a:solidFill>
              </a:rPr>
              <a:t>MODELO FÍSICO</a:t>
            </a:r>
          </a:p>
        </p:txBody>
      </p:sp>
      <p:pic>
        <p:nvPicPr>
          <p:cNvPr id="14" name="Imagen 13" descr="Diagrama&#10;&#10;Descripción generada automáticamente">
            <a:extLst>
              <a:ext uri="{FF2B5EF4-FFF2-40B4-BE49-F238E27FC236}">
                <a16:creationId xmlns:a16="http://schemas.microsoft.com/office/drawing/2014/main" id="{86AF6B16-4963-CEC4-C38A-3B69ECC82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972" y="1184690"/>
            <a:ext cx="7734056" cy="529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9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5</a:t>
            </a:fld>
            <a:endParaRPr lang="es-E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B74EEEA-DDE7-36CE-C162-F35D308E6C48}"/>
              </a:ext>
            </a:extLst>
          </p:cNvPr>
          <p:cNvSpPr txBox="1">
            <a:spLocks/>
          </p:cNvSpPr>
          <p:nvPr/>
        </p:nvSpPr>
        <p:spPr>
          <a:xfrm>
            <a:off x="2785359" y="304476"/>
            <a:ext cx="6244770" cy="7529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>
                <a:solidFill>
                  <a:srgbClr val="00B0F0"/>
                </a:solidFill>
              </a:rPr>
              <a:t>DEPENDENCIAS FUNCIONALES</a:t>
            </a:r>
          </a:p>
        </p:txBody>
      </p:sp>
      <p:pic>
        <p:nvPicPr>
          <p:cNvPr id="12" name="Imagen 11" descr="Interfaz de usuario gráfica, Aplicación">
            <a:extLst>
              <a:ext uri="{FF2B5EF4-FFF2-40B4-BE49-F238E27FC236}">
                <a16:creationId xmlns:a16="http://schemas.microsoft.com/office/drawing/2014/main" id="{8EFBB660-A2F9-949D-A45D-8D558648C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78" y="1302547"/>
            <a:ext cx="11828443" cy="23361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8F087E5-BA66-4C08-82D8-33473DF6C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49" y="3883761"/>
            <a:ext cx="48387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35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F4E4AC-866E-41A9-AD13-857054D9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6</a:t>
            </a:fld>
            <a:endParaRPr lang="es-E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A36F14F-56A9-279B-0415-889B5741EF1D}"/>
              </a:ext>
            </a:extLst>
          </p:cNvPr>
          <p:cNvSpPr txBox="1">
            <a:spLocks/>
          </p:cNvSpPr>
          <p:nvPr/>
        </p:nvSpPr>
        <p:spPr>
          <a:xfrm>
            <a:off x="4604182" y="208994"/>
            <a:ext cx="2983635" cy="5409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>
                <a:solidFill>
                  <a:srgbClr val="00B0F0"/>
                </a:solidFill>
              </a:rPr>
              <a:t>NORMALIZACIÓN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09C81C-C3EC-4885-A132-422C0C7DC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130" y="865486"/>
            <a:ext cx="3726198" cy="217749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98FDAB0-EC9D-4ABD-A174-F227B242E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672" y="865485"/>
            <a:ext cx="3726198" cy="217749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A9C0AA5-649F-4867-9B48-97F41703D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5130" y="3815017"/>
            <a:ext cx="3726198" cy="217749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E9A2F69-7CD3-49FD-A9E1-138EEE00BE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0672" y="3815016"/>
            <a:ext cx="3726198" cy="217749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3C51054-BD44-4D2C-9EB0-FFE6C342E806}"/>
              </a:ext>
            </a:extLst>
          </p:cNvPr>
          <p:cNvSpPr txBox="1"/>
          <p:nvPr/>
        </p:nvSpPr>
        <p:spPr>
          <a:xfrm>
            <a:off x="2791407" y="305966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b="1" dirty="0">
                <a:solidFill>
                  <a:srgbClr val="FFC000"/>
                </a:solidFill>
              </a:rPr>
              <a:t>Ejemplo 1</a:t>
            </a:r>
            <a:endParaRPr lang="es-EC" b="1" dirty="0">
              <a:solidFill>
                <a:srgbClr val="FFC000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3170EE6-2EE3-4ABC-9530-954BC6973FEA}"/>
              </a:ext>
            </a:extLst>
          </p:cNvPr>
          <p:cNvSpPr txBox="1"/>
          <p:nvPr/>
        </p:nvSpPr>
        <p:spPr>
          <a:xfrm>
            <a:off x="8266951" y="305966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b="1" dirty="0">
                <a:solidFill>
                  <a:srgbClr val="FFC000"/>
                </a:solidFill>
              </a:rPr>
              <a:t>Ejemplo 2</a:t>
            </a:r>
            <a:endParaRPr lang="es-EC" b="1" dirty="0">
              <a:solidFill>
                <a:srgbClr val="FFC000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812A462-C67E-4DC4-8F83-0CCEA81E6280}"/>
              </a:ext>
            </a:extLst>
          </p:cNvPr>
          <p:cNvSpPr txBox="1"/>
          <p:nvPr/>
        </p:nvSpPr>
        <p:spPr>
          <a:xfrm>
            <a:off x="2791407" y="606583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b="1" dirty="0">
                <a:solidFill>
                  <a:srgbClr val="FFC000"/>
                </a:solidFill>
              </a:rPr>
              <a:t>Ejemplo 3</a:t>
            </a:r>
            <a:endParaRPr lang="es-EC" b="1" dirty="0">
              <a:solidFill>
                <a:srgbClr val="FFC000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3C8F95B-9C7E-4648-AA00-1E1B6147E37F}"/>
              </a:ext>
            </a:extLst>
          </p:cNvPr>
          <p:cNvSpPr txBox="1"/>
          <p:nvPr/>
        </p:nvSpPr>
        <p:spPr>
          <a:xfrm>
            <a:off x="8413222" y="606373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b="1" dirty="0">
                <a:solidFill>
                  <a:srgbClr val="FFC000"/>
                </a:solidFill>
              </a:rPr>
              <a:t>Ejemplo 4</a:t>
            </a:r>
            <a:endParaRPr lang="es-EC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762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E7F22-DA5E-4A46-9640-4BD67CD5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388" y="0"/>
            <a:ext cx="9905998" cy="1478570"/>
          </a:xfrm>
        </p:spPr>
        <p:txBody>
          <a:bodyPr/>
          <a:lstStyle/>
          <a:p>
            <a:pPr algn="ctr"/>
            <a:r>
              <a:rPr lang="es-US" b="1" dirty="0">
                <a:solidFill>
                  <a:srgbClr val="00B0F0"/>
                </a:solidFill>
                <a:latin typeface="+mn-lt"/>
              </a:rPr>
              <a:t>Limpieza de </a:t>
            </a:r>
            <a:r>
              <a:rPr lang="es-US" b="1" dirty="0" err="1">
                <a:solidFill>
                  <a:srgbClr val="00B0F0"/>
                </a:solidFill>
                <a:latin typeface="+mn-lt"/>
              </a:rPr>
              <a:t>crew</a:t>
            </a:r>
            <a:endParaRPr lang="es-EC" b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31B6AF-978C-474F-9EF1-1FEDCEFF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7</a:t>
            </a:fld>
            <a:endParaRPr lang="es-ES" noProof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D673CC6-71C8-4C9E-9DE2-537D28FF8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36" y="1079904"/>
            <a:ext cx="4881502" cy="320929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604E792-CBED-4BE5-B05B-E4B938068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253" y="1079904"/>
            <a:ext cx="6253185" cy="320929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A7E2E06-376E-4297-B10B-812853CEF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388" y="4468305"/>
            <a:ext cx="5282899" cy="225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43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CD4F1-E588-4C0C-AF7C-E890059A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-37707"/>
            <a:ext cx="9905998" cy="1104506"/>
          </a:xfrm>
        </p:spPr>
        <p:txBody>
          <a:bodyPr/>
          <a:lstStyle/>
          <a:p>
            <a:pPr algn="ctr"/>
            <a:r>
              <a:rPr lang="es-US" b="1" dirty="0">
                <a:solidFill>
                  <a:srgbClr val="00B0F0"/>
                </a:solidFill>
              </a:rPr>
              <a:t>CURSORES DE CARGA</a:t>
            </a:r>
            <a:endParaRPr lang="es-EC" b="1" dirty="0">
              <a:solidFill>
                <a:srgbClr val="00B0F0"/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99C8FD-CA9A-46C6-9060-C4E48DCB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8</a:t>
            </a:fld>
            <a:endParaRPr lang="es-ES" noProof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E5276C6-7F4C-4424-BA82-DB7D1B79EAE2}"/>
              </a:ext>
            </a:extLst>
          </p:cNvPr>
          <p:cNvSpPr txBox="1"/>
          <p:nvPr/>
        </p:nvSpPr>
        <p:spPr>
          <a:xfrm>
            <a:off x="1141411" y="1842843"/>
            <a:ext cx="995330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Cursor para director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La sentencia “CREATE PROCEDURE” permite crear y utilizar procedimientos almacenados para mejorar la eficiencia y la organización de la base de datos.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Se declaran los valores a usar.</a:t>
            </a:r>
          </a:p>
          <a:p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ACFEC0B-35A3-4CF8-B40C-30D8363345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808"/>
          <a:stretch/>
        </p:blipFill>
        <p:spPr>
          <a:xfrm>
            <a:off x="1210401" y="2131623"/>
            <a:ext cx="6554115" cy="114654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9768A76-3105-4052-A3CA-A122F6142E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173" b="37847"/>
          <a:stretch/>
        </p:blipFill>
        <p:spPr>
          <a:xfrm>
            <a:off x="1210401" y="3860241"/>
            <a:ext cx="6554115" cy="90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45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F167D-E44C-42F6-A96E-38151B477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b="1" dirty="0">
                <a:solidFill>
                  <a:srgbClr val="00B0F0"/>
                </a:solidFill>
              </a:rPr>
              <a:t>CURSORES DE CARGA</a:t>
            </a:r>
            <a:endParaRPr lang="es-EC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1C1636-D55C-4709-9CBF-9100BA3AF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/>
              <a:t>Cursor para director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Se crea un cursor llamado “</a:t>
            </a:r>
            <a:r>
              <a:rPr lang="es-ES" dirty="0" err="1"/>
              <a:t>CursorDirector</a:t>
            </a:r>
            <a:r>
              <a:rPr lang="es-ES" dirty="0"/>
              <a:t>” y la consulta después del “FOR” es para conseguir los datos para el cursor, </a:t>
            </a:r>
            <a:r>
              <a:rPr lang="es-ES" dirty="0">
                <a:solidFill>
                  <a:schemeClr val="tx1"/>
                </a:solidFill>
                <a:latin typeface="Söhne"/>
              </a:rPr>
              <a:t>e</a:t>
            </a:r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n este caso, la consulta está seleccionando los nombres de directores distintos de la tabla "</a:t>
            </a:r>
            <a:r>
              <a:rPr lang="es-ES" b="0" i="0" dirty="0" err="1">
                <a:solidFill>
                  <a:schemeClr val="tx1"/>
                </a:solidFill>
                <a:effectLst/>
                <a:latin typeface="Söhne"/>
              </a:rPr>
              <a:t>movie_dataset</a:t>
            </a:r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". Por ultimo se declara el controlador para un evento específico, en este caso se ejecuta cuando encuentra un “NOT FOUND” y establece un valor.</a:t>
            </a: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Se abre el cursor y se le dice que haga un bucle, la sentencia “FETCH &lt;</a:t>
            </a:r>
            <a:r>
              <a:rPr lang="es-ES" dirty="0" err="1"/>
              <a:t>nombre_cursor</a:t>
            </a:r>
            <a:r>
              <a:rPr lang="es-ES" dirty="0"/>
              <a:t>&gt; INTO &lt;variable&gt;” es para que recupere la siguiente fila y lo almacene en la variable deseada.</a:t>
            </a:r>
          </a:p>
          <a:p>
            <a:pPr marL="0" indent="0">
              <a:buNone/>
            </a:pPr>
            <a:endParaRPr lang="es-EC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388AFC-9A4F-4136-AA85-B6A21A79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9</a:t>
            </a:fld>
            <a:endParaRPr lang="es-ES" noProof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4ADA6CD-9736-45B2-ACBF-39926BFA5C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752" b="262"/>
          <a:stretch/>
        </p:blipFill>
        <p:spPr>
          <a:xfrm>
            <a:off x="1141411" y="2534409"/>
            <a:ext cx="6554115" cy="113968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F65C16D-B7C2-47F8-AA0B-4D3A7C170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4424974"/>
            <a:ext cx="3286584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51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7ACD96E-49A0-4DA4-A7BB-AC2D8874213F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4F7154-AFAC-4BE7-8A74-7F4B6FC2743C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305</TotalTime>
  <Words>381</Words>
  <Application>Microsoft Office PowerPoint</Application>
  <PresentationFormat>Panorámica</PresentationFormat>
  <Paragraphs>79</Paragraphs>
  <Slides>12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Söhne</vt:lpstr>
      <vt:lpstr>Times New Roman</vt:lpstr>
      <vt:lpstr>Tw Cen MT</vt:lpstr>
      <vt:lpstr>Circuito</vt:lpstr>
      <vt:lpstr>PROYECTO FINAL</vt:lpstr>
      <vt:lpstr>Modelos </vt:lpstr>
      <vt:lpstr>Presentación de PowerPoint</vt:lpstr>
      <vt:lpstr>Presentación de PowerPoint</vt:lpstr>
      <vt:lpstr>Presentación de PowerPoint</vt:lpstr>
      <vt:lpstr>Presentación de PowerPoint</vt:lpstr>
      <vt:lpstr>Limpieza de crew</vt:lpstr>
      <vt:lpstr>CURSORES DE CARGA</vt:lpstr>
      <vt:lpstr>CURSORES DE CARGA</vt:lpstr>
      <vt:lpstr>CURSORES DE CARGA</vt:lpstr>
      <vt:lpstr>Cursores de carga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 de Base De Datos</dc:title>
  <dc:creator>ISAAC MATIAS QUEZADA ALVAREZ</dc:creator>
  <cp:lastModifiedBy>HERMIN LEONARDO CHUQUIMARCA JARAMILLO</cp:lastModifiedBy>
  <cp:revision>8</cp:revision>
  <dcterms:created xsi:type="dcterms:W3CDTF">2023-02-09T00:29:42Z</dcterms:created>
  <dcterms:modified xsi:type="dcterms:W3CDTF">2023-02-10T04:18:01Z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