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0" r:id="rId7"/>
    <p:sldId id="291" r:id="rId8"/>
    <p:sldId id="264" r:id="rId9"/>
    <p:sldId id="293" r:id="rId10"/>
    <p:sldId id="299" r:id="rId11"/>
    <p:sldId id="295" r:id="rId12"/>
    <p:sldId id="296" r:id="rId13"/>
    <p:sldId id="297" r:id="rId14"/>
    <p:sldId id="298" r:id="rId15"/>
    <p:sldId id="30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2D4C1-E4DE-12DB-CE5E-0F24364E5611}" v="9" dt="2023-02-09T05:10:47.381"/>
    <p1510:client id="{59C77B97-CBA5-A8BD-7775-27C33DF04D83}" v="4" dt="2023-02-09T05:14:27.771"/>
    <p1510:client id="{EF6C6B6E-7E0D-4B2F-BCB4-6AA6743B8BB7}" v="70" dt="2023-02-09T05:31:05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16/02/2023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16/02/2023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5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43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0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DA6E77B-B470-47E1-91F1-BE4F1888E670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71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1027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85657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84733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34621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65844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33850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69790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23634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0481164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cuatro imágen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549481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61586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0859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372516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302362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275458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66405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73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677" r:id="rId18"/>
    <p:sldLayoutId id="2147483674" r:id="rId19"/>
    <p:sldLayoutId id="2147483671" r:id="rId20"/>
    <p:sldLayoutId id="2147483676" r:id="rId21"/>
    <p:sldLayoutId id="2147483670" r:id="rId22"/>
    <p:sldLayoutId id="2147483651" r:id="rId23"/>
    <p:sldLayoutId id="2147483672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93" y="1683626"/>
            <a:ext cx="7841974" cy="1536187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800" dirty="0">
                <a:solidFill>
                  <a:srgbClr val="00B0F0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3790623"/>
            <a:ext cx="7448826" cy="2251018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es-ES" sz="3200" dirty="0">
                <a:solidFill>
                  <a:srgbClr val="00B0F0"/>
                </a:solidFill>
              </a:rPr>
              <a:t>LEONARDO CHUQUIMARCA</a:t>
            </a:r>
          </a:p>
          <a:p>
            <a:pPr algn="ctr" rtl="0"/>
            <a:br>
              <a:rPr lang="es-ES" sz="3200" dirty="0">
                <a:solidFill>
                  <a:srgbClr val="00B0F0"/>
                </a:solidFill>
              </a:rPr>
            </a:br>
            <a:r>
              <a:rPr lang="es-ES" sz="3200" dirty="0">
                <a:solidFill>
                  <a:srgbClr val="00B0F0"/>
                </a:solidFill>
              </a:rPr>
              <a:t>FUNDAMENTOS DE BASE DE DATOS</a:t>
            </a:r>
            <a:br>
              <a:rPr lang="es-ES" sz="3200" dirty="0">
                <a:solidFill>
                  <a:srgbClr val="00B0F0"/>
                </a:solidFill>
              </a:rPr>
            </a:br>
            <a:endParaRPr lang="es-ES" sz="3200" dirty="0">
              <a:solidFill>
                <a:srgbClr val="00B0F0"/>
              </a:solidFill>
            </a:endParaRPr>
          </a:p>
          <a:p>
            <a:pPr algn="ctr"/>
            <a:r>
              <a:rPr lang="es-ES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Octubre 2022 – Febrero 2023</a:t>
            </a:r>
          </a:p>
        </p:txBody>
      </p:sp>
      <p:pic>
        <p:nvPicPr>
          <p:cNvPr id="1026" name="Picture 2" descr="Resultado de imagen para logo utpl">
            <a:extLst>
              <a:ext uri="{FF2B5EF4-FFF2-40B4-BE49-F238E27FC236}">
                <a16:creationId xmlns:a16="http://schemas.microsoft.com/office/drawing/2014/main" id="{5E913ABF-17F0-495B-5DB0-54632EE5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42" y="493001"/>
            <a:ext cx="29622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1FD8-465F-4763-9FB7-8B390A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 – DIRECTOR 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71127-2105-4E50-BC9D-397C1668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8166"/>
            <a:ext cx="9905999" cy="371510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ES" dirty="0"/>
              <a:t>Cursor para director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Se abre el cursor y se le dice que haga un bucle, la sentencia “FETCH &lt;</a:t>
            </a:r>
            <a:r>
              <a:rPr lang="es-ES" dirty="0" err="1"/>
              <a:t>nombre_cursor</a:t>
            </a:r>
            <a:r>
              <a:rPr lang="es-ES" dirty="0"/>
              <a:t>&gt; INTO &lt;variable&gt;” es para que recupere la siguiente fila y lo almacene en la variable deseada.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EC" dirty="0"/>
              <a:t>Se crea una condición en el que se va a ingresar los datos limpios a la tabla creada dentro del cursor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5AF04-FF2A-4A42-993C-5C4C810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39A6D3-609E-4FED-9704-D84B2835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38224"/>
            <a:ext cx="5875529" cy="14101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70404A-D503-4566-9618-B0DA07B4E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" b="68949"/>
          <a:stretch/>
        </p:blipFill>
        <p:spPr>
          <a:xfrm>
            <a:off x="1141412" y="4287801"/>
            <a:ext cx="4292053" cy="8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96A0-4E3A-48D9-A526-5C3EBA95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 - DIRECTOR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2BF08-483F-4EEF-8B4B-E10C5C4E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618" y="2097088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Cursor para director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ultimo se finaliza el bucle, se cierra el cursor y el delimitador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DA495-5CA0-4626-811B-D83569D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644F5C-22B2-4498-9DEE-3BAB318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04" y="2469121"/>
            <a:ext cx="176799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78E11-EFA0-4D57-99B3-7927275E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993"/>
            <a:ext cx="9905998" cy="1478570"/>
          </a:xfrm>
        </p:spPr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CONSULTAS REALIZADAS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1809A-C3F4-4BFE-BA82-E15C8685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97E535-8F9E-44B9-9034-FBA6E143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32" y="1109361"/>
            <a:ext cx="7707357" cy="5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363" y="41471"/>
            <a:ext cx="2895269" cy="752974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Modelos</a:t>
            </a:r>
            <a:r>
              <a:rPr lang="es-ES" dirty="0"/>
              <a:t> 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29/7/20XX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3332920" y="617622"/>
            <a:ext cx="5526157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CONCEPTUAL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BAD35DC-F14D-677C-A78C-60994830505C}"/>
              </a:ext>
            </a:extLst>
          </p:cNvPr>
          <p:cNvSpPr txBox="1">
            <a:spLocks/>
          </p:cNvSpPr>
          <p:nvPr/>
        </p:nvSpPr>
        <p:spPr>
          <a:xfrm>
            <a:off x="395040" y="2482751"/>
            <a:ext cx="5078107" cy="340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4B8B9-104C-4616-8B39-1AD0B93E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63" y="1350522"/>
            <a:ext cx="8441872" cy="5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3D3AEF-1223-C5F8-CA8E-EAB71C8E845A}"/>
              </a:ext>
            </a:extLst>
          </p:cNvPr>
          <p:cNvSpPr txBox="1">
            <a:spLocks/>
          </p:cNvSpPr>
          <p:nvPr/>
        </p:nvSpPr>
        <p:spPr>
          <a:xfrm>
            <a:off x="3332921" y="310691"/>
            <a:ext cx="5526157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LÓGICO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E5FB5D-F4F0-4CE5-AFDA-AADFE0F7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5" y="1331479"/>
            <a:ext cx="10460628" cy="4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74EEEA-DDE7-36CE-C162-F35D308E6C48}"/>
              </a:ext>
            </a:extLst>
          </p:cNvPr>
          <p:cNvSpPr txBox="1">
            <a:spLocks/>
          </p:cNvSpPr>
          <p:nvPr/>
        </p:nvSpPr>
        <p:spPr>
          <a:xfrm>
            <a:off x="4026739" y="379101"/>
            <a:ext cx="3909060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FÍSICO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837B1D-BAE1-430A-9457-16532EB1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97" y="1054445"/>
            <a:ext cx="9448005" cy="56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E4AC-866E-41A9-AD13-857054D9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A36F14F-56A9-279B-0415-889B5741EF1D}"/>
              </a:ext>
            </a:extLst>
          </p:cNvPr>
          <p:cNvSpPr txBox="1">
            <a:spLocks/>
          </p:cNvSpPr>
          <p:nvPr/>
        </p:nvSpPr>
        <p:spPr>
          <a:xfrm>
            <a:off x="4604182" y="208994"/>
            <a:ext cx="2983635" cy="540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B0F0"/>
                </a:solidFill>
              </a:rPr>
              <a:t>NORMALIZACIÓN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9C81C-C3EC-4885-A132-422C0C7D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30" y="865486"/>
            <a:ext cx="3726198" cy="21774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8FDAB0-EC9D-4ABD-A174-F227B242E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72" y="865485"/>
            <a:ext cx="3726198" cy="21774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9C0AA5-649F-4867-9B48-97F41703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130" y="3815017"/>
            <a:ext cx="3726198" cy="2177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E9A2F69-7CD3-49FD-A9E1-138EEE00B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72" y="3815016"/>
            <a:ext cx="3726198" cy="217749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3C51054-BD44-4D2C-9EB0-FFE6C342E806}"/>
              </a:ext>
            </a:extLst>
          </p:cNvPr>
          <p:cNvSpPr txBox="1"/>
          <p:nvPr/>
        </p:nvSpPr>
        <p:spPr>
          <a:xfrm>
            <a:off x="2791407" y="30596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1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170EE6-2EE3-4ABC-9530-954BC6973FEA}"/>
              </a:ext>
            </a:extLst>
          </p:cNvPr>
          <p:cNvSpPr txBox="1"/>
          <p:nvPr/>
        </p:nvSpPr>
        <p:spPr>
          <a:xfrm>
            <a:off x="8266951" y="30596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2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12A462-C67E-4DC4-8F83-0CCEA81E6280}"/>
              </a:ext>
            </a:extLst>
          </p:cNvPr>
          <p:cNvSpPr txBox="1"/>
          <p:nvPr/>
        </p:nvSpPr>
        <p:spPr>
          <a:xfrm>
            <a:off x="2791407" y="60658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3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C8F95B-9C7E-4648-AA00-1E1B6147E37F}"/>
              </a:ext>
            </a:extLst>
          </p:cNvPr>
          <p:cNvSpPr txBox="1"/>
          <p:nvPr/>
        </p:nvSpPr>
        <p:spPr>
          <a:xfrm>
            <a:off x="8413222" y="606373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4</a:t>
            </a:r>
            <a:endParaRPr lang="es-EC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E7F22-DA5E-4A46-9640-4BD67CD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88" y="0"/>
            <a:ext cx="9905998" cy="1478570"/>
          </a:xfrm>
        </p:spPr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  <a:latin typeface="+mn-lt"/>
              </a:rPr>
              <a:t>Limpieza de </a:t>
            </a:r>
            <a:r>
              <a:rPr lang="es-US" b="1" dirty="0" err="1">
                <a:solidFill>
                  <a:srgbClr val="00B0F0"/>
                </a:solidFill>
                <a:latin typeface="+mn-lt"/>
              </a:rPr>
              <a:t>crew</a:t>
            </a:r>
            <a:endParaRPr lang="es-EC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1B6AF-978C-474F-9EF1-1FEDCEF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7B4986-D962-48C9-BCC3-86461893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44" y="1363081"/>
            <a:ext cx="5252256" cy="43307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EDA3C7-6A85-4E2A-8710-E4D7CEA8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87" y="1372378"/>
            <a:ext cx="5252256" cy="43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3BE14-E139-4FEB-8642-7FA8AD57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0A1B22-A723-47BA-A5D5-9AEB8C0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25" y="213240"/>
            <a:ext cx="5085127" cy="36706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9C6BB7-698C-4E22-B1DC-CC6AB447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24" y="3883844"/>
            <a:ext cx="5085127" cy="27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D4F1-E588-4C0C-AF7C-E890059A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37707"/>
            <a:ext cx="9905998" cy="1104506"/>
          </a:xfrm>
        </p:spPr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 – EJEMPLO DIRECTOR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9C8FD-CA9A-46C6-9060-C4E48DC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276C6-7F4C-4424-BA82-DB7D1B79EAE2}"/>
              </a:ext>
            </a:extLst>
          </p:cNvPr>
          <p:cNvSpPr txBox="1"/>
          <p:nvPr/>
        </p:nvSpPr>
        <p:spPr>
          <a:xfrm>
            <a:off x="1141411" y="1842843"/>
            <a:ext cx="99533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sentencia “CREATE PROCEDURE” permite crear y utilizar procedimientos almacenados para mejorar la eficiencia y la organización de la base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declaran los valores a usar.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0004DF-1F67-4C45-BD35-75217E3E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01" y="2158061"/>
            <a:ext cx="3503001" cy="9261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9F50BA-F563-4C3D-9A6A-BEB41E58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1" y="3773805"/>
            <a:ext cx="350300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167D-E44C-42F6-A96E-38151B47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 –EJEMPLO DIRECTOR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C1636-D55C-4709-9CBF-9100BA3A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7000"/>
            <a:ext cx="9905999" cy="47263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Cursor para director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crea un cursor llamado “</a:t>
            </a:r>
            <a:r>
              <a:rPr lang="es-ES" dirty="0" err="1"/>
              <a:t>CursorDirector</a:t>
            </a:r>
            <a:r>
              <a:rPr lang="es-ES" dirty="0"/>
              <a:t>” y la consulta después del “FOR” es para conseguir los datos para el cursor, </a:t>
            </a:r>
            <a:r>
              <a:rPr lang="es-ES" dirty="0">
                <a:solidFill>
                  <a:schemeClr val="tx1"/>
                </a:solidFill>
                <a:latin typeface="Söhne"/>
              </a:rPr>
              <a:t>e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n este caso, la consulta está seleccionando los nombres de directores distintos de la tabla "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movie_dataset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". Por ultimo se declara el controlador para un evento específico, en este caso se ejecuta cuando encuentra un “NOT FOUND” y establece un valor.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s-E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 crea una variable el cual almacena una concatenación de dos </a:t>
            </a:r>
            <a:r>
              <a:rPr kumimoji="0" lang="es-E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replace</a:t>
            </a:r>
            <a:r>
              <a:rPr kumimoji="0" lang="es-E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estos </a:t>
            </a:r>
            <a:r>
              <a:rPr kumimoji="0" lang="es-ES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replace</a:t>
            </a:r>
            <a:r>
              <a:rPr kumimoji="0" lang="es-E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cambian los caracteres especiales. Se hace condicionales en caso de alcanzar el final del cursor y en caso de encontrar un valor nulo.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88AFC-9A4F-4136-AA85-B6A21A79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EE4425-865D-4E50-B76F-0C7B5662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169957"/>
            <a:ext cx="7094835" cy="9571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48128E2-94E7-4057-99AD-EE0E51AF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1" y="4714156"/>
            <a:ext cx="4954590" cy="9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329</TotalTime>
  <Words>313</Words>
  <Application>Microsoft Office PowerPoint</Application>
  <PresentationFormat>Panorámica</PresentationFormat>
  <Paragraphs>70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Tw Cen MT</vt:lpstr>
      <vt:lpstr>Circuito</vt:lpstr>
      <vt:lpstr>PROYECTO FINAL</vt:lpstr>
      <vt:lpstr>Modelos </vt:lpstr>
      <vt:lpstr>Presentación de PowerPoint</vt:lpstr>
      <vt:lpstr>Presentación de PowerPoint</vt:lpstr>
      <vt:lpstr>Presentación de PowerPoint</vt:lpstr>
      <vt:lpstr>Limpieza de crew</vt:lpstr>
      <vt:lpstr>Presentación de PowerPoint</vt:lpstr>
      <vt:lpstr>CURSORES DE CARGA – EJEMPLO DIRECTOR</vt:lpstr>
      <vt:lpstr>CURSORES DE CARGA –EJEMPLO DIRECTOR</vt:lpstr>
      <vt:lpstr>CURSORES DE CARGA – DIRECTOR </vt:lpstr>
      <vt:lpstr>Cursores de carga - DIRECTOR</vt:lpstr>
      <vt:lpstr>CONSULTAS REALIZADAS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Base De Datos</dc:title>
  <dc:creator>ISAAC MATIAS QUEZADA ALVAREZ</dc:creator>
  <cp:lastModifiedBy>HERMIN LEONARDO CHUQUIMARCA JARAMILLO</cp:lastModifiedBy>
  <cp:revision>9</cp:revision>
  <dcterms:created xsi:type="dcterms:W3CDTF">2023-02-09T00:29:42Z</dcterms:created>
  <dcterms:modified xsi:type="dcterms:W3CDTF">2023-02-16T14:14:24Z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