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83" r:id="rId7"/>
    <p:sldId id="261" r:id="rId8"/>
    <p:sldId id="290" r:id="rId9"/>
    <p:sldId id="291" r:id="rId10"/>
    <p:sldId id="292" r:id="rId11"/>
    <p:sldId id="26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94" autoAdjust="0"/>
  </p:normalViewPr>
  <p:slideViewPr>
    <p:cSldViewPr snapToGrid="0">
      <p:cViewPr varScale="1">
        <p:scale>
          <a:sx n="112" d="100"/>
          <a:sy n="112" d="100"/>
        </p:scale>
        <p:origin x="13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90" d="100"/>
          <a:sy n="90" d="100"/>
        </p:scale>
        <p:origin x="377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8/10/relationships/authors" Target="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EBE5A4E-446C-4B31-B5B1-448AC0DA5138}" type="datetime1">
              <a:rPr lang="pt-BR" smtClean="0"/>
              <a:t>14/10/2025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1462063-4F4B-471F-A224-C95DE8C6DC84}" type="datetime1">
              <a:rPr lang="pt-BR" smtClean="0"/>
              <a:t>14/10/2025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C5DA344-5FA2-43F7-9D95-CA56C82B0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9144-8BB1-7989-B82A-7FB588236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21B5ECB-BD57-C7D5-2B9C-1794BDB0D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6CB2EB-0D28-8D4D-74AE-65B07FCA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315BE4-05FF-6777-2914-5045C3CAE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7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4A1A-426E-FC1E-8F84-98396481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DA5BD3-6671-9229-9A7B-CA005E1B2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D5B3258-356D-CFAC-8812-CCFA42603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D64F9A-176A-FF54-76BD-E9C9BEC45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7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FDE01-0888-B1C2-D18F-A3ABE8A6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EF26D44-4325-0ADF-A2B1-7EAC597D5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7C7DDB1-8D05-4D0F-ACCE-9973C0E81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D691473-2272-2A09-19A6-EC0329C21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3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rtlCol="0" anchor="b" anchorCtr="0">
            <a:noAutofit/>
          </a:bodyPr>
          <a:lstStyle>
            <a:lvl1pPr algn="l">
              <a:defRPr lang="pt-BR" sz="44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 dirty="0"/>
            </a:lvl1pPr>
          </a:lstStyle>
          <a:p>
            <a:pPr rtl="0"/>
            <a:r>
              <a:rPr lang="pt-BR"/>
              <a:t>Clique no ícone para adicionar uma tabela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D4FC3BD-EADC-41CD-BF89-D97DBF2DB699}" type="datetime1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800"/>
            </a:lvl2pPr>
            <a:lvl3pPr>
              <a:spcBef>
                <a:spcPts val="1000"/>
              </a:spcBef>
              <a:spcAft>
                <a:spcPts val="500"/>
              </a:spcAft>
              <a:defRPr lang="pt-BR" sz="1800"/>
            </a:lvl3pPr>
            <a:lvl4pPr>
              <a:spcBef>
                <a:spcPts val="1000"/>
              </a:spcBef>
              <a:spcAft>
                <a:spcPts val="500"/>
              </a:spcAft>
              <a:defRPr lang="pt-BR" sz="1800"/>
            </a:lvl4pPr>
            <a:lvl5pPr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ACCCD37-972A-46E2-A5B2-D045753D2A9C}" type="datetime1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Clicar no ícone para adicionar uma tabela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F9DAA87-C3E0-4BC1-A623-ECFB2FE3F1A3}" type="datetime1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 rtlCol="0">
            <a:normAutofit/>
          </a:bodyPr>
          <a:lstStyle>
            <a:lvl1pPr marL="0" indent="0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lang="pt-BR"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lang="pt-BR"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lang="pt-BR"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pt-BR"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pt-BR"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pt-BR"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pt-BR"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9A1A189-3474-43DF-9447-891176934D38}" type="datetime1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rtlCol="0" anchor="b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rtlCol="0" anchor="b">
            <a:noAutofit/>
          </a:bodyPr>
          <a:lstStyle>
            <a:lvl1pPr algn="l">
              <a:defRPr lang="pt-BR" sz="4400"/>
            </a:lvl1pPr>
          </a:lstStyle>
          <a:p>
            <a:pPr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lang="pt-BR" sz="1800"/>
            </a:lvl1pPr>
            <a:lvl2pPr>
              <a:spcBef>
                <a:spcPts val="1000"/>
              </a:spcBef>
              <a:spcAft>
                <a:spcPts val="1500"/>
              </a:spcAft>
              <a:defRPr lang="pt-BR" sz="1800"/>
            </a:lvl2pPr>
            <a:lvl3pPr>
              <a:spcBef>
                <a:spcPts val="1000"/>
              </a:spcBef>
              <a:spcAft>
                <a:spcPts val="1500"/>
              </a:spcAft>
              <a:defRPr lang="pt-BR" sz="1800"/>
            </a:lvl3pPr>
            <a:lvl4pPr>
              <a:spcBef>
                <a:spcPts val="1000"/>
              </a:spcBef>
              <a:spcAft>
                <a:spcPts val="1500"/>
              </a:spcAft>
              <a:defRPr lang="pt-BR" sz="1800"/>
            </a:lvl4pPr>
            <a:lvl5pPr>
              <a:spcBef>
                <a:spcPts val="1000"/>
              </a:spcBef>
              <a:spcAft>
                <a:spcPts val="1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>
              <a:ln>
                <a:noFill/>
              </a:ln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rtlCol="0" anchor="b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7875DAF-29A4-4FCE-9E04-009E45280C1F}" type="datetime1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lang="pt-BR"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lang="pt-BR"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lang="pt-BR"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lang="pt-BR"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67CD06D9-1069-4F98-B79A-D411241333AC}" type="datetime1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7276E60-65E2-4F57-81ED-F1ABC7F952DC}" type="datetime1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2DF9A6A1-0EFE-40BA-BDE1-A1997B050F4F}" type="datetime1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9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000" i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://neonkiler99.deviantart.com/art/Call-of-Duty-Advanced-Warfare-Wallpaper-1080p-451759379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hyperlink" Target="https://technofaq.org/posts/2021/06/best-dedicated-server-hosting-providers/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Relationship Id="rId4" Type="http://schemas.openxmlformats.org/officeDocument/2006/relationships/hyperlink" Target="http://apdsi.pt/2020/sociedades-de-advogados-falam-sobre-protecao-de-dados-em-tempo-de-covid-19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486137"/>
            <a:ext cx="5427584" cy="2310189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err="1">
                <a:solidFill>
                  <a:srgbClr val="001D2E"/>
                </a:solidFill>
                <a:latin typeface="Seaford"/>
                <a:ea typeface="Roboto"/>
                <a:cs typeface="Roboto"/>
              </a:rPr>
              <a:t>Gamestream</a:t>
            </a:r>
            <a:endParaRPr lang="pt-BR">
              <a:latin typeface="Seaford"/>
            </a:endParaRPr>
          </a:p>
        </p:txBody>
      </p:sp>
      <p:pic>
        <p:nvPicPr>
          <p:cNvPr id="7" name="Espaço Reservado para Imagem 6" descr="Game Controller Images | Free Vectors, PNGs, Mockups &amp; Backgrounds ...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434" t="2199" r="24732" b="-2199"/>
          <a:stretch>
            <a:fillRect/>
          </a:stretch>
        </p:blipFill>
        <p:spPr>
          <a:xfrm>
            <a:off x="5800620" y="198441"/>
            <a:ext cx="6376182" cy="6662481"/>
          </a:xfr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614794"/>
            <a:ext cx="3200400" cy="5617193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>
                <a:latin typeface="Seaford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97" y="509286"/>
            <a:ext cx="4610286" cy="5617194"/>
          </a:xfrm>
          <a:noFill/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1Milhão de usuários em 6 meses;</a:t>
            </a:r>
          </a:p>
          <a:p>
            <a:r>
              <a:rPr lang="pt-BR" dirty="0"/>
              <a:t>Disponibilidade Mundial;</a:t>
            </a:r>
          </a:p>
          <a:p>
            <a:r>
              <a:rPr lang="pt-BR" dirty="0"/>
              <a:t>Escalabilidade;</a:t>
            </a:r>
          </a:p>
          <a:p>
            <a:r>
              <a:rPr lang="pt-BR" dirty="0"/>
              <a:t>Sessões de </a:t>
            </a:r>
            <a:r>
              <a:rPr lang="pt-BR" dirty="0">
                <a:ea typeface="+mn-lt"/>
                <a:cs typeface="+mn-lt"/>
              </a:rPr>
              <a:t>streaming com estabilidade.</a:t>
            </a:r>
            <a:endParaRPr lang="pt-BR" dirty="0"/>
          </a:p>
        </p:txBody>
      </p:sp>
      <p:pic>
        <p:nvPicPr>
          <p:cNvPr id="25" name="Espaço Reservado para Imagem 6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927" t="-683" r="43103" b="512"/>
          <a:stretch>
            <a:fillRect/>
          </a:stretch>
        </p:blipFill>
        <p:spPr>
          <a:xfrm>
            <a:off x="8763368" y="586"/>
            <a:ext cx="3421264" cy="6892408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8C03926-2F7B-4473-A81F-8E9102B2766B}"/>
              </a:ext>
            </a:extLst>
          </p:cNvPr>
          <p:cNvSpPr txBox="1"/>
          <p:nvPr/>
        </p:nvSpPr>
        <p:spPr>
          <a:xfrm>
            <a:off x="9548813" y="6880225"/>
            <a:ext cx="2651125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de PhotoAuthor está licenciada sob CCYYSA.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E95640-C976-BE84-E588-1B8F8F8D2A02}"/>
              </a:ext>
            </a:extLst>
          </p:cNvPr>
          <p:cNvSpPr txBox="1"/>
          <p:nvPr/>
        </p:nvSpPr>
        <p:spPr>
          <a:xfrm>
            <a:off x="8763000" y="6881813"/>
            <a:ext cx="3425825" cy="3175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/>
              <a:t>ThePhoto de PhotoAuthor está licenciada sob CCYYSA.</a:t>
            </a:r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814012" cy="2147516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r>
              <a:rPr lang="pt-BR" i="0" dirty="0">
                <a:latin typeface="Seaford"/>
                <a:ea typeface="+mj-lt"/>
                <a:cs typeface="+mj-lt"/>
              </a:rPr>
              <a:t>Divisão em partes</a:t>
            </a:r>
            <a:r>
              <a:rPr lang="pt-BR" i="0" dirty="0">
                <a:ea typeface="+mj-lt"/>
                <a:cs typeface="+mj-lt"/>
              </a:rPr>
              <a:t> (</a:t>
            </a:r>
            <a:r>
              <a:rPr lang="pt-BR" i="0" dirty="0">
                <a:latin typeface="Seaford"/>
                <a:ea typeface="+mj-lt"/>
                <a:cs typeface="+mj-lt"/>
              </a:rPr>
              <a:t>Microsserviços</a:t>
            </a:r>
            <a:r>
              <a:rPr lang="pt-BR" i="0" dirty="0">
                <a:ea typeface="+mj-lt"/>
                <a:cs typeface="+mj-lt"/>
              </a:rPr>
              <a:t>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72" y="3125316"/>
            <a:ext cx="6552565" cy="804726"/>
          </a:xfrm>
          <a:noFill/>
        </p:spPr>
        <p:txBody>
          <a:bodyPr rtlCol="0" anchor="t"/>
          <a:lstStyle>
            <a:defPPr>
              <a:defRPr lang="pt-BR"/>
            </a:defPPr>
          </a:lstStyle>
          <a:p>
            <a:pPr>
              <a:lnSpc>
                <a:spcPct val="100000"/>
              </a:lnSpc>
            </a:pPr>
            <a:r>
              <a:rPr lang="pt-BR" b="0" dirty="0">
                <a:latin typeface="Roboto"/>
                <a:ea typeface="+mn-lt"/>
                <a:cs typeface="+mn-lt"/>
              </a:rPr>
              <a:t>Cada parte faz uma função específica e pode continuar </a:t>
            </a:r>
            <a:r>
              <a:rPr lang="pt-BR" dirty="0">
                <a:latin typeface="Roboto"/>
                <a:ea typeface="Roboto"/>
                <a:cs typeface="Roboto"/>
              </a:rPr>
              <a:t>funcionando</a:t>
            </a:r>
            <a:r>
              <a:rPr lang="pt-BR" b="0" dirty="0">
                <a:latin typeface="Roboto"/>
                <a:ea typeface="+mn-lt"/>
                <a:cs typeface="+mn-lt"/>
              </a:rPr>
              <a:t> </a:t>
            </a:r>
            <a:r>
              <a:rPr lang="pt-BR" dirty="0">
                <a:latin typeface="Roboto"/>
                <a:ea typeface="Roboto"/>
                <a:cs typeface="Roboto"/>
              </a:rPr>
              <a:t>mesmo</a:t>
            </a:r>
            <a:r>
              <a:rPr lang="pt-BR" b="0" dirty="0">
                <a:latin typeface="Roboto"/>
                <a:ea typeface="+mn-lt"/>
                <a:cs typeface="+mn-lt"/>
              </a:rPr>
              <a:t> que outra falhe</a:t>
            </a:r>
            <a:r>
              <a:rPr lang="pt-BR" b="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43" name="Espaço Reservado para Imagem 42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135" r="26135"/>
          <a:stretch/>
        </p:blipFill>
        <p:spPr>
          <a:xfrm>
            <a:off x="7257326" y="-11576"/>
            <a:ext cx="4946249" cy="690372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58E1C1-DB5B-CC43-3CD9-9672EFD97F83}"/>
              </a:ext>
            </a:extLst>
          </p:cNvPr>
          <p:cNvSpPr txBox="1"/>
          <p:nvPr/>
        </p:nvSpPr>
        <p:spPr>
          <a:xfrm>
            <a:off x="7258050" y="6892925"/>
            <a:ext cx="4945063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/>
              <a:t>ThePhoto de PhotoAuthor está licenciada sob CCYYSA.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5"/>
            <a:ext cx="7492311" cy="1532229"/>
          </a:xfrm>
          <a:noFill/>
        </p:spPr>
        <p:txBody>
          <a:bodyPr rtlCol="0"/>
          <a:lstStyle>
            <a:defPPr>
              <a:defRPr lang="pt-BR"/>
            </a:defPPr>
          </a:lstStyle>
          <a:p>
            <a:r>
              <a:rPr lang="pt-BR" b="1" i="0" dirty="0">
                <a:latin typeface="Seaford"/>
                <a:ea typeface="+mj-lt"/>
                <a:cs typeface="+mj-lt"/>
              </a:rPr>
              <a:t>Microsserviço 1:</a:t>
            </a:r>
            <a:r>
              <a:rPr lang="pt-BR" i="0" dirty="0">
                <a:latin typeface="Seaford"/>
                <a:ea typeface="+mj-lt"/>
                <a:cs typeface="+mj-lt"/>
              </a:rPr>
              <a:t> Pagamentos e Assinaturas</a:t>
            </a:r>
            <a:endParaRPr lang="pt-BR" dirty="0">
              <a:latin typeface="Seaford"/>
            </a:endParaRPr>
          </a:p>
        </p:txBody>
      </p:sp>
      <p:pic>
        <p:nvPicPr>
          <p:cNvPr id="24" name="Espaço Reservado para Imagem 7" descr="Electronic payment system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7984" t="-1165" r="30233" b="777"/>
          <a:stretch>
            <a:fillRect/>
          </a:stretch>
        </p:blipFill>
        <p:spPr>
          <a:xfrm>
            <a:off x="-18788" y="-22860"/>
            <a:ext cx="3291333" cy="6930541"/>
          </a:xfr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6" y="2797764"/>
            <a:ext cx="7215304" cy="1623995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dirty="0">
                <a:latin typeface="Roboto"/>
                <a:ea typeface="+mn-lt"/>
                <a:cs typeface="+mn-lt"/>
              </a:rPr>
              <a:t>Cuida dos planos, pagamentos e permissões de acesso.</a:t>
            </a:r>
            <a:endParaRPr lang="pt-BR">
              <a:latin typeface="Roboto"/>
              <a:ea typeface="Roboto"/>
              <a:cs typeface="Roboto"/>
            </a:endParaRPr>
          </a:p>
          <a:p>
            <a:r>
              <a:rPr lang="pt-BR" dirty="0">
                <a:latin typeface="Roboto"/>
                <a:ea typeface="+mn-lt"/>
                <a:cs typeface="+mn-lt"/>
              </a:rPr>
              <a:t>Se parar, o usuário ainda pode jogar, só não pode comprar ou renovar.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F0B92-950F-B404-E373-77B13920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260A3-7BF3-E773-8BF0-668D02BC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011" y="185195"/>
            <a:ext cx="5393470" cy="1759492"/>
          </a:xfrm>
          <a:noFill/>
        </p:spPr>
        <p:txBody>
          <a:bodyPr rtlCol="0"/>
          <a:lstStyle>
            <a:defPPr>
              <a:defRPr lang="pt-BR"/>
            </a:defPPr>
          </a:lstStyle>
          <a:p>
            <a:r>
              <a:rPr lang="pt-BR" b="1" i="0" dirty="0">
                <a:latin typeface="Seaford"/>
                <a:ea typeface="+mj-lt"/>
                <a:cs typeface="+mj-lt"/>
              </a:rPr>
              <a:t>Microsserviço 2:</a:t>
            </a:r>
            <a:r>
              <a:rPr lang="pt-BR" i="0" dirty="0">
                <a:latin typeface="Seaford"/>
                <a:ea typeface="+mj-lt"/>
                <a:cs typeface="+mj-lt"/>
              </a:rPr>
              <a:t> Chat e Amigos</a:t>
            </a:r>
            <a:endParaRPr lang="pt-BR" dirty="0">
              <a:latin typeface="Seaford"/>
            </a:endParaRPr>
          </a:p>
        </p:txBody>
      </p:sp>
      <p:pic>
        <p:nvPicPr>
          <p:cNvPr id="24" name="Espaço Reservado para Imagem 7" descr="Streaming">
            <a:extLst>
              <a:ext uri="{FF2B5EF4-FFF2-40B4-BE49-F238E27FC236}">
                <a16:creationId xmlns:a16="http://schemas.microsoft.com/office/drawing/2014/main" id="{BFBD2566-98CF-7651-AE16-F56AB98B33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6972" r="26972"/>
          <a:stretch>
            <a:fillRect/>
          </a:stretch>
        </p:blipFill>
        <p:spPr>
          <a:xfrm>
            <a:off x="-5420" y="3876"/>
            <a:ext cx="4724712" cy="6850367"/>
          </a:xfr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856C0-F047-7A66-6B01-1906A9AB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4010" y="2797764"/>
            <a:ext cx="5557620" cy="1904731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dirty="0">
                <a:latin typeface="Roboto"/>
                <a:ea typeface="+mn-lt"/>
                <a:cs typeface="+mn-lt"/>
              </a:rPr>
              <a:t>Mostra quem está online e permite conversar.</a:t>
            </a:r>
          </a:p>
          <a:p>
            <a:r>
              <a:rPr lang="pt-BR" dirty="0">
                <a:latin typeface="Roboto"/>
                <a:ea typeface="+mn-lt"/>
                <a:cs typeface="+mn-lt"/>
              </a:rPr>
              <a:t>Se cair, o jogo continua normalmente.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16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E5AC8-6CB9-734D-80B6-40DB8CC5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ço Reservado para Imagem 7" descr="EL MUNDO">
            <a:extLst>
              <a:ext uri="{FF2B5EF4-FFF2-40B4-BE49-F238E27FC236}">
                <a16:creationId xmlns:a16="http://schemas.microsoft.com/office/drawing/2014/main" id="{7734325B-2906-D76A-9C30-0168FAD10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543" r="12543"/>
          <a:stretch>
            <a:fillRect/>
          </a:stretch>
        </p:blipFill>
        <p:spPr>
          <a:xfrm>
            <a:off x="3810" y="10"/>
            <a:ext cx="7816995" cy="6857990"/>
          </a:xfr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F025A3-C148-D136-5475-2AE1057C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360" y="731562"/>
            <a:ext cx="4889475" cy="2123094"/>
          </a:xfrm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r>
              <a:rPr lang="pt-BR" i="0" dirty="0">
                <a:latin typeface="Seaford"/>
                <a:ea typeface="+mj-lt"/>
                <a:cs typeface="+mj-lt"/>
              </a:rPr>
              <a:t>Distribuição e Disponibilidade</a:t>
            </a:r>
            <a:endParaRPr lang="pt-BR">
              <a:latin typeface="Seafor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4A740-E278-D5FF-980A-797E327F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60" y="3023007"/>
            <a:ext cx="5785159" cy="2568694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pt-BR"/>
            </a:defPPr>
          </a:lstStyle>
          <a:p>
            <a:r>
              <a:rPr lang="pt-BR" dirty="0">
                <a:latin typeface="Roboto"/>
                <a:ea typeface="+mn-lt"/>
                <a:cs typeface="+mn-lt"/>
              </a:rPr>
              <a:t>Os servidores são espalhados por várias </a:t>
            </a:r>
            <a:r>
              <a:rPr lang="pt-BR" b="1" dirty="0">
                <a:latin typeface="Roboto"/>
                <a:ea typeface="+mn-lt"/>
                <a:cs typeface="+mn-lt"/>
              </a:rPr>
              <a:t>regiões do mundo</a:t>
            </a:r>
            <a:r>
              <a:rPr lang="pt-BR" dirty="0">
                <a:latin typeface="Roboto"/>
                <a:ea typeface="+mn-lt"/>
                <a:cs typeface="+mn-lt"/>
              </a:rPr>
              <a:t>.</a:t>
            </a:r>
          </a:p>
          <a:p>
            <a:endParaRPr lang="pt-BR" dirty="0">
              <a:latin typeface="Roboto"/>
              <a:ea typeface="Roboto"/>
              <a:cs typeface="Roboto"/>
            </a:endParaRPr>
          </a:p>
          <a:p>
            <a:r>
              <a:rPr lang="pt-BR" dirty="0">
                <a:latin typeface="Roboto"/>
                <a:ea typeface="+mn-lt"/>
                <a:cs typeface="+mn-lt"/>
              </a:rPr>
              <a:t>Cada região tem </a:t>
            </a:r>
            <a:r>
              <a:rPr lang="pt-BR" b="1" dirty="0">
                <a:latin typeface="Roboto"/>
                <a:ea typeface="+mn-lt"/>
                <a:cs typeface="+mn-lt"/>
              </a:rPr>
              <a:t>vários data centers</a:t>
            </a:r>
            <a:r>
              <a:rPr lang="pt-BR" dirty="0">
                <a:latin typeface="Roboto"/>
                <a:ea typeface="+mn-lt"/>
                <a:cs typeface="+mn-lt"/>
              </a:rPr>
              <a:t>, chamados </a:t>
            </a:r>
            <a:r>
              <a:rPr lang="pt-BR" b="1" dirty="0">
                <a:latin typeface="Roboto"/>
                <a:ea typeface="+mn-lt"/>
                <a:cs typeface="+mn-lt"/>
              </a:rPr>
              <a:t>Zonas de Disponibilidade</a:t>
            </a:r>
            <a:r>
              <a:rPr lang="pt-BR" dirty="0">
                <a:latin typeface="Roboto"/>
                <a:ea typeface="+mn-lt"/>
                <a:cs typeface="+mn-lt"/>
              </a:rPr>
              <a:t>.</a:t>
            </a:r>
            <a:endParaRPr lang="pt-BR" dirty="0">
              <a:latin typeface="Roboto"/>
            </a:endParaRPr>
          </a:p>
          <a:p>
            <a:endParaRPr lang="pt-BR" dirty="0">
              <a:latin typeface="Roboto"/>
              <a:ea typeface="Roboto"/>
              <a:cs typeface="Roboto"/>
            </a:endParaRPr>
          </a:p>
          <a:p>
            <a:r>
              <a:rPr lang="pt-BR" dirty="0">
                <a:latin typeface="Roboto"/>
                <a:ea typeface="+mn-lt"/>
                <a:cs typeface="+mn-lt"/>
              </a:rPr>
              <a:t>Isso garante que, se um local falhar, outro assume rapidamente.</a:t>
            </a:r>
            <a:endParaRPr lang="pt-BR" dirty="0">
              <a:latin typeface="Roboto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5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C5D85-67E9-3562-7199-E390F713D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8EF3A-77A4-12D0-899E-912AA842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989" y="4178"/>
            <a:ext cx="4085390" cy="1245351"/>
          </a:xfrm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r>
              <a:rPr lang="pt-BR" i="0" dirty="0">
                <a:latin typeface="Seaford"/>
                <a:ea typeface="+mj-lt"/>
                <a:cs typeface="+mj-lt"/>
              </a:rPr>
              <a:t>Escalabilidade</a:t>
            </a:r>
            <a:endParaRPr lang="pt-BR" i="0" dirty="0">
              <a:latin typeface="Seaford"/>
            </a:endParaRPr>
          </a:p>
        </p:txBody>
      </p:sp>
      <p:pic>
        <p:nvPicPr>
          <p:cNvPr id="24" name="Espaço Reservado para Imagem 7" descr="Entendendo a Escalabilidade: O Que Significa e Por Que É Importante ...">
            <a:extLst>
              <a:ext uri="{FF2B5EF4-FFF2-40B4-BE49-F238E27FC236}">
                <a16:creationId xmlns:a16="http://schemas.microsoft.com/office/drawing/2014/main" id="{A57B8458-703E-CE7D-0D87-C58EDEC1B37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15792" r="15792"/>
          <a:stretch>
            <a:fillRect/>
          </a:stretch>
        </p:blipFill>
        <p:spPr>
          <a:xfrm>
            <a:off x="834961" y="2032663"/>
            <a:ext cx="4463005" cy="4067492"/>
          </a:xfr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50CFF-F15D-EF18-BA63-288766B8BE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1720" y="2032663"/>
            <a:ext cx="5212080" cy="406749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marL="285750" indent="-285750">
              <a:buFont typeface="Arial"/>
              <a:buChar char="•"/>
            </a:pPr>
            <a:r>
              <a:rPr lang="pt-BR" dirty="0">
                <a:latin typeface="Roboto"/>
                <a:ea typeface="+mn-lt"/>
                <a:cs typeface="+mn-lt"/>
              </a:rPr>
              <a:t>O primeiro ponto que recebe os usuários é o </a:t>
            </a:r>
            <a:r>
              <a:rPr lang="pt-BR" b="1" dirty="0">
                <a:latin typeface="Roboto"/>
                <a:ea typeface="+mn-lt"/>
                <a:cs typeface="+mn-lt"/>
              </a:rPr>
              <a:t>Balanceador de Carga</a:t>
            </a:r>
            <a:r>
              <a:rPr lang="pt-BR" dirty="0">
                <a:latin typeface="Roboto"/>
                <a:ea typeface="+mn-lt"/>
                <a:cs typeface="+mn-lt"/>
              </a:rPr>
              <a:t>.</a:t>
            </a:r>
            <a:endParaRPr lang="pt-BR" dirty="0">
              <a:latin typeface="Roboto"/>
              <a:ea typeface="Roboto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latin typeface="Roboto"/>
                <a:ea typeface="+mn-lt"/>
                <a:cs typeface="+mn-lt"/>
              </a:rPr>
              <a:t>Ele distribui as conexões entre vários servidores.</a:t>
            </a:r>
            <a:endParaRPr lang="pt-BR" dirty="0">
              <a:latin typeface="Roboto"/>
              <a:ea typeface="Roboto"/>
              <a:cs typeface="Roboto"/>
            </a:endParaRPr>
          </a:p>
          <a:p>
            <a:r>
              <a:rPr lang="pt-BR" dirty="0">
                <a:latin typeface="Roboto"/>
                <a:ea typeface="Roboto"/>
                <a:cs typeface="Roboto"/>
              </a:rPr>
              <a:t>FUNÇÃO:</a:t>
            </a:r>
          </a:p>
          <a:p>
            <a:r>
              <a:rPr lang="pt-BR" dirty="0">
                <a:latin typeface="Roboto"/>
                <a:ea typeface="+mn-lt"/>
                <a:cs typeface="+mn-lt"/>
              </a:rPr>
              <a:t> Garante que nenhum servidor fique sobrecarregado.</a:t>
            </a:r>
            <a:endParaRPr lang="pt-BR">
              <a:latin typeface="Roboto"/>
              <a:ea typeface="Roboto"/>
              <a:cs typeface="Roboto"/>
            </a:endParaRPr>
          </a:p>
          <a:p>
            <a:r>
              <a:rPr lang="pt-BR" dirty="0">
                <a:latin typeface="Roboto"/>
                <a:ea typeface="+mn-lt"/>
                <a:cs typeface="+mn-lt"/>
              </a:rPr>
              <a:t> Se um servidor falhar, o balanceador envia os jogadores para outro.</a:t>
            </a:r>
            <a:endParaRPr lang="pt-BR">
              <a:latin typeface="Roboto"/>
              <a:ea typeface="Roboto"/>
              <a:cs typeface="Robo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09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514" y="365125"/>
            <a:ext cx="5843860" cy="911142"/>
          </a:xfrm>
          <a:noFill/>
        </p:spPr>
        <p:txBody>
          <a:bodyPr rtlCol="0"/>
          <a:lstStyle>
            <a:defPPr>
              <a:defRPr lang="pt-BR"/>
            </a:defPPr>
          </a:lstStyle>
          <a:p>
            <a:r>
              <a:rPr lang="pt-BR" i="0" dirty="0">
                <a:latin typeface="Seaford"/>
                <a:ea typeface="+mj-lt"/>
                <a:cs typeface="+mj-lt"/>
              </a:rPr>
              <a:t>Segurança</a:t>
            </a:r>
            <a:endParaRPr lang="pt-BR" dirty="0">
              <a:latin typeface="Seafor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2055813"/>
            <a:ext cx="6311306" cy="171465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dirty="0">
                <a:latin typeface="Roboto"/>
                <a:ea typeface="+mn-lt"/>
                <a:cs typeface="+mn-lt"/>
              </a:rPr>
              <a:t>Os microsserviços precisam se identificar antes de trocar informações (Só serviços autorizados podem se falar).</a:t>
            </a:r>
          </a:p>
          <a:p>
            <a:r>
              <a:rPr lang="pt-BR" dirty="0">
                <a:latin typeface="Roboto"/>
                <a:ea typeface="+mn-lt"/>
                <a:cs typeface="+mn-lt"/>
              </a:rPr>
              <a:t>Isso é garantido por um sistema de </a:t>
            </a:r>
            <a:r>
              <a:rPr lang="pt-BR" b="1" dirty="0">
                <a:latin typeface="Roboto"/>
                <a:ea typeface="+mn-lt"/>
                <a:cs typeface="+mn-lt"/>
              </a:rPr>
              <a:t>Identidade e Acesso</a:t>
            </a:r>
            <a:r>
              <a:rPr lang="pt-BR" dirty="0">
                <a:latin typeface="Roboto"/>
                <a:ea typeface="+mn-lt"/>
                <a:cs typeface="+mn-lt"/>
              </a:rPr>
              <a:t>.</a:t>
            </a:r>
            <a:endParaRPr lang="pt-BR" dirty="0">
              <a:latin typeface="Roboto"/>
              <a:ea typeface="Roboto"/>
              <a:cs typeface="Roboto"/>
            </a:endParaRPr>
          </a:p>
        </p:txBody>
      </p:sp>
      <p:pic>
        <p:nvPicPr>
          <p:cNvPr id="20" name="Espaço Reservado para Imagem 19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767" t="2136" r="20502" b="-2524"/>
          <a:stretch>
            <a:fillRect/>
          </a:stretch>
        </p:blipFill>
        <p:spPr>
          <a:xfrm>
            <a:off x="7286255" y="3876"/>
            <a:ext cx="4624982" cy="686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515947-4797-3C94-D338-A786B8CF1AB4}"/>
              </a:ext>
            </a:extLst>
          </p:cNvPr>
          <p:cNvSpPr txBox="1"/>
          <p:nvPr/>
        </p:nvSpPr>
        <p:spPr>
          <a:xfrm>
            <a:off x="7567613" y="6880225"/>
            <a:ext cx="4624387" cy="317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/>
              <a:t>ThePhoto de PhotoAuthor está licenciada sob CCYYSA.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Walbaum Display Light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gle lines design_Win32_SL_V15" id="{7EDC6EF7-8AD3-4A22-B09A-9C2D96F216F8}" vid="{B0E828C9-6219-42BF-B63C-156B68E5CCE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AngleLinesVTI</vt:lpstr>
      <vt:lpstr>Gamestream</vt:lpstr>
      <vt:lpstr>Objetivos</vt:lpstr>
      <vt:lpstr>Divisão em partes (Microsserviços)</vt:lpstr>
      <vt:lpstr>Microsserviço 1: Pagamentos e Assinaturas</vt:lpstr>
      <vt:lpstr>Microsserviço 2: Chat e Amigos</vt:lpstr>
      <vt:lpstr>Distribuição e Disponibilidade</vt:lpstr>
      <vt:lpstr>Escalabilidade</vt:lpstr>
      <vt:lpstr>Segurança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Gamestream</dc:title>
  <dc:creator/>
  <cp:lastModifiedBy>Leonardo Rafael Contini Costa</cp:lastModifiedBy>
  <cp:revision>187</cp:revision>
  <dcterms:created xsi:type="dcterms:W3CDTF">2023-12-10T21:10:30Z</dcterms:created>
  <dcterms:modified xsi:type="dcterms:W3CDTF">2025-10-14T22:03:17Z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