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7"/>
  </p:notesMasterIdLst>
  <p:sldIdLst>
    <p:sldId id="282" r:id="rId2"/>
    <p:sldId id="295" r:id="rId3"/>
    <p:sldId id="296" r:id="rId4"/>
    <p:sldId id="297" r:id="rId5"/>
    <p:sldId id="29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FAFAF"/>
    <a:srgbClr val="BB9200"/>
    <a:srgbClr val="E7E6E6"/>
    <a:srgbClr val="FEC800"/>
    <a:srgbClr val="FFF4CB"/>
    <a:srgbClr val="E6E6E6"/>
    <a:srgbClr val="9DC3E6"/>
    <a:srgbClr val="FFBB00"/>
    <a:srgbClr val="FFD7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81412" autoAdjust="0"/>
  </p:normalViewPr>
  <p:slideViewPr>
    <p:cSldViewPr snapToGrid="0" showGuides="1">
      <p:cViewPr varScale="1">
        <p:scale>
          <a:sx n="93" d="100"/>
          <a:sy n="93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1C77-C679-4DD7-8415-F021013EA23B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4D0EA-8F2F-4859-9AD8-1E1296D50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D0EA-8F2F-4859-9AD8-1E1296D500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2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D0EA-8F2F-4859-9AD8-1E1296D500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D0EA-8F2F-4859-9AD8-1E1296D500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1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F5D03-F95F-41AD-AD57-05C8985E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78" y="241512"/>
            <a:ext cx="10515600" cy="72508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84307A94-A77C-4871-B9AB-2248F63DC5C3}"/>
              </a:ext>
            </a:extLst>
          </p:cNvPr>
          <p:cNvSpPr/>
          <p:nvPr userDrawn="1"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コネクタ 4">
            <a:extLst>
              <a:ext uri="{FF2B5EF4-FFF2-40B4-BE49-F238E27FC236}">
                <a16:creationId xmlns:a16="http://schemas.microsoft.com/office/drawing/2014/main" id="{30DD6076-567A-46B8-8446-8E3CC09A7881}"/>
              </a:ext>
            </a:extLst>
          </p:cNvPr>
          <p:cNvCxnSpPr/>
          <p:nvPr userDrawn="1"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8">
            <a:extLst>
              <a:ext uri="{FF2B5EF4-FFF2-40B4-BE49-F238E27FC236}">
                <a16:creationId xmlns:a16="http://schemas.microsoft.com/office/drawing/2014/main" id="{A8D6324F-17B2-46A4-8A84-029D9C470D6C}"/>
              </a:ext>
            </a:extLst>
          </p:cNvPr>
          <p:cNvGrpSpPr/>
          <p:nvPr userDrawn="1"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9" name="山形 6">
              <a:extLst>
                <a:ext uri="{FF2B5EF4-FFF2-40B4-BE49-F238E27FC236}">
                  <a16:creationId xmlns:a16="http://schemas.microsoft.com/office/drawing/2014/main" id="{C5D7270B-B8F3-4733-A1D6-9DD6AADA9B44}"/>
                </a:ext>
              </a:extLst>
            </p:cNvPr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山形 7">
              <a:extLst>
                <a:ext uri="{FF2B5EF4-FFF2-40B4-BE49-F238E27FC236}">
                  <a16:creationId xmlns:a16="http://schemas.microsoft.com/office/drawing/2014/main" id="{AF08BCFE-C062-43E2-A8EF-ED5374B5B79F}"/>
                </a:ext>
              </a:extLst>
            </p:cNvPr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直角三角形 4">
            <a:extLst>
              <a:ext uri="{FF2B5EF4-FFF2-40B4-BE49-F238E27FC236}">
                <a16:creationId xmlns:a16="http://schemas.microsoft.com/office/drawing/2014/main" id="{EC19C5FD-97C0-440A-9A58-3E232D11E6F7}"/>
              </a:ext>
            </a:extLst>
          </p:cNvPr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CA010-DCD5-444F-85D4-A5B85C21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324600"/>
            <a:ext cx="2743200" cy="365125"/>
          </a:xfrm>
        </p:spPr>
        <p:txBody>
          <a:bodyPr/>
          <a:lstStyle/>
          <a:p>
            <a:fld id="{0D9CB574-A4A8-4E77-A1D3-B2611E4BD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9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5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7ACA9F-D1E7-45E9-9515-FA2CEC7F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F9D7-89B8-4987-859E-B0FC8001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A4043-DEF1-4BD2-A396-274E53DF3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06CAD-C5E7-4D5E-B0C2-5AE797A85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14B04-130D-4F49-8029-8BDB5858E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CB574-A4A8-4E77-A1D3-B2611E4BD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doorgml.net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5E68311-9070-4326-8792-61F8009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47" y="0"/>
            <a:ext cx="12233448" cy="6858000"/>
          </a:xfrm>
          <a:prstGeom prst="rect">
            <a:avLst/>
          </a:prstGeom>
        </p:spPr>
      </p:pic>
      <p:sp>
        <p:nvSpPr>
          <p:cNvPr id="22" name="正方形/長方形 2">
            <a:extLst>
              <a:ext uri="{FF2B5EF4-FFF2-40B4-BE49-F238E27FC236}">
                <a16:creationId xmlns:a16="http://schemas.microsoft.com/office/drawing/2014/main" id="{C244A759-558E-4E66-A711-0B3691CD6449}"/>
              </a:ext>
            </a:extLst>
          </p:cNvPr>
          <p:cNvSpPr/>
          <p:nvPr/>
        </p:nvSpPr>
        <p:spPr>
          <a:xfrm>
            <a:off x="-41447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DB4FF18D-C2C6-4233-A058-943608B742BB}"/>
              </a:ext>
            </a:extLst>
          </p:cNvPr>
          <p:cNvSpPr/>
          <p:nvPr/>
        </p:nvSpPr>
        <p:spPr>
          <a:xfrm>
            <a:off x="1573351" y="1556295"/>
            <a:ext cx="3077469" cy="3077469"/>
          </a:xfrm>
          <a:custGeom>
            <a:avLst/>
            <a:gdLst>
              <a:gd name="connsiteX0" fmla="*/ 0 w 3077469"/>
              <a:gd name="connsiteY0" fmla="*/ 0 h 3077469"/>
              <a:gd name="connsiteX1" fmla="*/ 3077469 w 3077469"/>
              <a:gd name="connsiteY1" fmla="*/ 0 h 3077469"/>
              <a:gd name="connsiteX2" fmla="*/ 3077469 w 3077469"/>
              <a:gd name="connsiteY2" fmla="*/ 807898 h 3077469"/>
              <a:gd name="connsiteX3" fmla="*/ 2845182 w 3077469"/>
              <a:gd name="connsiteY3" fmla="*/ 807898 h 3077469"/>
              <a:gd name="connsiteX4" fmla="*/ 2845182 w 3077469"/>
              <a:gd name="connsiteY4" fmla="*/ 232287 h 3077469"/>
              <a:gd name="connsiteX5" fmla="*/ 232287 w 3077469"/>
              <a:gd name="connsiteY5" fmla="*/ 232287 h 3077469"/>
              <a:gd name="connsiteX6" fmla="*/ 232287 w 3077469"/>
              <a:gd name="connsiteY6" fmla="*/ 2845182 h 3077469"/>
              <a:gd name="connsiteX7" fmla="*/ 2845182 w 3077469"/>
              <a:gd name="connsiteY7" fmla="*/ 2845182 h 3077469"/>
              <a:gd name="connsiteX8" fmla="*/ 2845182 w 3077469"/>
              <a:gd name="connsiteY8" fmla="*/ 2408098 h 3077469"/>
              <a:gd name="connsiteX9" fmla="*/ 3077469 w 3077469"/>
              <a:gd name="connsiteY9" fmla="*/ 2408098 h 3077469"/>
              <a:gd name="connsiteX10" fmla="*/ 3077469 w 3077469"/>
              <a:gd name="connsiteY10" fmla="*/ 3077469 h 3077469"/>
              <a:gd name="connsiteX11" fmla="*/ 0 w 3077469"/>
              <a:gd name="connsiteY11" fmla="*/ 3077469 h 307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77469" h="3077469">
                <a:moveTo>
                  <a:pt x="0" y="0"/>
                </a:moveTo>
                <a:lnTo>
                  <a:pt x="3077469" y="0"/>
                </a:lnTo>
                <a:lnTo>
                  <a:pt x="3077469" y="807898"/>
                </a:lnTo>
                <a:lnTo>
                  <a:pt x="2845182" y="807898"/>
                </a:lnTo>
                <a:lnTo>
                  <a:pt x="2845182" y="232287"/>
                </a:lnTo>
                <a:lnTo>
                  <a:pt x="232287" y="232287"/>
                </a:lnTo>
                <a:lnTo>
                  <a:pt x="232287" y="2845182"/>
                </a:lnTo>
                <a:lnTo>
                  <a:pt x="2845182" y="2845182"/>
                </a:lnTo>
                <a:lnTo>
                  <a:pt x="2845182" y="2408098"/>
                </a:lnTo>
                <a:lnTo>
                  <a:pt x="3077469" y="2408098"/>
                </a:lnTo>
                <a:lnTo>
                  <a:pt x="3077469" y="3077469"/>
                </a:lnTo>
                <a:lnTo>
                  <a:pt x="0" y="30774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45A0A1D-A68F-4984-BE54-4A35FE9D43C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-41447" y="0"/>
            <a:ext cx="1614798" cy="155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C27904D-73CB-47FE-8839-AB62257E4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388" y="1977570"/>
            <a:ext cx="6102625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5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EFAE24-042D-413A-986A-5911A0561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4" y="412612"/>
            <a:ext cx="11075892" cy="6209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CF362-12CB-4321-94F8-F01BBD2504B3}"/>
              </a:ext>
            </a:extLst>
          </p:cNvPr>
          <p:cNvSpPr txBox="1"/>
          <p:nvPr/>
        </p:nvSpPr>
        <p:spPr>
          <a:xfrm>
            <a:off x="5198723" y="236307"/>
            <a:ext cx="2121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</a:rPr>
              <a:t>InEditor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918F4A-CEBD-488F-8E50-7907295759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50" y="333800"/>
            <a:ext cx="615619" cy="512899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0DB4F7-705E-4C02-A8BE-3285C954F74E}"/>
              </a:ext>
            </a:extLst>
          </p:cNvPr>
          <p:cNvSpPr txBox="1"/>
          <p:nvPr/>
        </p:nvSpPr>
        <p:spPr>
          <a:xfrm>
            <a:off x="3226087" y="1473002"/>
            <a:ext cx="6482993" cy="4088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InEditor</a:t>
            </a:r>
            <a:r>
              <a:rPr lang="en-US" altLang="ko-KR" dirty="0"/>
              <a:t> is a web-based application designed to generate </a:t>
            </a:r>
            <a:r>
              <a:rPr lang="en-US" altLang="ko-KR" dirty="0" err="1"/>
              <a:t>IndoorGML</a:t>
            </a:r>
            <a:r>
              <a:rPr lang="en-US" altLang="ko-KR" dirty="0"/>
              <a:t> documents.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After the user draws the indoor space information on the canvas of </a:t>
            </a:r>
            <a:r>
              <a:rPr lang="en-US" altLang="ko-KR" dirty="0" err="1"/>
              <a:t>InEditor</a:t>
            </a:r>
            <a:r>
              <a:rPr lang="en-US" altLang="ko-KR" dirty="0"/>
              <a:t>, </a:t>
            </a:r>
            <a:r>
              <a:rPr lang="en-US" altLang="ko-KR" dirty="0" err="1"/>
              <a:t>InEditor</a:t>
            </a:r>
            <a:r>
              <a:rPr lang="en-US" altLang="ko-KR" dirty="0"/>
              <a:t> generates the </a:t>
            </a:r>
            <a:r>
              <a:rPr lang="en-US" altLang="ko-KR" dirty="0" err="1"/>
              <a:t>IndoorGML</a:t>
            </a:r>
            <a:r>
              <a:rPr lang="en-US" altLang="ko-KR" dirty="0"/>
              <a:t> document using that information.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Currently supported elements of </a:t>
            </a:r>
            <a:r>
              <a:rPr lang="en-US" altLang="ko-KR" dirty="0" err="1"/>
              <a:t>IndoorGML</a:t>
            </a:r>
            <a:r>
              <a:rPr lang="en-US" altLang="ko-KR" dirty="0"/>
              <a:t> in </a:t>
            </a:r>
            <a:r>
              <a:rPr lang="en-US" altLang="ko-KR" dirty="0" err="1"/>
              <a:t>InEditor</a:t>
            </a:r>
            <a:r>
              <a:rPr lang="en-US" altLang="ko-KR" dirty="0"/>
              <a:t> are </a:t>
            </a:r>
            <a:r>
              <a:rPr lang="en-US" altLang="ko-KR" dirty="0" err="1"/>
              <a:t>CellSpace</a:t>
            </a:r>
            <a:r>
              <a:rPr lang="en-US" altLang="ko-KR" dirty="0"/>
              <a:t>, </a:t>
            </a:r>
            <a:r>
              <a:rPr lang="en-US" altLang="ko-KR" dirty="0" err="1"/>
              <a:t>CellSpaceBoundary</a:t>
            </a:r>
            <a:r>
              <a:rPr lang="en-US" altLang="ko-KR" dirty="0"/>
              <a:t>, Transition, State, </a:t>
            </a:r>
            <a:r>
              <a:rPr lang="en-US" altLang="ko-KR" dirty="0" err="1"/>
              <a:t>InterlayerConnection</a:t>
            </a:r>
            <a:r>
              <a:rPr lang="en-US" altLang="ko-KR" dirty="0"/>
              <a:t>. 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(More information on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</a:rPr>
              <a:t>IndoorGML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is available at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http://www.indoorgml.net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0F7DC-D031-4FD6-ABB2-7D2897DA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Geometry in </a:t>
            </a:r>
            <a:r>
              <a:rPr lang="en-US" altLang="ko-KR" dirty="0" err="1"/>
              <a:t>IndoorGML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4546C5-D8E6-4F61-A00D-7FF5D6AB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CB574-A4A8-4E77-A1D3-B2611E4BD37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8D613F-8A9C-41EE-A66F-9FA4CFEB00B3}"/>
              </a:ext>
            </a:extLst>
          </p:cNvPr>
          <p:cNvSpPr/>
          <p:nvPr/>
        </p:nvSpPr>
        <p:spPr>
          <a:xfrm>
            <a:off x="954578" y="1064226"/>
            <a:ext cx="3323026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ea typeface="SimSun" panose="02010600030101010101" pitchFamily="2" charset="-122"/>
                <a:cs typeface="Arial" panose="020B0604020202020204" pitchFamily="34" charset="0"/>
              </a:rPr>
              <a:t>Geometry provided by </a:t>
            </a:r>
            <a:r>
              <a:rPr lang="en-US" altLang="ko-KR" dirty="0" err="1">
                <a:ea typeface="SimSun" panose="02010600030101010101" pitchFamily="2" charset="-122"/>
                <a:cs typeface="Arial" panose="020B0604020202020204" pitchFamily="34" charset="0"/>
              </a:rPr>
              <a:t>InEditor</a:t>
            </a:r>
            <a:endParaRPr lang="en-US" altLang="ko-KR" dirty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26592-D4AC-42EF-9188-90404077205B}"/>
              </a:ext>
            </a:extLst>
          </p:cNvPr>
          <p:cNvSpPr txBox="1"/>
          <p:nvPr/>
        </p:nvSpPr>
        <p:spPr>
          <a:xfrm>
            <a:off x="1755962" y="1679515"/>
            <a:ext cx="3190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 </a:t>
            </a:r>
            <a:r>
              <a:rPr lang="en-US" altLang="ko-KR" sz="1600" dirty="0"/>
              <a:t>Geometry and GML Object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69B639-7B47-46E4-95C5-C4F540B6B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94487"/>
              </p:ext>
            </p:extLst>
          </p:nvPr>
        </p:nvGraphicFramePr>
        <p:xfrm>
          <a:off x="1898200" y="2301783"/>
          <a:ext cx="8530069" cy="1195644"/>
        </p:xfrm>
        <a:graphic>
          <a:graphicData uri="http://schemas.openxmlformats.org/drawingml/2006/table">
            <a:tbl>
              <a:tblPr firstRow="1" firstCol="1" bandRow="1"/>
              <a:tblGrid>
                <a:gridCol w="862213">
                  <a:extLst>
                    <a:ext uri="{9D8B030D-6E8A-4147-A177-3AD203B41FA5}">
                      <a16:colId xmlns:a16="http://schemas.microsoft.com/office/drawing/2014/main" val="1088702527"/>
                    </a:ext>
                  </a:extLst>
                </a:gridCol>
                <a:gridCol w="1916469">
                  <a:extLst>
                    <a:ext uri="{9D8B030D-6E8A-4147-A177-3AD203B41FA5}">
                      <a16:colId xmlns:a16="http://schemas.microsoft.com/office/drawing/2014/main" val="886581904"/>
                    </a:ext>
                  </a:extLst>
                </a:gridCol>
                <a:gridCol w="1917459">
                  <a:extLst>
                    <a:ext uri="{9D8B030D-6E8A-4147-A177-3AD203B41FA5}">
                      <a16:colId xmlns:a16="http://schemas.microsoft.com/office/drawing/2014/main" val="1777851695"/>
                    </a:ext>
                  </a:extLst>
                </a:gridCol>
                <a:gridCol w="1916469">
                  <a:extLst>
                    <a:ext uri="{9D8B030D-6E8A-4147-A177-3AD203B41FA5}">
                      <a16:colId xmlns:a16="http://schemas.microsoft.com/office/drawing/2014/main" val="981695943"/>
                    </a:ext>
                  </a:extLst>
                </a:gridCol>
                <a:gridCol w="1917459">
                  <a:extLst>
                    <a:ext uri="{9D8B030D-6E8A-4147-A177-3AD203B41FA5}">
                      <a16:colId xmlns:a16="http://schemas.microsoft.com/office/drawing/2014/main" val="1054295750"/>
                    </a:ext>
                  </a:extLst>
                </a:gridCol>
              </a:tblGrid>
              <a:tr h="398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ko-KR" sz="1800" b="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CellSpace</a:t>
                      </a:r>
                      <a:endParaRPr lang="ko-KR" sz="1800" b="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CellSpaceBoundary</a:t>
                      </a:r>
                      <a:endParaRPr lang="ko-KR" sz="1800" b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State</a:t>
                      </a:r>
                      <a:endParaRPr lang="ko-KR" sz="1800" b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Transition</a:t>
                      </a:r>
                      <a:endParaRPr lang="ko-KR" sz="1800" b="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40205"/>
                  </a:ext>
                </a:extLst>
              </a:tr>
              <a:tr h="398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2D</a:t>
                      </a:r>
                      <a:endParaRPr lang="ko-KR" sz="1800" b="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Polygon</a:t>
                      </a:r>
                      <a:endParaRPr lang="ko-KR" sz="1800" b="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LineString</a:t>
                      </a:r>
                      <a:endParaRPr lang="ko-KR" sz="1800" b="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Point</a:t>
                      </a:r>
                      <a:endParaRPr lang="ko-KR" sz="1800" b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LineString</a:t>
                      </a:r>
                      <a:endParaRPr lang="ko-KR" sz="1800" b="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98844"/>
                  </a:ext>
                </a:extLst>
              </a:tr>
              <a:tr h="398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3D</a:t>
                      </a:r>
                      <a:endParaRPr lang="ko-KR" sz="1800" b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Solid</a:t>
                      </a:r>
                      <a:endParaRPr lang="ko-KR" sz="1800" b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Polygon</a:t>
                      </a:r>
                      <a:endParaRPr lang="ko-KR" sz="1800" b="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Point</a:t>
                      </a:r>
                      <a:endParaRPr lang="ko-KR" sz="1800" b="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LineString</a:t>
                      </a:r>
                      <a:endParaRPr lang="ko-KR" sz="1800" b="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0412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B96FF3-D761-4FF1-8050-9732ED43EDFA}"/>
              </a:ext>
            </a:extLst>
          </p:cNvPr>
          <p:cNvSpPr txBox="1"/>
          <p:nvPr/>
        </p:nvSpPr>
        <p:spPr>
          <a:xfrm>
            <a:off x="1755962" y="4019032"/>
            <a:ext cx="214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 </a:t>
            </a:r>
            <a:r>
              <a:rPr lang="en-US" altLang="ko-KR" sz="1600" dirty="0"/>
              <a:t>Geometry Type</a:t>
            </a:r>
            <a:endParaRPr lang="ko-KR" altLang="en-US" dirty="0"/>
          </a:p>
        </p:txBody>
      </p:sp>
      <p:pic>
        <p:nvPicPr>
          <p:cNvPr id="2061" name="그림 1" descr="https://lh4.googleusercontent.com/H26HjE_t6ngOyH_eZrY40IA7TqS3wS1Ok1PLh_BGg5dfkjSxqmMlHr8JuGJg3wZECLxyHeU5h_G4eeTajmXq0_oPddc_Bo5ly-T8fi2eVibmOZxWkDGtirBJPXN_QaxBUwMylUoy">
            <a:extLst>
              <a:ext uri="{FF2B5EF4-FFF2-40B4-BE49-F238E27FC236}">
                <a16:creationId xmlns:a16="http://schemas.microsoft.com/office/drawing/2014/main" id="{7A188523-CAD5-4F2C-A512-98D5A044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37" y="5140205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그림 2" descr="https://lh5.googleusercontent.com/5AX0gHD6MuoaXDTj3Y36z1u6-FFkcIDb052K35NItXgHoaw7TWmmHciswLYlfF9sZtiolkXzlf5dmhTa2oIx1VZNqZVOQnP8qXHyyyr9m6RNxDvRWbsWhhLMnQ6QvjaL7hLXxaHN">
            <a:extLst>
              <a:ext uri="{FF2B5EF4-FFF2-40B4-BE49-F238E27FC236}">
                <a16:creationId xmlns:a16="http://schemas.microsoft.com/office/drawing/2014/main" id="{575282E9-EDF3-4D69-A38B-178FEC90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236" y="5140205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그림 3" descr="https://lh3.googleusercontent.com/nwBcCM9biwZAlnoq19z9sd46n6jMzxg9Vv5OdithDCSpbCOGmHX20qH9WLni-5qchoq2hgnsMu6IQgKeF_lx26mTgmOjmTZ0dFfDRsOD2ZY49ScXyY0sbH1JeTInjBFQGUlzL-Jt">
            <a:extLst>
              <a:ext uri="{FF2B5EF4-FFF2-40B4-BE49-F238E27FC236}">
                <a16:creationId xmlns:a16="http://schemas.microsoft.com/office/drawing/2014/main" id="{7A328EC4-7F90-4EB2-8D16-7E73B617F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35" y="5140205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그림 5" descr="https://lh4.googleusercontent.com/4UjkqzJg0klhd38TKCbv0lquW8RUZfSKaKe5zuvJnYCaIlR7lN0fxQu4xu6ckPyiTp2oBXmV5HC0S1E4EH1JMtkKHB6TrL31jSNKen1ypnIQeGAr4gPpZy9PzOQg0pON2H1ZybT9">
            <a:extLst>
              <a:ext uri="{FF2B5EF4-FFF2-40B4-BE49-F238E27FC236}">
                <a16:creationId xmlns:a16="http://schemas.microsoft.com/office/drawing/2014/main" id="{6B986354-9C82-43B8-8317-4A4010AEF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4" y="5140205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그림 46">
            <a:extLst>
              <a:ext uri="{FF2B5EF4-FFF2-40B4-BE49-F238E27FC236}">
                <a16:creationId xmlns:a16="http://schemas.microsoft.com/office/drawing/2014/main" id="{9FB1AA7E-ED1A-4680-814F-EFFB9D8C5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133" y="5140205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그림 41">
            <a:extLst>
              <a:ext uri="{FF2B5EF4-FFF2-40B4-BE49-F238E27FC236}">
                <a16:creationId xmlns:a16="http://schemas.microsoft.com/office/drawing/2014/main" id="{F72CF1FB-4CDE-4E4D-945D-7390E595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431" y="5140205"/>
            <a:ext cx="93600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477B4AD-CB15-4EF4-8E68-95F29720C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73299"/>
              </p:ext>
            </p:extLst>
          </p:nvPr>
        </p:nvGraphicFramePr>
        <p:xfrm>
          <a:off x="1898200" y="4572861"/>
          <a:ext cx="8530068" cy="1684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78">
                  <a:extLst>
                    <a:ext uri="{9D8B030D-6E8A-4147-A177-3AD203B41FA5}">
                      <a16:colId xmlns:a16="http://schemas.microsoft.com/office/drawing/2014/main" val="1953475078"/>
                    </a:ext>
                  </a:extLst>
                </a:gridCol>
                <a:gridCol w="1421678">
                  <a:extLst>
                    <a:ext uri="{9D8B030D-6E8A-4147-A177-3AD203B41FA5}">
                      <a16:colId xmlns:a16="http://schemas.microsoft.com/office/drawing/2014/main" val="1762158971"/>
                    </a:ext>
                  </a:extLst>
                </a:gridCol>
                <a:gridCol w="1421678">
                  <a:extLst>
                    <a:ext uri="{9D8B030D-6E8A-4147-A177-3AD203B41FA5}">
                      <a16:colId xmlns:a16="http://schemas.microsoft.com/office/drawing/2014/main" val="2426454867"/>
                    </a:ext>
                  </a:extLst>
                </a:gridCol>
                <a:gridCol w="1421678">
                  <a:extLst>
                    <a:ext uri="{9D8B030D-6E8A-4147-A177-3AD203B41FA5}">
                      <a16:colId xmlns:a16="http://schemas.microsoft.com/office/drawing/2014/main" val="737394704"/>
                    </a:ext>
                  </a:extLst>
                </a:gridCol>
                <a:gridCol w="1421678">
                  <a:extLst>
                    <a:ext uri="{9D8B030D-6E8A-4147-A177-3AD203B41FA5}">
                      <a16:colId xmlns:a16="http://schemas.microsoft.com/office/drawing/2014/main" val="3208494927"/>
                    </a:ext>
                  </a:extLst>
                </a:gridCol>
                <a:gridCol w="1421678">
                  <a:extLst>
                    <a:ext uri="{9D8B030D-6E8A-4147-A177-3AD203B41FA5}">
                      <a16:colId xmlns:a16="http://schemas.microsoft.com/office/drawing/2014/main" val="3212333759"/>
                    </a:ext>
                  </a:extLst>
                </a:gridCol>
              </a:tblGrid>
              <a:tr h="392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LineString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Polygon/Surface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Solid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83507"/>
                  </a:ext>
                </a:extLst>
              </a:tr>
              <a:tr h="129126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8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4546C5-D8E6-4F61-A00D-7FF5D6AB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324600"/>
            <a:ext cx="2743200" cy="365125"/>
          </a:xfrm>
        </p:spPr>
        <p:txBody>
          <a:bodyPr/>
          <a:lstStyle/>
          <a:p>
            <a:fld id="{0D9CB574-A4A8-4E77-A1D3-B2611E4BD37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205BA6BD-AD3B-4B2C-8E74-06A604BCD6D1}"/>
              </a:ext>
            </a:extLst>
          </p:cNvPr>
          <p:cNvSpPr txBox="1">
            <a:spLocks/>
          </p:cNvSpPr>
          <p:nvPr/>
        </p:nvSpPr>
        <p:spPr>
          <a:xfrm>
            <a:off x="954578" y="241512"/>
            <a:ext cx="10515600" cy="72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ko-KR" dirty="0"/>
              <a:t>Attributes in </a:t>
            </a:r>
            <a:r>
              <a:rPr kumimoji="0" lang="en-US" altLang="ko-KR" dirty="0" err="1"/>
              <a:t>IndoorGML</a:t>
            </a:r>
            <a:endParaRPr kumimoji="0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F47DFE-058F-49C7-B5CE-888DBE4E0EAC}"/>
              </a:ext>
            </a:extLst>
          </p:cNvPr>
          <p:cNvSpPr txBox="1"/>
          <p:nvPr/>
        </p:nvSpPr>
        <p:spPr>
          <a:xfrm>
            <a:off x="873619" y="1731082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 </a:t>
            </a:r>
            <a:r>
              <a:rPr lang="en-US" altLang="ko-KR" sz="1600" dirty="0"/>
              <a:t>Common</a:t>
            </a:r>
            <a:endParaRPr lang="ko-KR" altLang="en-US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38A38A5-7400-478D-8075-EF06AA7C0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36121"/>
              </p:ext>
            </p:extLst>
          </p:nvPr>
        </p:nvGraphicFramePr>
        <p:xfrm>
          <a:off x="873619" y="2257210"/>
          <a:ext cx="4860000" cy="2031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59">
                  <a:extLst>
                    <a:ext uri="{9D8B030D-6E8A-4147-A177-3AD203B41FA5}">
                      <a16:colId xmlns:a16="http://schemas.microsoft.com/office/drawing/2014/main" val="3924446397"/>
                    </a:ext>
                  </a:extLst>
                </a:gridCol>
                <a:gridCol w="2892829">
                  <a:extLst>
                    <a:ext uri="{9D8B030D-6E8A-4147-A177-3AD203B41FA5}">
                      <a16:colId xmlns:a16="http://schemas.microsoft.com/office/drawing/2014/main" val="3393971726"/>
                    </a:ext>
                  </a:extLst>
                </a:gridCol>
                <a:gridCol w="895612">
                  <a:extLst>
                    <a:ext uri="{9D8B030D-6E8A-4147-A177-3AD203B41FA5}">
                      <a16:colId xmlns:a16="http://schemas.microsoft.com/office/drawing/2014/main" val="2649061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name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desc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editable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01766"/>
                  </a:ext>
                </a:extLst>
              </a:tr>
              <a:tr h="38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id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the identifier of this feature. Need to be started with alphabet.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X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0738"/>
                  </a:ext>
                </a:extLst>
              </a:tr>
              <a:tr h="38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name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nickname of this feature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O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04383"/>
                  </a:ext>
                </a:extLst>
              </a:tr>
              <a:tr h="38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duality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id of dual space of object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X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73891"/>
                  </a:ext>
                </a:extLst>
              </a:tr>
              <a:tr h="38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description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additional information about object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O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91313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81539F-38AE-4837-A173-11BD1CEED79F}"/>
              </a:ext>
            </a:extLst>
          </p:cNvPr>
          <p:cNvSpPr/>
          <p:nvPr/>
        </p:nvSpPr>
        <p:spPr>
          <a:xfrm>
            <a:off x="954578" y="1023130"/>
            <a:ext cx="8687058" cy="766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altLang="ko-KR" dirty="0">
                <a:ea typeface="SimSun" panose="02010600030101010101" pitchFamily="2" charset="-122"/>
                <a:cs typeface="Arial" panose="020B0604020202020204" pitchFamily="34" charset="0"/>
              </a:rPr>
              <a:t>Attributes provided by </a:t>
            </a:r>
            <a:r>
              <a:rPr lang="en-US" altLang="ko-KR" dirty="0" err="1">
                <a:ea typeface="SimSun" panose="02010600030101010101" pitchFamily="2" charset="-122"/>
                <a:cs typeface="Arial" panose="020B0604020202020204" pitchFamily="34" charset="0"/>
              </a:rPr>
              <a:t>InEditor</a:t>
            </a:r>
            <a:r>
              <a:rPr lang="en-US" altLang="ko-KR" dirty="0"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lvl="0">
              <a:spcAft>
                <a:spcPts val="800"/>
              </a:spcAft>
            </a:pPr>
            <a:r>
              <a:rPr lang="en-US" altLang="ko-KR" dirty="0">
                <a:ea typeface="SimSun" panose="02010600030101010101" pitchFamily="2" charset="-122"/>
                <a:cs typeface="Arial" panose="020B0604020202020204" pitchFamily="34" charset="0"/>
              </a:rPr>
              <a:t>Some attributes are set automatically by </a:t>
            </a:r>
            <a:r>
              <a:rPr lang="en-US" altLang="ko-KR" dirty="0" err="1">
                <a:ea typeface="SimSun" panose="02010600030101010101" pitchFamily="2" charset="-122"/>
                <a:cs typeface="Arial" panose="020B0604020202020204" pitchFamily="34" charset="0"/>
              </a:rPr>
              <a:t>InEditor</a:t>
            </a:r>
            <a:r>
              <a:rPr lang="en-US" altLang="ko-KR" dirty="0">
                <a:ea typeface="SimSun" panose="02010600030101010101" pitchFamily="2" charset="-122"/>
                <a:cs typeface="Arial" panose="020B0604020202020204" pitchFamily="34" charset="0"/>
              </a:rPr>
              <a:t> and are not editable by the user.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78BB87-3C03-42A3-A06A-E2314F942344}"/>
              </a:ext>
            </a:extLst>
          </p:cNvPr>
          <p:cNvSpPr txBox="1"/>
          <p:nvPr/>
        </p:nvSpPr>
        <p:spPr>
          <a:xfrm>
            <a:off x="873619" y="4391080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 </a:t>
            </a:r>
            <a:r>
              <a:rPr lang="en-US" altLang="ko-KR" sz="1600" dirty="0" err="1"/>
              <a:t>CellSpace</a:t>
            </a:r>
            <a:endParaRPr lang="ko-KR" altLang="en-US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9664F0C-97CB-486C-A441-9B3AB264A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07226"/>
              </p:ext>
            </p:extLst>
          </p:nvPr>
        </p:nvGraphicFramePr>
        <p:xfrm>
          <a:off x="873619" y="4917209"/>
          <a:ext cx="4889370" cy="160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268">
                  <a:extLst>
                    <a:ext uri="{9D8B030D-6E8A-4147-A177-3AD203B41FA5}">
                      <a16:colId xmlns:a16="http://schemas.microsoft.com/office/drawing/2014/main" val="3924446397"/>
                    </a:ext>
                  </a:extLst>
                </a:gridCol>
                <a:gridCol w="2897064">
                  <a:extLst>
                    <a:ext uri="{9D8B030D-6E8A-4147-A177-3AD203B41FA5}">
                      <a16:colId xmlns:a16="http://schemas.microsoft.com/office/drawing/2014/main" val="3393971726"/>
                    </a:ext>
                  </a:extLst>
                </a:gridCol>
                <a:gridCol w="893038">
                  <a:extLst>
                    <a:ext uri="{9D8B030D-6E8A-4147-A177-3AD203B41FA5}">
                      <a16:colId xmlns:a16="http://schemas.microsoft.com/office/drawing/2014/main" val="2649061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name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desc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editable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01766"/>
                  </a:ext>
                </a:extLst>
              </a:tr>
              <a:tr h="38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partial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latin typeface="+mn-lt"/>
                        </a:rPr>
                        <a:t>boundedBy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Array of </a:t>
                      </a:r>
                      <a:r>
                        <a:rPr lang="en-US" altLang="ko-KR" sz="1400" dirty="0" err="1">
                          <a:latin typeface="+mn-lt"/>
                        </a:rPr>
                        <a:t>CellSpaceBoundarys</a:t>
                      </a:r>
                      <a:r>
                        <a:rPr lang="en-US" altLang="ko-KR" sz="1400" dirty="0">
                          <a:latin typeface="+mn-lt"/>
                        </a:rPr>
                        <a:t>’ id which place at the geometric boundary of this </a:t>
                      </a:r>
                      <a:r>
                        <a:rPr lang="en-US" altLang="ko-KR" sz="1400" dirty="0" err="1">
                          <a:latin typeface="+mn-lt"/>
                        </a:rPr>
                        <a:t>CellSpace</a:t>
                      </a:r>
                      <a:r>
                        <a:rPr lang="en-US" altLang="ko-KR" sz="1400" dirty="0">
                          <a:latin typeface="+mn-lt"/>
                        </a:rPr>
                        <a:t> 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X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0738"/>
                  </a:ext>
                </a:extLst>
              </a:tr>
              <a:tr h="38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external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Reference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An external reference not defined in the current document.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O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0438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13FFC26-A31F-42C5-BECC-7ADF3669B670}"/>
              </a:ext>
            </a:extLst>
          </p:cNvPr>
          <p:cNvSpPr txBox="1"/>
          <p:nvPr/>
        </p:nvSpPr>
        <p:spPr>
          <a:xfrm>
            <a:off x="6377618" y="175150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 </a:t>
            </a:r>
            <a:r>
              <a:rPr lang="en-US" altLang="ko-KR" sz="1600" dirty="0" err="1"/>
              <a:t>CellSpaceBoundary</a:t>
            </a:r>
            <a:endParaRPr lang="ko-KR" altLang="en-US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A4BBFE3-05F1-47DE-A683-38C982185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70360"/>
              </p:ext>
            </p:extLst>
          </p:nvPr>
        </p:nvGraphicFramePr>
        <p:xfrm>
          <a:off x="6377618" y="2293223"/>
          <a:ext cx="4963321" cy="87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186">
                  <a:extLst>
                    <a:ext uri="{9D8B030D-6E8A-4147-A177-3AD203B41FA5}">
                      <a16:colId xmlns:a16="http://schemas.microsoft.com/office/drawing/2014/main" val="3924446397"/>
                    </a:ext>
                  </a:extLst>
                </a:gridCol>
                <a:gridCol w="2279742">
                  <a:extLst>
                    <a:ext uri="{9D8B030D-6E8A-4147-A177-3AD203B41FA5}">
                      <a16:colId xmlns:a16="http://schemas.microsoft.com/office/drawing/2014/main" val="3393971726"/>
                    </a:ext>
                  </a:extLst>
                </a:gridCol>
                <a:gridCol w="1003393">
                  <a:extLst>
                    <a:ext uri="{9D8B030D-6E8A-4147-A177-3AD203B41FA5}">
                      <a16:colId xmlns:a16="http://schemas.microsoft.com/office/drawing/2014/main" val="2649061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name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desc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editable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01766"/>
                  </a:ext>
                </a:extLst>
              </a:tr>
              <a:tr h="38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n-lt"/>
                        </a:rPr>
                        <a:t>externalReference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An external reference to describe geometry data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O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0438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0610F4F-1FC7-4B37-96C9-AE17CB96793B}"/>
              </a:ext>
            </a:extLst>
          </p:cNvPr>
          <p:cNvSpPr txBox="1"/>
          <p:nvPr/>
        </p:nvSpPr>
        <p:spPr>
          <a:xfrm>
            <a:off x="6377618" y="3189884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 </a:t>
            </a:r>
            <a:r>
              <a:rPr lang="en-US" altLang="ko-KR" sz="1600" dirty="0"/>
              <a:t>State</a:t>
            </a:r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AA8C610-4754-4248-BF02-39E363A5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29585"/>
              </p:ext>
            </p:extLst>
          </p:nvPr>
        </p:nvGraphicFramePr>
        <p:xfrm>
          <a:off x="6377618" y="3731605"/>
          <a:ext cx="4963321" cy="87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35">
                  <a:extLst>
                    <a:ext uri="{9D8B030D-6E8A-4147-A177-3AD203B41FA5}">
                      <a16:colId xmlns:a16="http://schemas.microsoft.com/office/drawing/2014/main" val="3924446397"/>
                    </a:ext>
                  </a:extLst>
                </a:gridCol>
                <a:gridCol w="2437337">
                  <a:extLst>
                    <a:ext uri="{9D8B030D-6E8A-4147-A177-3AD203B41FA5}">
                      <a16:colId xmlns:a16="http://schemas.microsoft.com/office/drawing/2014/main" val="3393971726"/>
                    </a:ext>
                  </a:extLst>
                </a:gridCol>
                <a:gridCol w="1013049">
                  <a:extLst>
                    <a:ext uri="{9D8B030D-6E8A-4147-A177-3AD203B41FA5}">
                      <a16:colId xmlns:a16="http://schemas.microsoft.com/office/drawing/2014/main" val="2649061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name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desc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editable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01766"/>
                  </a:ext>
                </a:extLst>
              </a:tr>
              <a:tr h="38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connected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lt"/>
                        </a:rPr>
                        <a:t>array of Transitions’ id connected with this state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O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0438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A8BC5E-59CB-4397-A023-34C7C3CFAA36}"/>
              </a:ext>
            </a:extLst>
          </p:cNvPr>
          <p:cNvSpPr txBox="1"/>
          <p:nvPr/>
        </p:nvSpPr>
        <p:spPr>
          <a:xfrm>
            <a:off x="6377618" y="4628266"/>
            <a:ext cx="1613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  </a:t>
            </a:r>
            <a:r>
              <a:rPr lang="en-US" altLang="ko-KR" sz="1600" dirty="0"/>
              <a:t>Transition</a:t>
            </a:r>
            <a:endParaRPr lang="ko-KR" altLang="en-US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26D7A67-104A-4C0D-BF20-BA5C2D49D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44214"/>
              </p:ext>
            </p:extLst>
          </p:nvPr>
        </p:nvGraphicFramePr>
        <p:xfrm>
          <a:off x="6377618" y="5169987"/>
          <a:ext cx="4963320" cy="139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342">
                  <a:extLst>
                    <a:ext uri="{9D8B030D-6E8A-4147-A177-3AD203B41FA5}">
                      <a16:colId xmlns:a16="http://schemas.microsoft.com/office/drawing/2014/main" val="3924446397"/>
                    </a:ext>
                  </a:extLst>
                </a:gridCol>
                <a:gridCol w="2675899">
                  <a:extLst>
                    <a:ext uri="{9D8B030D-6E8A-4147-A177-3AD203B41FA5}">
                      <a16:colId xmlns:a16="http://schemas.microsoft.com/office/drawing/2014/main" val="3393971726"/>
                    </a:ext>
                  </a:extLst>
                </a:gridCol>
                <a:gridCol w="984079">
                  <a:extLst>
                    <a:ext uri="{9D8B030D-6E8A-4147-A177-3AD203B41FA5}">
                      <a16:colId xmlns:a16="http://schemas.microsoft.com/office/drawing/2014/main" val="2649061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name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desc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editable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01766"/>
                  </a:ext>
                </a:extLst>
              </a:tr>
              <a:tr h="38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connects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array of States’ id connected with this Transition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O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04383"/>
                  </a:ext>
                </a:extLst>
              </a:tr>
              <a:tr h="38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weight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Weight value on this transition as an edge of network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X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10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1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727249-7000-4FBB-85CC-DC59DE04DFE6}"/>
              </a:ext>
            </a:extLst>
          </p:cNvPr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45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노랑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Arial-맑은고딕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274</Words>
  <Application>Microsoft Office PowerPoint</Application>
  <PresentationFormat>와이드스크린</PresentationFormat>
  <Paragraphs>88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디자인 사용자 지정</vt:lpstr>
      <vt:lpstr>PowerPoint 프레젠테이션</vt:lpstr>
      <vt:lpstr>PowerPoint 프레젠테이션</vt:lpstr>
      <vt:lpstr>Geometry in IndoorGML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bella</dc:creator>
  <cp:lastModifiedBy>Suhee Jeang</cp:lastModifiedBy>
  <cp:revision>172</cp:revision>
  <dcterms:created xsi:type="dcterms:W3CDTF">2018-08-02T00:16:13Z</dcterms:created>
  <dcterms:modified xsi:type="dcterms:W3CDTF">2018-12-24T02:08:08Z</dcterms:modified>
</cp:coreProperties>
</file>