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7" r:id="rId2"/>
    <p:sldId id="276" r:id="rId3"/>
    <p:sldId id="258" r:id="rId4"/>
    <p:sldId id="263" r:id="rId5"/>
    <p:sldId id="264" r:id="rId6"/>
    <p:sldId id="259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7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9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3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7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8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24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7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1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2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5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9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826000" y="511189"/>
            <a:ext cx="2539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What is API?</a:t>
            </a:r>
            <a:br>
              <a:rPr lang="en-US" sz="3600" u="sng" dirty="0"/>
            </a:br>
            <a:endParaRPr lang="en-US" sz="24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E5F426C-DA41-2046-BC17-77D6C5712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254A88-B730-5244-BD79-08B831BBDF57}"/>
              </a:ext>
            </a:extLst>
          </p:cNvPr>
          <p:cNvSpPr txBox="1"/>
          <p:nvPr/>
        </p:nvSpPr>
        <p:spPr>
          <a:xfrm>
            <a:off x="1939088" y="1713422"/>
            <a:ext cx="83138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 this lesson: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API methods, request and response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Client-Server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Why do we need to test API</a:t>
            </a:r>
          </a:p>
        </p:txBody>
      </p:sp>
    </p:spTree>
    <p:extLst>
      <p:ext uri="{BB962C8B-B14F-4D97-AF65-F5344CB8AC3E}">
        <p14:creationId xmlns:p14="http://schemas.microsoft.com/office/powerpoint/2010/main" val="320654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14696" y="2133178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2882888" y="3189277"/>
            <a:ext cx="5646633" cy="64633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5FA10-278C-2F4D-91A5-564CFE8A3F6A}"/>
              </a:ext>
            </a:extLst>
          </p:cNvPr>
          <p:cNvGrpSpPr/>
          <p:nvPr/>
        </p:nvGrpSpPr>
        <p:grpSpPr>
          <a:xfrm>
            <a:off x="4043253" y="1929208"/>
            <a:ext cx="3476666" cy="1260069"/>
            <a:chOff x="481704" y="2859932"/>
            <a:chExt cx="3049436" cy="130821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860D40D-9A86-064A-A79D-5D9AEBC901A4}"/>
                </a:ext>
              </a:extLst>
            </p:cNvPr>
            <p:cNvSpPr/>
            <p:nvPr/>
          </p:nvSpPr>
          <p:spPr>
            <a:xfrm>
              <a:off x="481704" y="2859932"/>
              <a:ext cx="3049436" cy="1308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FE597C-7450-3046-ACD2-D97BC8ACB428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12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</a:t>
              </a:r>
              <a:r>
                <a:rPr lang="en-US" dirty="0" err="1">
                  <a:solidFill>
                    <a:schemeClr val="bg1"/>
                  </a:solidFill>
                </a:rPr>
                <a:t>userName</a:t>
              </a:r>
              <a:r>
                <a:rPr lang="en-US" dirty="0">
                  <a:solidFill>
                    <a:schemeClr val="bg1"/>
                  </a:solidFill>
                </a:rPr>
                <a:t>”: “John123”,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“password”: “Karate1”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94DFC-B5F7-1740-8D60-4712DC11E7C3}"/>
              </a:ext>
            </a:extLst>
          </p:cNvPr>
          <p:cNvGrpSpPr/>
          <p:nvPr/>
        </p:nvGrpSpPr>
        <p:grpSpPr>
          <a:xfrm>
            <a:off x="2832509" y="3981830"/>
            <a:ext cx="5646633" cy="646330"/>
            <a:chOff x="2832509" y="3981830"/>
            <a:chExt cx="5646633" cy="646330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28C029F8-F01E-164B-9674-612D80F60888}"/>
                </a:ext>
              </a:extLst>
            </p:cNvPr>
            <p:cNvSpPr/>
            <p:nvPr/>
          </p:nvSpPr>
          <p:spPr>
            <a:xfrm rot="10800000">
              <a:off x="2832509" y="3981830"/>
              <a:ext cx="5646633" cy="646330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D639BB-E9A0-7041-BAFA-498BE99E3293}"/>
                </a:ext>
              </a:extLst>
            </p:cNvPr>
            <p:cNvSpPr txBox="1"/>
            <p:nvPr/>
          </p:nvSpPr>
          <p:spPr>
            <a:xfrm>
              <a:off x="4638586" y="4120329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 (Status 200)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9B5474-3890-F945-A288-C5BFB1D7499A}"/>
              </a:ext>
            </a:extLst>
          </p:cNvPr>
          <p:cNvSpPr/>
          <p:nvPr/>
        </p:nvSpPr>
        <p:spPr>
          <a:xfrm>
            <a:off x="3811088" y="4611887"/>
            <a:ext cx="4063999" cy="1730326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”: “John”,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”: “Smith”,</a:t>
            </a:r>
          </a:p>
          <a:p>
            <a:r>
              <a:rPr lang="en-US" dirty="0">
                <a:solidFill>
                  <a:schemeClr val="bg1"/>
                </a:solidFill>
              </a:rPr>
              <a:t>    “age”: 35,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accessToken</a:t>
            </a:r>
            <a:r>
              <a:rPr lang="en-US" dirty="0">
                <a:solidFill>
                  <a:schemeClr val="bg1"/>
                </a:solidFill>
              </a:rPr>
              <a:t>”: “AKD3862Dib@9347”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40A62B-4A2B-CE4D-B3B8-B9AB871B196C}"/>
              </a:ext>
            </a:extLst>
          </p:cNvPr>
          <p:cNvSpPr/>
          <p:nvPr/>
        </p:nvSpPr>
        <p:spPr>
          <a:xfrm>
            <a:off x="758914" y="3145634"/>
            <a:ext cx="1655101" cy="1641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Welcome,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John Smith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Your age is: 35</a:t>
            </a:r>
          </a:p>
        </p:txBody>
      </p:sp>
    </p:spTree>
    <p:extLst>
      <p:ext uri="{BB962C8B-B14F-4D97-AF65-F5344CB8AC3E}">
        <p14:creationId xmlns:p14="http://schemas.microsoft.com/office/powerpoint/2010/main" val="188408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213640" y="696014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Why do we need to test APIs?</a:t>
            </a:r>
            <a:endParaRPr lang="en-US" sz="24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2EE99-8170-7340-8F4B-CD5D35684D99}"/>
              </a:ext>
            </a:extLst>
          </p:cNvPr>
          <p:cNvSpPr txBox="1"/>
          <p:nvPr/>
        </p:nvSpPr>
        <p:spPr>
          <a:xfrm>
            <a:off x="2759835" y="2231136"/>
            <a:ext cx="6672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To verify that API follows defined contract and the logic of the API (server) is matching the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197770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948932" y="696014"/>
            <a:ext cx="178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Contract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217907" cy="3122579"/>
            <a:chOff x="500302" y="2101173"/>
            <a:chExt cx="2217907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14695" y="3096943"/>
              <a:ext cx="20671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5FA10-278C-2F4D-91A5-564CFE8A3F6A}"/>
              </a:ext>
            </a:extLst>
          </p:cNvPr>
          <p:cNvGrpSpPr/>
          <p:nvPr/>
        </p:nvGrpSpPr>
        <p:grpSpPr>
          <a:xfrm>
            <a:off x="4043253" y="1929208"/>
            <a:ext cx="3476666" cy="2843959"/>
            <a:chOff x="481704" y="2859931"/>
            <a:chExt cx="3049436" cy="295262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860D40D-9A86-064A-A79D-5D9AEBC901A4}"/>
                </a:ext>
              </a:extLst>
            </p:cNvPr>
            <p:cNvSpPr/>
            <p:nvPr/>
          </p:nvSpPr>
          <p:spPr>
            <a:xfrm>
              <a:off x="481704" y="2859931"/>
              <a:ext cx="3049436" cy="295262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FE597C-7450-3046-ACD2-D97BC8ACB428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268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Valid request: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	username: String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	password: String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Valid response: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err="1">
                  <a:solidFill>
                    <a:schemeClr val="bg1"/>
                  </a:solidFill>
                </a:rPr>
                <a:t>firstName</a:t>
              </a:r>
              <a:r>
                <a:rPr lang="en-US" dirty="0">
                  <a:solidFill>
                    <a:schemeClr val="bg1"/>
                  </a:solidFill>
                </a:rPr>
                <a:t>: String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err="1">
                  <a:solidFill>
                    <a:schemeClr val="bg1"/>
                  </a:solidFill>
                </a:rPr>
                <a:t>lastName</a:t>
              </a:r>
              <a:r>
                <a:rPr lang="en-US" dirty="0">
                  <a:solidFill>
                    <a:schemeClr val="bg1"/>
                  </a:solidFill>
                </a:rPr>
                <a:t>: String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age: Number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err="1">
                  <a:solidFill>
                    <a:schemeClr val="bg1"/>
                  </a:solidFill>
                </a:rPr>
                <a:t>accessToken</a:t>
              </a:r>
              <a:r>
                <a:rPr lang="en-US" dirty="0">
                  <a:solidFill>
                    <a:schemeClr val="bg1"/>
                  </a:solidFill>
                </a:rPr>
                <a:t>: String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F5DD8-7B61-084B-A559-606A12CE786D}"/>
              </a:ext>
            </a:extLst>
          </p:cNvPr>
          <p:cNvGrpSpPr/>
          <p:nvPr/>
        </p:nvGrpSpPr>
        <p:grpSpPr>
          <a:xfrm>
            <a:off x="3566160" y="1499616"/>
            <a:ext cx="4430852" cy="3604559"/>
            <a:chOff x="3566160" y="1499616"/>
            <a:chExt cx="4430852" cy="36045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3C4977-847B-F146-B3EF-0FAFA221B847}"/>
                </a:ext>
              </a:extLst>
            </p:cNvPr>
            <p:cNvCxnSpPr/>
            <p:nvPr/>
          </p:nvCxnSpPr>
          <p:spPr>
            <a:xfrm>
              <a:off x="3566160" y="1499616"/>
              <a:ext cx="4343400" cy="34472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9FB69B3-DA9C-6846-AA09-1B77CE64A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160" y="1499616"/>
              <a:ext cx="4430852" cy="36045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376744" y="696014"/>
            <a:ext cx="493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Server broke the contract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14696" y="2133178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2882888" y="3189277"/>
            <a:ext cx="5646633" cy="64633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5FA10-278C-2F4D-91A5-564CFE8A3F6A}"/>
              </a:ext>
            </a:extLst>
          </p:cNvPr>
          <p:cNvGrpSpPr/>
          <p:nvPr/>
        </p:nvGrpSpPr>
        <p:grpSpPr>
          <a:xfrm>
            <a:off x="4043253" y="1929208"/>
            <a:ext cx="3476666" cy="1260069"/>
            <a:chOff x="481704" y="2859932"/>
            <a:chExt cx="3049436" cy="130821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860D40D-9A86-064A-A79D-5D9AEBC901A4}"/>
                </a:ext>
              </a:extLst>
            </p:cNvPr>
            <p:cNvSpPr/>
            <p:nvPr/>
          </p:nvSpPr>
          <p:spPr>
            <a:xfrm>
              <a:off x="481704" y="2859932"/>
              <a:ext cx="3049436" cy="1308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FE597C-7450-3046-ACD2-D97BC8ACB428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12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</a:t>
              </a:r>
              <a:r>
                <a:rPr lang="en-US" dirty="0" err="1">
                  <a:solidFill>
                    <a:schemeClr val="bg1"/>
                  </a:solidFill>
                </a:rPr>
                <a:t>userName</a:t>
              </a:r>
              <a:r>
                <a:rPr lang="en-US" dirty="0">
                  <a:solidFill>
                    <a:schemeClr val="bg1"/>
                  </a:solidFill>
                </a:rPr>
                <a:t>”: “John123”,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“password”: “Karate1”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94DFC-B5F7-1740-8D60-4712DC11E7C3}"/>
              </a:ext>
            </a:extLst>
          </p:cNvPr>
          <p:cNvGrpSpPr/>
          <p:nvPr/>
        </p:nvGrpSpPr>
        <p:grpSpPr>
          <a:xfrm>
            <a:off x="2832509" y="3981830"/>
            <a:ext cx="5646633" cy="646330"/>
            <a:chOff x="2832509" y="3981830"/>
            <a:chExt cx="5646633" cy="646330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28C029F8-F01E-164B-9674-612D80F60888}"/>
                </a:ext>
              </a:extLst>
            </p:cNvPr>
            <p:cNvSpPr/>
            <p:nvPr/>
          </p:nvSpPr>
          <p:spPr>
            <a:xfrm rot="10800000">
              <a:off x="2832509" y="3981830"/>
              <a:ext cx="5646633" cy="646330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D639BB-E9A0-7041-BAFA-498BE99E3293}"/>
                </a:ext>
              </a:extLst>
            </p:cNvPr>
            <p:cNvSpPr txBox="1"/>
            <p:nvPr/>
          </p:nvSpPr>
          <p:spPr>
            <a:xfrm>
              <a:off x="4638586" y="4120329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 (Status 200)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9B5474-3890-F945-A288-C5BFB1D7499A}"/>
              </a:ext>
            </a:extLst>
          </p:cNvPr>
          <p:cNvSpPr/>
          <p:nvPr/>
        </p:nvSpPr>
        <p:spPr>
          <a:xfrm>
            <a:off x="3811088" y="4611887"/>
            <a:ext cx="4063999" cy="1730326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”: null,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”: “Smith”,</a:t>
            </a:r>
          </a:p>
          <a:p>
            <a:r>
              <a:rPr lang="en-US" dirty="0">
                <a:solidFill>
                  <a:schemeClr val="bg1"/>
                </a:solidFill>
              </a:rPr>
              <a:t>    “age”: 35,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accessToken</a:t>
            </a:r>
            <a:r>
              <a:rPr lang="en-US" dirty="0">
                <a:solidFill>
                  <a:schemeClr val="bg1"/>
                </a:solidFill>
              </a:rPr>
              <a:t>”: “AKD3862Dib@9347”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40A62B-4A2B-CE4D-B3B8-B9AB871B196C}"/>
              </a:ext>
            </a:extLst>
          </p:cNvPr>
          <p:cNvSpPr/>
          <p:nvPr/>
        </p:nvSpPr>
        <p:spPr>
          <a:xfrm>
            <a:off x="758914" y="3145634"/>
            <a:ext cx="1655101" cy="1641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Welcome,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Smith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Your age is: 35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04867-A3B2-EE4B-B0E9-12013869F19F}"/>
              </a:ext>
            </a:extLst>
          </p:cNvPr>
          <p:cNvSpPr/>
          <p:nvPr/>
        </p:nvSpPr>
        <p:spPr>
          <a:xfrm>
            <a:off x="5285303" y="4889930"/>
            <a:ext cx="585216" cy="3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14696" y="2133178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2882888" y="3189277"/>
            <a:ext cx="5646633" cy="64633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5FA10-278C-2F4D-91A5-564CFE8A3F6A}"/>
              </a:ext>
            </a:extLst>
          </p:cNvPr>
          <p:cNvGrpSpPr/>
          <p:nvPr/>
        </p:nvGrpSpPr>
        <p:grpSpPr>
          <a:xfrm>
            <a:off x="4043253" y="1929208"/>
            <a:ext cx="3476666" cy="1260069"/>
            <a:chOff x="481704" y="2859932"/>
            <a:chExt cx="3049436" cy="130821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860D40D-9A86-064A-A79D-5D9AEBC901A4}"/>
                </a:ext>
              </a:extLst>
            </p:cNvPr>
            <p:cNvSpPr/>
            <p:nvPr/>
          </p:nvSpPr>
          <p:spPr>
            <a:xfrm>
              <a:off x="481704" y="2859932"/>
              <a:ext cx="3049436" cy="1308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FE597C-7450-3046-ACD2-D97BC8ACB428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12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</a:t>
              </a:r>
              <a:r>
                <a:rPr lang="en-US" dirty="0" err="1">
                  <a:solidFill>
                    <a:schemeClr val="bg1"/>
                  </a:solidFill>
                </a:rPr>
                <a:t>userName</a:t>
              </a:r>
              <a:r>
                <a:rPr lang="en-US" dirty="0">
                  <a:solidFill>
                    <a:schemeClr val="bg1"/>
                  </a:solidFill>
                </a:rPr>
                <a:t>”: “John123”,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“password”: “Karate1”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94DFC-B5F7-1740-8D60-4712DC11E7C3}"/>
              </a:ext>
            </a:extLst>
          </p:cNvPr>
          <p:cNvGrpSpPr/>
          <p:nvPr/>
        </p:nvGrpSpPr>
        <p:grpSpPr>
          <a:xfrm>
            <a:off x="2832509" y="3981830"/>
            <a:ext cx="5646633" cy="646330"/>
            <a:chOff x="2832509" y="3981830"/>
            <a:chExt cx="5646633" cy="646330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28C029F8-F01E-164B-9674-612D80F60888}"/>
                </a:ext>
              </a:extLst>
            </p:cNvPr>
            <p:cNvSpPr/>
            <p:nvPr/>
          </p:nvSpPr>
          <p:spPr>
            <a:xfrm rot="10800000">
              <a:off x="2832509" y="3981830"/>
              <a:ext cx="5646633" cy="646330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D639BB-E9A0-7041-BAFA-498BE99E3293}"/>
                </a:ext>
              </a:extLst>
            </p:cNvPr>
            <p:cNvSpPr txBox="1"/>
            <p:nvPr/>
          </p:nvSpPr>
          <p:spPr>
            <a:xfrm>
              <a:off x="4638586" y="4120329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 (Status 200)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9B5474-3890-F945-A288-C5BFB1D7499A}"/>
              </a:ext>
            </a:extLst>
          </p:cNvPr>
          <p:cNvSpPr/>
          <p:nvPr/>
        </p:nvSpPr>
        <p:spPr>
          <a:xfrm>
            <a:off x="3811088" y="4611887"/>
            <a:ext cx="4063999" cy="1730326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”: “John”,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”: “Smith”,</a:t>
            </a:r>
          </a:p>
          <a:p>
            <a:r>
              <a:rPr lang="en-US" dirty="0">
                <a:solidFill>
                  <a:schemeClr val="bg1"/>
                </a:solidFill>
              </a:rPr>
              <a:t>    “age”: “35”,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accessToken</a:t>
            </a:r>
            <a:r>
              <a:rPr lang="en-US" dirty="0">
                <a:solidFill>
                  <a:schemeClr val="bg1"/>
                </a:solidFill>
              </a:rPr>
              <a:t>”: “AKD3862Dib@9347”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40A62B-4A2B-CE4D-B3B8-B9AB871B196C}"/>
              </a:ext>
            </a:extLst>
          </p:cNvPr>
          <p:cNvSpPr/>
          <p:nvPr/>
        </p:nvSpPr>
        <p:spPr>
          <a:xfrm>
            <a:off x="758914" y="3145634"/>
            <a:ext cx="1655101" cy="1641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Welcome,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John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Smith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Your age is: </a:t>
            </a:r>
            <a:r>
              <a:rPr lang="en-US" i="1" u="sng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04867-A3B2-EE4B-B0E9-12013869F19F}"/>
              </a:ext>
            </a:extLst>
          </p:cNvPr>
          <p:cNvSpPr/>
          <p:nvPr/>
        </p:nvSpPr>
        <p:spPr>
          <a:xfrm>
            <a:off x="4773239" y="5434240"/>
            <a:ext cx="585216" cy="3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F8C83-CE02-A94D-ACAD-7CBEEA3791F3}"/>
              </a:ext>
            </a:extLst>
          </p:cNvPr>
          <p:cNvSpPr txBox="1"/>
          <p:nvPr/>
        </p:nvSpPr>
        <p:spPr>
          <a:xfrm>
            <a:off x="3376744" y="696014"/>
            <a:ext cx="493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Server broke the contract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69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14696" y="2133178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2882888" y="3189277"/>
            <a:ext cx="5646633" cy="64633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5FA10-278C-2F4D-91A5-564CFE8A3F6A}"/>
              </a:ext>
            </a:extLst>
          </p:cNvPr>
          <p:cNvGrpSpPr/>
          <p:nvPr/>
        </p:nvGrpSpPr>
        <p:grpSpPr>
          <a:xfrm>
            <a:off x="4043253" y="1929208"/>
            <a:ext cx="3476666" cy="1260069"/>
            <a:chOff x="481704" y="2859932"/>
            <a:chExt cx="3049436" cy="130821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860D40D-9A86-064A-A79D-5D9AEBC901A4}"/>
                </a:ext>
              </a:extLst>
            </p:cNvPr>
            <p:cNvSpPr/>
            <p:nvPr/>
          </p:nvSpPr>
          <p:spPr>
            <a:xfrm>
              <a:off x="481704" y="2859932"/>
              <a:ext cx="3049436" cy="1308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FE597C-7450-3046-ACD2-D97BC8ACB428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12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</a:t>
              </a:r>
              <a:r>
                <a:rPr lang="en-US" dirty="0" err="1">
                  <a:solidFill>
                    <a:schemeClr val="bg1"/>
                  </a:solidFill>
                </a:rPr>
                <a:t>userName</a:t>
              </a:r>
              <a:r>
                <a:rPr lang="en-US" dirty="0">
                  <a:solidFill>
                    <a:schemeClr val="bg1"/>
                  </a:solidFill>
                </a:rPr>
                <a:t>”: “John123”,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“password”: “Karate1”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94DFC-B5F7-1740-8D60-4712DC11E7C3}"/>
              </a:ext>
            </a:extLst>
          </p:cNvPr>
          <p:cNvGrpSpPr/>
          <p:nvPr/>
        </p:nvGrpSpPr>
        <p:grpSpPr>
          <a:xfrm>
            <a:off x="2832509" y="3981830"/>
            <a:ext cx="5646633" cy="646330"/>
            <a:chOff x="2832509" y="3981830"/>
            <a:chExt cx="5646633" cy="646330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28C029F8-F01E-164B-9674-612D80F60888}"/>
                </a:ext>
              </a:extLst>
            </p:cNvPr>
            <p:cNvSpPr/>
            <p:nvPr/>
          </p:nvSpPr>
          <p:spPr>
            <a:xfrm rot="10800000">
              <a:off x="2832509" y="3981830"/>
              <a:ext cx="5646633" cy="646330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D639BB-E9A0-7041-BAFA-498BE99E3293}"/>
                </a:ext>
              </a:extLst>
            </p:cNvPr>
            <p:cNvSpPr txBox="1"/>
            <p:nvPr/>
          </p:nvSpPr>
          <p:spPr>
            <a:xfrm>
              <a:off x="4638586" y="4120329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 (Status 200)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9B5474-3890-F945-A288-C5BFB1D7499A}"/>
              </a:ext>
            </a:extLst>
          </p:cNvPr>
          <p:cNvSpPr/>
          <p:nvPr/>
        </p:nvSpPr>
        <p:spPr>
          <a:xfrm>
            <a:off x="3811088" y="4611887"/>
            <a:ext cx="4063999" cy="1730326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”: “John”,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”: “Smith”,</a:t>
            </a:r>
          </a:p>
          <a:p>
            <a:r>
              <a:rPr lang="en-US" dirty="0">
                <a:solidFill>
                  <a:schemeClr val="bg1"/>
                </a:solidFill>
              </a:rPr>
              <a:t>    “age”: “35”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40A62B-4A2B-CE4D-B3B8-B9AB871B196C}"/>
              </a:ext>
            </a:extLst>
          </p:cNvPr>
          <p:cNvSpPr/>
          <p:nvPr/>
        </p:nvSpPr>
        <p:spPr>
          <a:xfrm>
            <a:off x="758914" y="3145634"/>
            <a:ext cx="1655101" cy="1641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u="sng" dirty="0">
              <a:solidFill>
                <a:schemeClr val="bg1"/>
              </a:solidFill>
            </a:endParaRPr>
          </a:p>
        </p:txBody>
      </p: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A1DD9045-F12F-294C-90AD-B92592190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120" y="3865012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71DCAC-51A7-294E-A439-2FC9E27DE8D1}"/>
              </a:ext>
            </a:extLst>
          </p:cNvPr>
          <p:cNvSpPr txBox="1"/>
          <p:nvPr/>
        </p:nvSpPr>
        <p:spPr>
          <a:xfrm>
            <a:off x="3376744" y="696014"/>
            <a:ext cx="493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Server broke the contract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0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374965" y="696014"/>
            <a:ext cx="2936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UI Automation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4486408" y="2322836"/>
            <a:ext cx="2217907" cy="3122579"/>
            <a:chOff x="500302" y="2101173"/>
            <a:chExt cx="2217907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63931" y="3246963"/>
              <a:ext cx="1877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3228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1AD9BE3-D76F-7C45-80EB-EE8E011659F4}"/>
              </a:ext>
            </a:extLst>
          </p:cNvPr>
          <p:cNvSpPr/>
          <p:nvPr/>
        </p:nvSpPr>
        <p:spPr>
          <a:xfrm>
            <a:off x="7055531" y="4257828"/>
            <a:ext cx="1543719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D84380-D218-E541-848B-2BD1063C6338}"/>
              </a:ext>
            </a:extLst>
          </p:cNvPr>
          <p:cNvSpPr/>
          <p:nvPr/>
        </p:nvSpPr>
        <p:spPr>
          <a:xfrm rot="10800000">
            <a:off x="7055530" y="4685811"/>
            <a:ext cx="14852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7114032" y="3202473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C029F8-F01E-164B-9674-612D80F60888}"/>
              </a:ext>
            </a:extLst>
          </p:cNvPr>
          <p:cNvSpPr/>
          <p:nvPr/>
        </p:nvSpPr>
        <p:spPr>
          <a:xfrm rot="10800000">
            <a:off x="7055532" y="3630456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9E2E9-7238-DF42-B834-BC5147345FB1}"/>
              </a:ext>
            </a:extLst>
          </p:cNvPr>
          <p:cNvGrpSpPr/>
          <p:nvPr/>
        </p:nvGrpSpPr>
        <p:grpSpPr>
          <a:xfrm>
            <a:off x="379970" y="2196375"/>
            <a:ext cx="2217906" cy="3375498"/>
            <a:chOff x="5254795" y="1974716"/>
            <a:chExt cx="2217906" cy="3375498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F1803EA-26EC-F941-90C1-FB461A39CF37}"/>
                </a:ext>
              </a:extLst>
            </p:cNvPr>
            <p:cNvSpPr/>
            <p:nvPr/>
          </p:nvSpPr>
          <p:spPr>
            <a:xfrm>
              <a:off x="5254795" y="1974716"/>
              <a:ext cx="2217906" cy="3375498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73854-0527-3F42-BEDA-FC62171CC57F}"/>
                </a:ext>
              </a:extLst>
            </p:cNvPr>
            <p:cNvSpPr txBox="1"/>
            <p:nvPr/>
          </p:nvSpPr>
          <p:spPr>
            <a:xfrm>
              <a:off x="5478058" y="3227588"/>
              <a:ext cx="16926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Selenium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Cypress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024004-9576-3649-B07B-AE02B487807D}"/>
              </a:ext>
            </a:extLst>
          </p:cNvPr>
          <p:cNvSpPr txBox="1"/>
          <p:nvPr/>
        </p:nvSpPr>
        <p:spPr>
          <a:xfrm>
            <a:off x="3939979" y="1308076"/>
            <a:ext cx="388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Functional end-to-end testing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64598A3-81ED-6640-B952-825A4DA161D0}"/>
              </a:ext>
            </a:extLst>
          </p:cNvPr>
          <p:cNvSpPr/>
          <p:nvPr/>
        </p:nvSpPr>
        <p:spPr>
          <a:xfrm>
            <a:off x="2813629" y="3213596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352C951-502F-1E42-8908-0E9D0B3C9C91}"/>
              </a:ext>
            </a:extLst>
          </p:cNvPr>
          <p:cNvSpPr/>
          <p:nvPr/>
        </p:nvSpPr>
        <p:spPr>
          <a:xfrm rot="10800000">
            <a:off x="2755129" y="3641579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E251EDA-EFE1-0F47-8952-0BDA7A70437A}"/>
              </a:ext>
            </a:extLst>
          </p:cNvPr>
          <p:cNvSpPr/>
          <p:nvPr/>
        </p:nvSpPr>
        <p:spPr>
          <a:xfrm>
            <a:off x="2801788" y="4296965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27FACCB-3885-C74E-8204-9324C6EAB37A}"/>
              </a:ext>
            </a:extLst>
          </p:cNvPr>
          <p:cNvSpPr/>
          <p:nvPr/>
        </p:nvSpPr>
        <p:spPr>
          <a:xfrm rot="10800000">
            <a:off x="2743288" y="4724948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2B96B-CE2E-9D46-ADF6-0EB5C686539E}"/>
              </a:ext>
            </a:extLst>
          </p:cNvPr>
          <p:cNvSpPr txBox="1"/>
          <p:nvPr/>
        </p:nvSpPr>
        <p:spPr>
          <a:xfrm>
            <a:off x="4621570" y="5867950"/>
            <a:ext cx="2443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VERY SLOW </a:t>
            </a:r>
            <a:r>
              <a:rPr lang="en-US" sz="3200" dirty="0">
                <a:sym typeface="Wingdings" pitchFamily="2" charset="2"/>
              </a:rPr>
              <a:t>:(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2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69969" y="696014"/>
            <a:ext cx="3146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API Automation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716866" y="2322836"/>
            <a:ext cx="2217907" cy="3122579"/>
            <a:chOff x="500302" y="2101173"/>
            <a:chExt cx="2217907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63931" y="3246963"/>
              <a:ext cx="1877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3228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1AD9BE3-D76F-7C45-80EB-EE8E011659F4}"/>
              </a:ext>
            </a:extLst>
          </p:cNvPr>
          <p:cNvSpPr/>
          <p:nvPr/>
        </p:nvSpPr>
        <p:spPr>
          <a:xfrm>
            <a:off x="6919638" y="4110334"/>
            <a:ext cx="1543719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D84380-D218-E541-848B-2BD1063C6338}"/>
              </a:ext>
            </a:extLst>
          </p:cNvPr>
          <p:cNvSpPr/>
          <p:nvPr/>
        </p:nvSpPr>
        <p:spPr>
          <a:xfrm rot="10800000">
            <a:off x="6899408" y="4541142"/>
            <a:ext cx="14852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6928658" y="3227926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C029F8-F01E-164B-9674-612D80F60888}"/>
              </a:ext>
            </a:extLst>
          </p:cNvPr>
          <p:cNvSpPr/>
          <p:nvPr/>
        </p:nvSpPr>
        <p:spPr>
          <a:xfrm rot="10800000">
            <a:off x="6919639" y="3613029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9E2E9-7238-DF42-B834-BC5147345FB1}"/>
              </a:ext>
            </a:extLst>
          </p:cNvPr>
          <p:cNvGrpSpPr/>
          <p:nvPr/>
        </p:nvGrpSpPr>
        <p:grpSpPr>
          <a:xfrm>
            <a:off x="4109387" y="2174426"/>
            <a:ext cx="2217906" cy="3375498"/>
            <a:chOff x="5254795" y="1974716"/>
            <a:chExt cx="2217906" cy="3375498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F1803EA-26EC-F941-90C1-FB461A39CF37}"/>
                </a:ext>
              </a:extLst>
            </p:cNvPr>
            <p:cNvSpPr/>
            <p:nvPr/>
          </p:nvSpPr>
          <p:spPr>
            <a:xfrm>
              <a:off x="5254795" y="1974716"/>
              <a:ext cx="2217906" cy="3375498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73854-0527-3F42-BEDA-FC62171CC57F}"/>
                </a:ext>
              </a:extLst>
            </p:cNvPr>
            <p:cNvSpPr txBox="1"/>
            <p:nvPr/>
          </p:nvSpPr>
          <p:spPr>
            <a:xfrm>
              <a:off x="5571993" y="3243620"/>
              <a:ext cx="16926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Karate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Postman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4C930B-0E4B-EC40-B0F5-9035B63DED1C}"/>
              </a:ext>
            </a:extLst>
          </p:cNvPr>
          <p:cNvCxnSpPr>
            <a:cxnSpLocks/>
          </p:cNvCxnSpPr>
          <p:nvPr/>
        </p:nvCxnSpPr>
        <p:spPr>
          <a:xfrm>
            <a:off x="242667" y="1954407"/>
            <a:ext cx="2859990" cy="37100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4B95DD-C334-E148-940F-23756908BC96}"/>
              </a:ext>
            </a:extLst>
          </p:cNvPr>
          <p:cNvCxnSpPr>
            <a:cxnSpLocks/>
          </p:cNvCxnSpPr>
          <p:nvPr/>
        </p:nvCxnSpPr>
        <p:spPr>
          <a:xfrm flipV="1">
            <a:off x="409252" y="2039112"/>
            <a:ext cx="2693405" cy="36472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48568D-3F61-BE44-9AA9-AA294075254F}"/>
              </a:ext>
            </a:extLst>
          </p:cNvPr>
          <p:cNvSpPr txBox="1"/>
          <p:nvPr/>
        </p:nvSpPr>
        <p:spPr>
          <a:xfrm>
            <a:off x="3983644" y="5869598"/>
            <a:ext cx="3658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LIGHTNING SPEED </a:t>
            </a:r>
            <a:r>
              <a:rPr lang="en-US" sz="3200" dirty="0">
                <a:sym typeface="Wingdings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70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712009" y="696014"/>
            <a:ext cx="22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Summary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A6FF8-CFCE-284D-8CC7-C532596F8D1F}"/>
              </a:ext>
            </a:extLst>
          </p:cNvPr>
          <p:cNvSpPr txBox="1"/>
          <p:nvPr/>
        </p:nvSpPr>
        <p:spPr>
          <a:xfrm>
            <a:off x="1003461" y="1585609"/>
            <a:ext cx="967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– Application Programming Interface (black box)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03EDA-5FAC-C44D-9F31-D4D4E6B3B662}"/>
              </a:ext>
            </a:extLst>
          </p:cNvPr>
          <p:cNvSpPr txBox="1"/>
          <p:nvPr/>
        </p:nvSpPr>
        <p:spPr>
          <a:xfrm>
            <a:off x="1003460" y="2119470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types: Get, Post, Put, Delete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8901E-A7C5-AA47-A6C9-941AF8BBFB28}"/>
              </a:ext>
            </a:extLst>
          </p:cNvPr>
          <p:cNvSpPr txBox="1"/>
          <p:nvPr/>
        </p:nvSpPr>
        <p:spPr>
          <a:xfrm>
            <a:off x="1003460" y="4113619"/>
            <a:ext cx="9201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purpose of API automation is to verify that API follows the defined contract and the logic of the API (server) is matching the expected 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EA92C-FD37-3C41-8BFB-464BDBC7B099}"/>
              </a:ext>
            </a:extLst>
          </p:cNvPr>
          <p:cNvSpPr txBox="1"/>
          <p:nvPr/>
        </p:nvSpPr>
        <p:spPr>
          <a:xfrm>
            <a:off x="1003460" y="5498614"/>
            <a:ext cx="885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automated tests are MUCH faster than UI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6041B-2DFE-534A-A7F8-CC72D2DF5A99}"/>
              </a:ext>
            </a:extLst>
          </p:cNvPr>
          <p:cNvSpPr txBox="1"/>
          <p:nvPr/>
        </p:nvSpPr>
        <p:spPr>
          <a:xfrm>
            <a:off x="1003460" y="2636292"/>
            <a:ext cx="983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Typical request has: URL, Headers, Request type, Body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958168F-4329-454A-9AF4-48A859E39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A9861A-FBBC-344A-8B1D-A8E363F315FD}"/>
              </a:ext>
            </a:extLst>
          </p:cNvPr>
          <p:cNvSpPr txBox="1"/>
          <p:nvPr/>
        </p:nvSpPr>
        <p:spPr>
          <a:xfrm>
            <a:off x="1003460" y="3159512"/>
            <a:ext cx="9201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codes: 2xx (Success), 3xx (Redirect), 4xx (Client error), 5xx (Server error)</a:t>
            </a:r>
          </a:p>
        </p:txBody>
      </p:sp>
    </p:spTree>
    <p:extLst>
      <p:ext uri="{BB962C8B-B14F-4D97-AF65-F5344CB8AC3E}">
        <p14:creationId xmlns:p14="http://schemas.microsoft.com/office/powerpoint/2010/main" val="10146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248906" y="511189"/>
            <a:ext cx="5694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API</a:t>
            </a:r>
            <a:br>
              <a:rPr lang="en-US" sz="3600" u="sng" dirty="0"/>
            </a:br>
            <a:r>
              <a:rPr lang="en-US" sz="2400" dirty="0"/>
              <a:t>(Application Programming Interface)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5DCDD-DD12-3941-8C5D-8E78E03324E0}"/>
              </a:ext>
            </a:extLst>
          </p:cNvPr>
          <p:cNvGrpSpPr/>
          <p:nvPr/>
        </p:nvGrpSpPr>
        <p:grpSpPr>
          <a:xfrm>
            <a:off x="5004511" y="2825420"/>
            <a:ext cx="2660902" cy="792805"/>
            <a:chOff x="3720442" y="2990796"/>
            <a:chExt cx="2660902" cy="792805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8CF2AF21-4E55-A545-8271-AA891BEB2EB4}"/>
                </a:ext>
              </a:extLst>
            </p:cNvPr>
            <p:cNvSpPr/>
            <p:nvPr/>
          </p:nvSpPr>
          <p:spPr>
            <a:xfrm>
              <a:off x="3720442" y="2990796"/>
              <a:ext cx="2660902" cy="792805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128D91-3F9A-F84B-80D5-CD04B682DBE6}"/>
                </a:ext>
              </a:extLst>
            </p:cNvPr>
            <p:cNvSpPr txBox="1"/>
            <p:nvPr/>
          </p:nvSpPr>
          <p:spPr>
            <a:xfrm>
              <a:off x="4433080" y="320253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Request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1E9A68-0C6E-744D-A171-CAD6E9544681}"/>
              </a:ext>
            </a:extLst>
          </p:cNvPr>
          <p:cNvGrpSpPr/>
          <p:nvPr/>
        </p:nvGrpSpPr>
        <p:grpSpPr>
          <a:xfrm>
            <a:off x="5004509" y="4048318"/>
            <a:ext cx="2660901" cy="792803"/>
            <a:chOff x="3720440" y="4213694"/>
            <a:chExt cx="2660901" cy="79280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E825B93A-1E41-044E-8D1C-6D5BD60AEBF5}"/>
                </a:ext>
              </a:extLst>
            </p:cNvPr>
            <p:cNvSpPr/>
            <p:nvPr/>
          </p:nvSpPr>
          <p:spPr>
            <a:xfrm rot="10800000">
              <a:off x="3720440" y="4213694"/>
              <a:ext cx="2660901" cy="792803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B231BB-11F5-3040-99C7-98AE53F37F73}"/>
                </a:ext>
              </a:extLst>
            </p:cNvPr>
            <p:cNvSpPr txBox="1"/>
            <p:nvPr/>
          </p:nvSpPr>
          <p:spPr>
            <a:xfrm>
              <a:off x="4433082" y="441726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90AC8E-268C-EF4F-BF3A-ACA2CABAEF5D}"/>
              </a:ext>
            </a:extLst>
          </p:cNvPr>
          <p:cNvGrpSpPr/>
          <p:nvPr/>
        </p:nvGrpSpPr>
        <p:grpSpPr>
          <a:xfrm>
            <a:off x="457201" y="2447749"/>
            <a:ext cx="4212090" cy="1015663"/>
            <a:chOff x="165370" y="2859932"/>
            <a:chExt cx="3365771" cy="105447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E367AB2-181E-A040-B35E-9A918FD8BB05}"/>
                </a:ext>
              </a:extLst>
            </p:cNvPr>
            <p:cNvSpPr/>
            <p:nvPr/>
          </p:nvSpPr>
          <p:spPr>
            <a:xfrm>
              <a:off x="165370" y="2859932"/>
              <a:ext cx="3365771" cy="105447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B441D8-F847-ED4A-94F5-1473EF16B812}"/>
                </a:ext>
              </a:extLst>
            </p:cNvPr>
            <p:cNvSpPr txBox="1"/>
            <p:nvPr/>
          </p:nvSpPr>
          <p:spPr>
            <a:xfrm>
              <a:off x="669570" y="3129574"/>
              <a:ext cx="257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{“cityName”: “New-York”}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10215F-3621-A349-B0CD-1801E613CB77}"/>
              </a:ext>
            </a:extLst>
          </p:cNvPr>
          <p:cNvGrpSpPr/>
          <p:nvPr/>
        </p:nvGrpSpPr>
        <p:grpSpPr>
          <a:xfrm>
            <a:off x="479897" y="3968879"/>
            <a:ext cx="4189394" cy="2529192"/>
            <a:chOff x="479897" y="3968879"/>
            <a:chExt cx="4189394" cy="252919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3387416-6BB1-264E-80A1-2E487FDAAB06}"/>
                </a:ext>
              </a:extLst>
            </p:cNvPr>
            <p:cNvSpPr/>
            <p:nvPr/>
          </p:nvSpPr>
          <p:spPr>
            <a:xfrm>
              <a:off x="479897" y="3968879"/>
              <a:ext cx="4189394" cy="252919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B2DD2F-3210-0640-8EEE-DC43C5B5C59E}"/>
                </a:ext>
              </a:extLst>
            </p:cNvPr>
            <p:cNvSpPr txBox="1"/>
            <p:nvPr/>
          </p:nvSpPr>
          <p:spPr>
            <a:xfrm>
              <a:off x="793840" y="4079313"/>
              <a:ext cx="380799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“currentTemperature”: 70,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“humidity”: “45%”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“forecast”: {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“tomorrow”: 75,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“dayAfterTomorrow”: 60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}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A84966-3947-8740-A111-8675AD4A1ED3}"/>
              </a:ext>
            </a:extLst>
          </p:cNvPr>
          <p:cNvGrpSpPr/>
          <p:nvPr/>
        </p:nvGrpSpPr>
        <p:grpSpPr>
          <a:xfrm>
            <a:off x="8210157" y="1984436"/>
            <a:ext cx="3073941" cy="3035030"/>
            <a:chOff x="8210157" y="1984436"/>
            <a:chExt cx="3073941" cy="303503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56492B24-7866-5B4A-BE21-D59C0780BF59}"/>
                </a:ext>
              </a:extLst>
            </p:cNvPr>
            <p:cNvSpPr/>
            <p:nvPr/>
          </p:nvSpPr>
          <p:spPr>
            <a:xfrm>
              <a:off x="8210157" y="1984436"/>
              <a:ext cx="3073941" cy="3035030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051EE5-0394-F142-8810-6052767F5FBA}"/>
                </a:ext>
              </a:extLst>
            </p:cNvPr>
            <p:cNvSpPr txBox="1"/>
            <p:nvPr/>
          </p:nvSpPr>
          <p:spPr>
            <a:xfrm>
              <a:off x="8608992" y="3333530"/>
              <a:ext cx="1540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Weather API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DE5F426C-DA41-2046-BC17-77D6C5712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432007" y="696014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Types of API requests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B1577-A4FC-DA4C-A257-016C6E854975}"/>
              </a:ext>
            </a:extLst>
          </p:cNvPr>
          <p:cNvSpPr txBox="1"/>
          <p:nvPr/>
        </p:nvSpPr>
        <p:spPr>
          <a:xfrm>
            <a:off x="1702278" y="1765677"/>
            <a:ext cx="109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3047C-EBE1-7944-993A-0EF4F1895416}"/>
              </a:ext>
            </a:extLst>
          </p:cNvPr>
          <p:cNvSpPr txBox="1"/>
          <p:nvPr/>
        </p:nvSpPr>
        <p:spPr>
          <a:xfrm>
            <a:off x="1702278" y="2827506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E732A-1448-4C40-BEE2-3BB994C6FA18}"/>
              </a:ext>
            </a:extLst>
          </p:cNvPr>
          <p:cNvSpPr txBox="1"/>
          <p:nvPr/>
        </p:nvSpPr>
        <p:spPr>
          <a:xfrm>
            <a:off x="1702278" y="3889335"/>
            <a:ext cx="101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F8A84-9A1E-E940-9C7E-E7FD3B5F22B4}"/>
              </a:ext>
            </a:extLst>
          </p:cNvPr>
          <p:cNvSpPr txBox="1"/>
          <p:nvPr/>
        </p:nvSpPr>
        <p:spPr>
          <a:xfrm>
            <a:off x="1702278" y="4797755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DELETE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D67330-305A-3E49-8EC9-483593763A9D}"/>
              </a:ext>
            </a:extLst>
          </p:cNvPr>
          <p:cNvGrpSpPr/>
          <p:nvPr/>
        </p:nvGrpSpPr>
        <p:grpSpPr>
          <a:xfrm>
            <a:off x="2849414" y="1888787"/>
            <a:ext cx="6588739" cy="461665"/>
            <a:chOff x="2849414" y="1888787"/>
            <a:chExt cx="6588739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CEAC4D-45B0-F944-AE4B-B980231405ED}"/>
                </a:ext>
              </a:extLst>
            </p:cNvPr>
            <p:cNvSpPr txBox="1"/>
            <p:nvPr/>
          </p:nvSpPr>
          <p:spPr>
            <a:xfrm>
              <a:off x="3719921" y="1888787"/>
              <a:ext cx="5718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Get or request specific data from API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0AE036-5A36-2244-B997-E284CA73E8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9414" y="2119619"/>
              <a:ext cx="783472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D4B1B2-E869-5C44-9EF8-86DD2E7B61C3}"/>
              </a:ext>
            </a:extLst>
          </p:cNvPr>
          <p:cNvGrpSpPr/>
          <p:nvPr/>
        </p:nvGrpSpPr>
        <p:grpSpPr>
          <a:xfrm>
            <a:off x="2883136" y="3181449"/>
            <a:ext cx="8238685" cy="1085391"/>
            <a:chOff x="2883136" y="3181449"/>
            <a:chExt cx="8238685" cy="10853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58C7ED-7E89-734D-9A4F-1C6D0ED62FC4}"/>
                </a:ext>
              </a:extLst>
            </p:cNvPr>
            <p:cNvSpPr txBox="1"/>
            <p:nvPr/>
          </p:nvSpPr>
          <p:spPr>
            <a:xfrm>
              <a:off x="3765320" y="3427670"/>
              <a:ext cx="7356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Send data to a API to create/update a resource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EF523329-394D-D142-A4CA-7EA80079256A}"/>
                </a:ext>
              </a:extLst>
            </p:cNvPr>
            <p:cNvCxnSpPr/>
            <p:nvPr/>
          </p:nvCxnSpPr>
          <p:spPr>
            <a:xfrm rot="5400000" flipH="1" flipV="1">
              <a:off x="2564785" y="3523362"/>
              <a:ext cx="1061829" cy="425127"/>
            </a:xfrm>
            <a:prstGeom prst="bentConnector3">
              <a:avLst>
                <a:gd name="adj1" fmla="val 1124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4294B5-F005-9E49-BC49-AA491DDEAA68}"/>
                </a:ext>
              </a:extLst>
            </p:cNvPr>
            <p:cNvCxnSpPr>
              <a:cxnSpLocks/>
            </p:cNvCxnSpPr>
            <p:nvPr/>
          </p:nvCxnSpPr>
          <p:spPr>
            <a:xfrm>
              <a:off x="3025505" y="3181449"/>
              <a:ext cx="28275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094F31-A4AF-A143-AF8E-93A1498BE33D}"/>
                </a:ext>
              </a:extLst>
            </p:cNvPr>
            <p:cNvCxnSpPr>
              <a:cxnSpLocks/>
            </p:cNvCxnSpPr>
            <p:nvPr/>
          </p:nvCxnSpPr>
          <p:spPr>
            <a:xfrm>
              <a:off x="3308263" y="3640426"/>
              <a:ext cx="32462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72D4F4-7EFA-0C4D-997B-545504057617}"/>
              </a:ext>
            </a:extLst>
          </p:cNvPr>
          <p:cNvGrpSpPr/>
          <p:nvPr/>
        </p:nvGrpSpPr>
        <p:grpSpPr>
          <a:xfrm>
            <a:off x="3432007" y="4908103"/>
            <a:ext cx="4711434" cy="461665"/>
            <a:chOff x="3432007" y="4908103"/>
            <a:chExt cx="4711434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7F8FA-E122-9644-B265-604C83C08B93}"/>
                </a:ext>
              </a:extLst>
            </p:cNvPr>
            <p:cNvSpPr txBox="1"/>
            <p:nvPr/>
          </p:nvSpPr>
          <p:spPr>
            <a:xfrm>
              <a:off x="3765319" y="4908103"/>
              <a:ext cx="4378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Removes specified resource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EDE053-2404-5941-B625-2D0893DC82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2007" y="5151698"/>
              <a:ext cx="32462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C5F5D6F7-8F7E-4246-8147-3921AE16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49219" y="696014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Typical API request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E25D9-79F0-FF46-B5A5-14C4709067DA}"/>
              </a:ext>
            </a:extLst>
          </p:cNvPr>
          <p:cNvGrpSpPr/>
          <p:nvPr/>
        </p:nvGrpSpPr>
        <p:grpSpPr>
          <a:xfrm>
            <a:off x="1571347" y="1853603"/>
            <a:ext cx="9260726" cy="646331"/>
            <a:chOff x="1571347" y="1853603"/>
            <a:chExt cx="9260726" cy="6463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93034F-9D84-E849-9AED-342E52050753}"/>
                </a:ext>
              </a:extLst>
            </p:cNvPr>
            <p:cNvSpPr txBox="1"/>
            <p:nvPr/>
          </p:nvSpPr>
          <p:spPr>
            <a:xfrm>
              <a:off x="1571347" y="1853603"/>
              <a:ext cx="1819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API URL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757F1B-F532-C845-AF7C-7A2117A1613A}"/>
                </a:ext>
              </a:extLst>
            </p:cNvPr>
            <p:cNvSpPr txBox="1"/>
            <p:nvPr/>
          </p:nvSpPr>
          <p:spPr>
            <a:xfrm>
              <a:off x="4110361" y="1930010"/>
              <a:ext cx="6721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Https link to API. Usually called API End-point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ABA09-7AD9-664E-8D1E-43760A7D5C7D}"/>
              </a:ext>
            </a:extLst>
          </p:cNvPr>
          <p:cNvGrpSpPr/>
          <p:nvPr/>
        </p:nvGrpSpPr>
        <p:grpSpPr>
          <a:xfrm>
            <a:off x="1571348" y="2679318"/>
            <a:ext cx="9695139" cy="646331"/>
            <a:chOff x="1571348" y="2679318"/>
            <a:chExt cx="9695139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2F3ADE-FCB8-6E47-9606-536B5AF87A51}"/>
                </a:ext>
              </a:extLst>
            </p:cNvPr>
            <p:cNvSpPr txBox="1"/>
            <p:nvPr/>
          </p:nvSpPr>
          <p:spPr>
            <a:xfrm>
              <a:off x="1571348" y="2679318"/>
              <a:ext cx="234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Headers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C08573-549C-C743-BD5F-8C95407EAE0B}"/>
                </a:ext>
              </a:extLst>
            </p:cNvPr>
            <p:cNvSpPr txBox="1"/>
            <p:nvPr/>
          </p:nvSpPr>
          <p:spPr>
            <a:xfrm>
              <a:off x="4110361" y="2771650"/>
              <a:ext cx="7156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Usually it’s Content-Type or Authorization token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D200A2-DB2A-4549-BB9F-EAA40877540F}"/>
              </a:ext>
            </a:extLst>
          </p:cNvPr>
          <p:cNvGrpSpPr/>
          <p:nvPr/>
        </p:nvGrpSpPr>
        <p:grpSpPr>
          <a:xfrm>
            <a:off x="1571348" y="3505422"/>
            <a:ext cx="6048307" cy="646331"/>
            <a:chOff x="1571348" y="3505422"/>
            <a:chExt cx="6048307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70751A-94CF-814A-9130-9510B2E97C5C}"/>
                </a:ext>
              </a:extLst>
            </p:cNvPr>
            <p:cNvSpPr txBox="1"/>
            <p:nvPr/>
          </p:nvSpPr>
          <p:spPr>
            <a:xfrm>
              <a:off x="1571348" y="3505422"/>
              <a:ext cx="1752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A88BF7-0F6D-1441-857D-33798583E17A}"/>
                </a:ext>
              </a:extLst>
            </p:cNvPr>
            <p:cNvSpPr txBox="1"/>
            <p:nvPr/>
          </p:nvSpPr>
          <p:spPr>
            <a:xfrm>
              <a:off x="4110361" y="3635783"/>
              <a:ext cx="3509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GET, POST, PUT, DELETE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F24A97-B05B-B548-B5FC-B6D25543423E}"/>
              </a:ext>
            </a:extLst>
          </p:cNvPr>
          <p:cNvGrpSpPr/>
          <p:nvPr/>
        </p:nvGrpSpPr>
        <p:grpSpPr>
          <a:xfrm>
            <a:off x="1571347" y="4330749"/>
            <a:ext cx="7712225" cy="646331"/>
            <a:chOff x="1571347" y="4330749"/>
            <a:chExt cx="7712225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D7DD81-CB1E-4048-81AF-421B571ABF01}"/>
                </a:ext>
              </a:extLst>
            </p:cNvPr>
            <p:cNvSpPr txBox="1"/>
            <p:nvPr/>
          </p:nvSpPr>
          <p:spPr>
            <a:xfrm>
              <a:off x="1571347" y="4330749"/>
              <a:ext cx="1367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Body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095FA5-39A9-B443-B794-10F2F40CBB08}"/>
                </a:ext>
              </a:extLst>
            </p:cNvPr>
            <p:cNvSpPr txBox="1"/>
            <p:nvPr/>
          </p:nvSpPr>
          <p:spPr>
            <a:xfrm>
              <a:off x="4110361" y="4423081"/>
              <a:ext cx="5173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JSON object with requested data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FCF010F-967C-3E4A-BFC5-DC9033B6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149667" y="696014"/>
            <a:ext cx="538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HTTP response status codes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43D570-5E53-7F48-9C47-E4CBC6B23DB5}"/>
              </a:ext>
            </a:extLst>
          </p:cNvPr>
          <p:cNvGrpSpPr/>
          <p:nvPr/>
        </p:nvGrpSpPr>
        <p:grpSpPr>
          <a:xfrm>
            <a:off x="2743200" y="1914505"/>
            <a:ext cx="5253846" cy="1015663"/>
            <a:chOff x="2743200" y="1885408"/>
            <a:chExt cx="5253846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93034F-9D84-E849-9AED-342E52050753}"/>
                </a:ext>
              </a:extLst>
            </p:cNvPr>
            <p:cNvSpPr txBox="1"/>
            <p:nvPr/>
          </p:nvSpPr>
          <p:spPr>
            <a:xfrm>
              <a:off x="2743200" y="1885408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2xx</a:t>
              </a:r>
              <a:br>
                <a:rPr lang="en-US" sz="3600" b="1" dirty="0"/>
              </a:br>
              <a:r>
                <a:rPr lang="en-US" sz="2400" b="1" dirty="0"/>
                <a:t>(200, 201, 204, …)</a:t>
              </a:r>
              <a:endParaRPr lang="en-US" sz="36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757F1B-F532-C845-AF7C-7A2117A1613A}"/>
                </a:ext>
              </a:extLst>
            </p:cNvPr>
            <p:cNvSpPr txBox="1"/>
            <p:nvPr/>
          </p:nvSpPr>
          <p:spPr>
            <a:xfrm>
              <a:off x="6225407" y="2096987"/>
              <a:ext cx="1771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Success!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FCF010F-967C-3E4A-BFC5-DC9033B6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635025B-8904-0345-A2F9-1D554DF3FCA9}"/>
              </a:ext>
            </a:extLst>
          </p:cNvPr>
          <p:cNvGrpSpPr/>
          <p:nvPr/>
        </p:nvGrpSpPr>
        <p:grpSpPr>
          <a:xfrm>
            <a:off x="2743200" y="2901071"/>
            <a:ext cx="5810280" cy="1015663"/>
            <a:chOff x="2743200" y="2901071"/>
            <a:chExt cx="5810280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5DBF0B-1B07-784B-96A6-0E4676BEFB23}"/>
                </a:ext>
              </a:extLst>
            </p:cNvPr>
            <p:cNvSpPr txBox="1"/>
            <p:nvPr/>
          </p:nvSpPr>
          <p:spPr>
            <a:xfrm>
              <a:off x="2743200" y="2901071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3xx</a:t>
              </a:r>
              <a:br>
                <a:rPr lang="en-US" sz="3600" b="1" dirty="0"/>
              </a:br>
              <a:r>
                <a:rPr lang="en-US" sz="2400" b="1" dirty="0"/>
                <a:t>(300, 301, 302, …)</a:t>
              </a:r>
              <a:endParaRPr 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35C2D6-3DF3-1248-AE29-D6CC5CA5D65C}"/>
                </a:ext>
              </a:extLst>
            </p:cNvPr>
            <p:cNvSpPr txBox="1"/>
            <p:nvPr/>
          </p:nvSpPr>
          <p:spPr>
            <a:xfrm>
              <a:off x="6225407" y="3112650"/>
              <a:ext cx="2328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Redirection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E54DE9-E197-2D4E-9878-DDA4D44854B1}"/>
              </a:ext>
            </a:extLst>
          </p:cNvPr>
          <p:cNvGrpSpPr/>
          <p:nvPr/>
        </p:nvGrpSpPr>
        <p:grpSpPr>
          <a:xfrm>
            <a:off x="2743200" y="3956930"/>
            <a:ext cx="5793545" cy="1015663"/>
            <a:chOff x="2743200" y="3956930"/>
            <a:chExt cx="5793545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078B5D-678A-DB47-ACD1-643A203F5E4A}"/>
                </a:ext>
              </a:extLst>
            </p:cNvPr>
            <p:cNvSpPr txBox="1"/>
            <p:nvPr/>
          </p:nvSpPr>
          <p:spPr>
            <a:xfrm>
              <a:off x="2743200" y="3956930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4xx</a:t>
              </a:r>
              <a:br>
                <a:rPr lang="en-US" sz="3600" b="1" dirty="0"/>
              </a:br>
              <a:r>
                <a:rPr lang="en-US" sz="2400" b="1" dirty="0"/>
                <a:t>(400, 401, 404, …)</a:t>
              </a:r>
              <a:endParaRPr lang="en-US" sz="3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590E0D-4A02-9548-BFB6-7F596D41132A}"/>
                </a:ext>
              </a:extLst>
            </p:cNvPr>
            <p:cNvSpPr txBox="1"/>
            <p:nvPr/>
          </p:nvSpPr>
          <p:spPr>
            <a:xfrm>
              <a:off x="6225407" y="4168509"/>
              <a:ext cx="2311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Client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2A3422-8FEB-2D46-A75F-9D8B9EF6D824}"/>
              </a:ext>
            </a:extLst>
          </p:cNvPr>
          <p:cNvGrpSpPr/>
          <p:nvPr/>
        </p:nvGrpSpPr>
        <p:grpSpPr>
          <a:xfrm>
            <a:off x="2743200" y="5012789"/>
            <a:ext cx="5913065" cy="1015663"/>
            <a:chOff x="2680915" y="5012789"/>
            <a:chExt cx="5913065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19AEED-79F1-6B47-8435-B78ECA570C5F}"/>
                </a:ext>
              </a:extLst>
            </p:cNvPr>
            <p:cNvSpPr txBox="1"/>
            <p:nvPr/>
          </p:nvSpPr>
          <p:spPr>
            <a:xfrm>
              <a:off x="2680915" y="5012789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5xx</a:t>
              </a:r>
              <a:br>
                <a:rPr lang="en-US" sz="3600" b="1" dirty="0"/>
              </a:br>
              <a:r>
                <a:rPr lang="en-US" sz="2400" b="1" dirty="0"/>
                <a:t>(500, 501, 502, …)</a:t>
              </a:r>
              <a:endParaRPr lang="en-US" sz="3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75F364-9B32-2E4F-92AD-7D0BC877B72F}"/>
                </a:ext>
              </a:extLst>
            </p:cNvPr>
            <p:cNvSpPr txBox="1"/>
            <p:nvPr/>
          </p:nvSpPr>
          <p:spPr>
            <a:xfrm>
              <a:off x="6163122" y="5224368"/>
              <a:ext cx="2430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Server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3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217907" cy="3122579"/>
            <a:chOff x="500302" y="2101173"/>
            <a:chExt cx="2217907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63931" y="3246963"/>
              <a:ext cx="1877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1AD9BE3-D76F-7C45-80EB-EE8E011659F4}"/>
              </a:ext>
            </a:extLst>
          </p:cNvPr>
          <p:cNvSpPr/>
          <p:nvPr/>
        </p:nvSpPr>
        <p:spPr>
          <a:xfrm>
            <a:off x="2952618" y="4029228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D84380-D218-E541-848B-2BD1063C6338}"/>
              </a:ext>
            </a:extLst>
          </p:cNvPr>
          <p:cNvSpPr/>
          <p:nvPr/>
        </p:nvSpPr>
        <p:spPr>
          <a:xfrm rot="10800000">
            <a:off x="2894121" y="4457211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2894121" y="2973873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C029F8-F01E-164B-9674-612D80F60888}"/>
              </a:ext>
            </a:extLst>
          </p:cNvPr>
          <p:cNvSpPr/>
          <p:nvPr/>
        </p:nvSpPr>
        <p:spPr>
          <a:xfrm rot="10800000">
            <a:off x="2835624" y="3401856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3491F11-86A2-1F4E-876A-88491346A0D9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0A8047-6537-DA4C-B508-3D3475AB5C9B}"/>
                </a:ext>
              </a:extLst>
            </p:cNvPr>
            <p:cNvGrpSpPr/>
            <p:nvPr/>
          </p:nvGrpSpPr>
          <p:grpSpPr>
            <a:xfrm>
              <a:off x="500302" y="2101173"/>
              <a:ext cx="2332300" cy="3122579"/>
              <a:chOff x="500302" y="2101173"/>
              <a:chExt cx="2332300" cy="3122579"/>
            </a:xfrm>
          </p:grpSpPr>
          <p:sp>
            <p:nvSpPr>
              <p:cNvPr id="2" name="Snip Single Corner Rectangle 1">
                <a:extLst>
                  <a:ext uri="{FF2B5EF4-FFF2-40B4-BE49-F238E27FC236}">
                    <a16:creationId xmlns:a16="http://schemas.microsoft.com/office/drawing/2014/main" id="{287F7317-0215-6744-84A7-E5BF56AA662E}"/>
                  </a:ext>
                </a:extLst>
              </p:cNvPr>
              <p:cNvSpPr/>
              <p:nvPr/>
            </p:nvSpPr>
            <p:spPr>
              <a:xfrm>
                <a:off x="500302" y="2101173"/>
                <a:ext cx="2217907" cy="3122579"/>
              </a:xfrm>
              <a:prstGeom prst="snip1Rect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861AB-BAE2-4E4B-B158-086DFCAFD27D}"/>
                  </a:ext>
                </a:extLst>
              </p:cNvPr>
              <p:cNvSpPr txBox="1"/>
              <p:nvPr/>
            </p:nvSpPr>
            <p:spPr>
              <a:xfrm>
                <a:off x="614696" y="2133178"/>
                <a:ext cx="2217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Web-browser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	(client)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919C1B-F4F5-8247-9A98-34BBA29319C1}"/>
                </a:ext>
              </a:extLst>
            </p:cNvPr>
            <p:cNvGrpSpPr/>
            <p:nvPr/>
          </p:nvGrpSpPr>
          <p:grpSpPr>
            <a:xfrm>
              <a:off x="791006" y="3110479"/>
              <a:ext cx="1497989" cy="1360674"/>
              <a:chOff x="791006" y="3110479"/>
              <a:chExt cx="1497989" cy="136067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9905ACF-6F0D-E042-B904-FDBED8633841}"/>
                  </a:ext>
                </a:extLst>
              </p:cNvPr>
              <p:cNvSpPr/>
              <p:nvPr/>
            </p:nvSpPr>
            <p:spPr>
              <a:xfrm>
                <a:off x="795583" y="4009381"/>
                <a:ext cx="1493412" cy="46177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Login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81B0951-96CA-8B46-84E1-90E84690E61A}"/>
                  </a:ext>
                </a:extLst>
              </p:cNvPr>
              <p:cNvSpPr/>
              <p:nvPr/>
            </p:nvSpPr>
            <p:spPr>
              <a:xfrm>
                <a:off x="791006" y="3110479"/>
                <a:ext cx="1493412" cy="2922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username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DDDDB2C7-906E-3B49-8370-6BF7E66BA24A}"/>
                  </a:ext>
                </a:extLst>
              </p:cNvPr>
              <p:cNvSpPr/>
              <p:nvPr/>
            </p:nvSpPr>
            <p:spPr>
              <a:xfrm>
                <a:off x="795583" y="3540685"/>
                <a:ext cx="1493412" cy="3033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password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37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3491F11-86A2-1F4E-876A-88491346A0D9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0A8047-6537-DA4C-B508-3D3475AB5C9B}"/>
                </a:ext>
              </a:extLst>
            </p:cNvPr>
            <p:cNvGrpSpPr/>
            <p:nvPr/>
          </p:nvGrpSpPr>
          <p:grpSpPr>
            <a:xfrm>
              <a:off x="500302" y="2101173"/>
              <a:ext cx="2332300" cy="3122579"/>
              <a:chOff x="500302" y="2101173"/>
              <a:chExt cx="2332300" cy="3122579"/>
            </a:xfrm>
          </p:grpSpPr>
          <p:sp>
            <p:nvSpPr>
              <p:cNvPr id="2" name="Snip Single Corner Rectangle 1">
                <a:extLst>
                  <a:ext uri="{FF2B5EF4-FFF2-40B4-BE49-F238E27FC236}">
                    <a16:creationId xmlns:a16="http://schemas.microsoft.com/office/drawing/2014/main" id="{287F7317-0215-6744-84A7-E5BF56AA662E}"/>
                  </a:ext>
                </a:extLst>
              </p:cNvPr>
              <p:cNvSpPr/>
              <p:nvPr/>
            </p:nvSpPr>
            <p:spPr>
              <a:xfrm>
                <a:off x="500302" y="2101173"/>
                <a:ext cx="2217907" cy="3122579"/>
              </a:xfrm>
              <a:prstGeom prst="snip1Rect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861AB-BAE2-4E4B-B158-086DFCAFD27D}"/>
                  </a:ext>
                </a:extLst>
              </p:cNvPr>
              <p:cNvSpPr txBox="1"/>
              <p:nvPr/>
            </p:nvSpPr>
            <p:spPr>
              <a:xfrm>
                <a:off x="614696" y="2133178"/>
                <a:ext cx="2217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Web-browser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	(client)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919C1B-F4F5-8247-9A98-34BBA29319C1}"/>
                </a:ext>
              </a:extLst>
            </p:cNvPr>
            <p:cNvGrpSpPr/>
            <p:nvPr/>
          </p:nvGrpSpPr>
          <p:grpSpPr>
            <a:xfrm>
              <a:off x="791006" y="3110479"/>
              <a:ext cx="1497989" cy="1360674"/>
              <a:chOff x="791006" y="3110479"/>
              <a:chExt cx="1497989" cy="136067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9905ACF-6F0D-E042-B904-FDBED8633841}"/>
                  </a:ext>
                </a:extLst>
              </p:cNvPr>
              <p:cNvSpPr/>
              <p:nvPr/>
            </p:nvSpPr>
            <p:spPr>
              <a:xfrm>
                <a:off x="795583" y="4009381"/>
                <a:ext cx="1493412" cy="46177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Login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81B0951-96CA-8B46-84E1-90E84690E61A}"/>
                  </a:ext>
                </a:extLst>
              </p:cNvPr>
              <p:cNvSpPr/>
              <p:nvPr/>
            </p:nvSpPr>
            <p:spPr>
              <a:xfrm>
                <a:off x="791006" y="3110479"/>
                <a:ext cx="1493412" cy="2922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John123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DDDDB2C7-906E-3B49-8370-6BF7E66BA24A}"/>
                  </a:ext>
                </a:extLst>
              </p:cNvPr>
              <p:cNvSpPr/>
              <p:nvPr/>
            </p:nvSpPr>
            <p:spPr>
              <a:xfrm>
                <a:off x="795583" y="3540685"/>
                <a:ext cx="1493412" cy="3033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Karate1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32761E-E1A9-1145-82C3-6C16B6D7088F}"/>
              </a:ext>
            </a:extLst>
          </p:cNvPr>
          <p:cNvGrpSpPr/>
          <p:nvPr/>
        </p:nvGrpSpPr>
        <p:grpSpPr>
          <a:xfrm>
            <a:off x="1912852" y="4258053"/>
            <a:ext cx="743131" cy="786988"/>
            <a:chOff x="1723649" y="3564458"/>
            <a:chExt cx="743131" cy="786988"/>
          </a:xfrm>
        </p:grpSpPr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06A6ACE5-14BA-7F4F-BC44-A072DC0FE22B}"/>
                </a:ext>
              </a:extLst>
            </p:cNvPr>
            <p:cNvSpPr/>
            <p:nvPr/>
          </p:nvSpPr>
          <p:spPr>
            <a:xfrm rot="19679868">
              <a:off x="1849038" y="3564458"/>
              <a:ext cx="261566" cy="4279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454C6B-BE9F-E442-BF07-B149F0B897CE}"/>
                </a:ext>
              </a:extLst>
            </p:cNvPr>
            <p:cNvSpPr txBox="1"/>
            <p:nvPr/>
          </p:nvSpPr>
          <p:spPr>
            <a:xfrm>
              <a:off x="1723649" y="3982114"/>
              <a:ext cx="743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(click)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54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614696" y="2133178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162558B-F639-F54B-B9F5-3FF7D22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2882888" y="3189277"/>
            <a:ext cx="5646633" cy="64633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5FA10-278C-2F4D-91A5-564CFE8A3F6A}"/>
              </a:ext>
            </a:extLst>
          </p:cNvPr>
          <p:cNvGrpSpPr/>
          <p:nvPr/>
        </p:nvGrpSpPr>
        <p:grpSpPr>
          <a:xfrm>
            <a:off x="4043253" y="1929208"/>
            <a:ext cx="3476666" cy="1260069"/>
            <a:chOff x="481704" y="2859932"/>
            <a:chExt cx="3049436" cy="130821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860D40D-9A86-064A-A79D-5D9AEBC901A4}"/>
                </a:ext>
              </a:extLst>
            </p:cNvPr>
            <p:cNvSpPr/>
            <p:nvPr/>
          </p:nvSpPr>
          <p:spPr>
            <a:xfrm>
              <a:off x="481704" y="2859932"/>
              <a:ext cx="3049436" cy="1308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FE597C-7450-3046-ACD2-D97BC8ACB428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12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</a:t>
              </a:r>
              <a:r>
                <a:rPr lang="en-US" dirty="0" err="1">
                  <a:solidFill>
                    <a:schemeClr val="bg1"/>
                  </a:solidFill>
                </a:rPr>
                <a:t>userName</a:t>
              </a:r>
              <a:r>
                <a:rPr lang="en-US" dirty="0">
                  <a:solidFill>
                    <a:schemeClr val="bg1"/>
                  </a:solidFill>
                </a:rPr>
                <a:t>”: “John123”,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“password”: “Karate1”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94DFC-B5F7-1740-8D60-4712DC11E7C3}"/>
              </a:ext>
            </a:extLst>
          </p:cNvPr>
          <p:cNvGrpSpPr/>
          <p:nvPr/>
        </p:nvGrpSpPr>
        <p:grpSpPr>
          <a:xfrm>
            <a:off x="2832509" y="3981830"/>
            <a:ext cx="5646633" cy="646330"/>
            <a:chOff x="2832509" y="3981830"/>
            <a:chExt cx="5646633" cy="646330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28C029F8-F01E-164B-9674-612D80F60888}"/>
                </a:ext>
              </a:extLst>
            </p:cNvPr>
            <p:cNvSpPr/>
            <p:nvPr/>
          </p:nvSpPr>
          <p:spPr>
            <a:xfrm rot="10800000">
              <a:off x="2832509" y="3981830"/>
              <a:ext cx="5646633" cy="646330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D639BB-E9A0-7041-BAFA-498BE99E3293}"/>
                </a:ext>
              </a:extLst>
            </p:cNvPr>
            <p:cNvSpPr txBox="1"/>
            <p:nvPr/>
          </p:nvSpPr>
          <p:spPr>
            <a:xfrm>
              <a:off x="4638586" y="4120329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 (Status 200)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9B5474-3890-F945-A288-C5BFB1D7499A}"/>
              </a:ext>
            </a:extLst>
          </p:cNvPr>
          <p:cNvSpPr/>
          <p:nvPr/>
        </p:nvSpPr>
        <p:spPr>
          <a:xfrm>
            <a:off x="3811088" y="4611887"/>
            <a:ext cx="4063999" cy="1730326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”: “John”,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”: “Smith”,</a:t>
            </a:r>
          </a:p>
          <a:p>
            <a:r>
              <a:rPr lang="en-US" dirty="0">
                <a:solidFill>
                  <a:schemeClr val="bg1"/>
                </a:solidFill>
              </a:rPr>
              <a:t>    “age”: 35,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accessToken</a:t>
            </a:r>
            <a:r>
              <a:rPr lang="en-US" dirty="0">
                <a:solidFill>
                  <a:schemeClr val="bg1"/>
                </a:solidFill>
              </a:rPr>
              <a:t>”: “AKD3862Dib@9347”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40A62B-4A2B-CE4D-B3B8-B9AB871B196C}"/>
              </a:ext>
            </a:extLst>
          </p:cNvPr>
          <p:cNvSpPr/>
          <p:nvPr/>
        </p:nvSpPr>
        <p:spPr>
          <a:xfrm>
            <a:off x="758914" y="3145634"/>
            <a:ext cx="1655101" cy="1641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Graphic 12" descr="Hourglass">
            <a:extLst>
              <a:ext uri="{FF2B5EF4-FFF2-40B4-BE49-F238E27FC236}">
                <a16:creationId xmlns:a16="http://schemas.microsoft.com/office/drawing/2014/main" id="{D20A0DF9-C479-0F4C-8E5D-88FDD74DF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579" y="3866385"/>
            <a:ext cx="690891" cy="6908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58ECD0-2330-1C4B-B6E4-31B4009A1DBC}"/>
              </a:ext>
            </a:extLst>
          </p:cNvPr>
          <p:cNvSpPr txBox="1"/>
          <p:nvPr/>
        </p:nvSpPr>
        <p:spPr>
          <a:xfrm>
            <a:off x="1015242" y="3466275"/>
            <a:ext cx="126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1278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{18AA8875-A350-444E-BCFC-609FBE365289}tf10001058</Template>
  <TotalTime>521</TotalTime>
  <Words>839</Words>
  <Application>Microsoft Macintosh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40</cp:revision>
  <dcterms:created xsi:type="dcterms:W3CDTF">2019-08-25T17:57:35Z</dcterms:created>
  <dcterms:modified xsi:type="dcterms:W3CDTF">2020-09-28T22:57:40Z</dcterms:modified>
</cp:coreProperties>
</file>