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/>
    <p:restoredTop sz="94674"/>
  </p:normalViewPr>
  <p:slideViewPr>
    <p:cSldViewPr snapToGrid="0" snapToObjects="1">
      <p:cViewPr>
        <p:scale>
          <a:sx n="130" d="100"/>
          <a:sy n="130" d="100"/>
        </p:scale>
        <p:origin x="49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09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1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779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917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72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994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431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207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1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87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60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8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0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797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83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89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7692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9" r:id="rId1"/>
    <p:sldLayoutId id="2147484270" r:id="rId2"/>
    <p:sldLayoutId id="2147484271" r:id="rId3"/>
    <p:sldLayoutId id="2147484272" r:id="rId4"/>
    <p:sldLayoutId id="2147484273" r:id="rId5"/>
    <p:sldLayoutId id="2147484274" r:id="rId6"/>
    <p:sldLayoutId id="2147484275" r:id="rId7"/>
    <p:sldLayoutId id="2147484276" r:id="rId8"/>
    <p:sldLayoutId id="2147484277" r:id="rId9"/>
    <p:sldLayoutId id="2147484278" r:id="rId10"/>
    <p:sldLayoutId id="2147484279" r:id="rId11"/>
    <p:sldLayoutId id="2147484280" r:id="rId12"/>
    <p:sldLayoutId id="2147484281" r:id="rId13"/>
    <p:sldLayoutId id="2147484282" r:id="rId14"/>
    <p:sldLayoutId id="2147484283" r:id="rId15"/>
    <p:sldLayoutId id="2147484284" r:id="rId16"/>
    <p:sldLayoutId id="21474842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4216383" y="564727"/>
            <a:ext cx="3759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Working with JSON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D7B8433-5955-CA43-81FC-DB05A2E19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1452" y="5388724"/>
            <a:ext cx="1044341" cy="10408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9277B4-E74B-E24F-B170-FDE2C42ECBB2}"/>
              </a:ext>
            </a:extLst>
          </p:cNvPr>
          <p:cNvSpPr txBox="1"/>
          <p:nvPr/>
        </p:nvSpPr>
        <p:spPr>
          <a:xfrm>
            <a:off x="2868706" y="2198451"/>
            <a:ext cx="61089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 this lesson: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is 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JSON structure and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Manipulating data in JSON</a:t>
            </a:r>
          </a:p>
        </p:txBody>
      </p:sp>
    </p:spTree>
    <p:extLst>
      <p:ext uri="{BB962C8B-B14F-4D97-AF65-F5344CB8AC3E}">
        <p14:creationId xmlns:p14="http://schemas.microsoft.com/office/powerpoint/2010/main" val="2654493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3687451" y="421439"/>
            <a:ext cx="5126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Manipulating data in JSON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D7B8433-5955-CA43-81FC-DB05A2E19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1452" y="5388724"/>
            <a:ext cx="1044341" cy="104086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8E87163-6470-6D45-8F08-4E12F90A8CFC}"/>
              </a:ext>
            </a:extLst>
          </p:cNvPr>
          <p:cNvGrpSpPr/>
          <p:nvPr/>
        </p:nvGrpSpPr>
        <p:grpSpPr>
          <a:xfrm>
            <a:off x="434253" y="1350440"/>
            <a:ext cx="3944890" cy="5216056"/>
            <a:chOff x="322275" y="1291826"/>
            <a:chExt cx="3944890" cy="5216056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8E91A6B1-17F2-3645-8033-92DA119A2CA6}"/>
                </a:ext>
              </a:extLst>
            </p:cNvPr>
            <p:cNvSpPr/>
            <p:nvPr/>
          </p:nvSpPr>
          <p:spPr>
            <a:xfrm>
              <a:off x="322275" y="1291826"/>
              <a:ext cx="3944890" cy="521605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F32880F-2FE6-FF43-A707-AF4C1CCFA068}"/>
                </a:ext>
              </a:extLst>
            </p:cNvPr>
            <p:cNvSpPr txBox="1"/>
            <p:nvPr/>
          </p:nvSpPr>
          <p:spPr>
            <a:xfrm>
              <a:off x="897126" y="1391475"/>
              <a:ext cx="2795189" cy="501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ysClr val="windowText" lastClr="000000"/>
                  </a:solidFill>
                </a:rPr>
                <a:t>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“FirstName”: “John”,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</a:t>
              </a:r>
              <a:r>
                <a:rPr lang="en-US" sz="1600" dirty="0" err="1">
                  <a:solidFill>
                    <a:sysClr val="windowText" lastClr="000000"/>
                  </a:solidFill>
                </a:rPr>
                <a:t>LastName</a:t>
              </a:r>
              <a:r>
                <a:rPr lang="en-US" sz="1600" dirty="0">
                  <a:solidFill>
                    <a:sysClr val="windowText" lastClr="000000"/>
                  </a:solidFill>
                </a:rPr>
                <a:t>”: “Smith”,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“Age”: 40,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“Cars”: [“Honda”, “BMW”],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“Income”: 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“Q1”: “$10,000”,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“Q2”: “$20,000”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},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”Pets”: [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“Name”: “Jimmy”,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“Type” : “Dog”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},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“Name”: “Jimmy”,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”Type”: “Cat”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}	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]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}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F0A4832-EEFA-CF45-A684-99C0B3201F89}"/>
              </a:ext>
            </a:extLst>
          </p:cNvPr>
          <p:cNvSpPr txBox="1"/>
          <p:nvPr/>
        </p:nvSpPr>
        <p:spPr>
          <a:xfrm>
            <a:off x="7300948" y="1154405"/>
            <a:ext cx="1443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39412E-2B9B-DB44-832F-AC99EE05CEFA}"/>
              </a:ext>
            </a:extLst>
          </p:cNvPr>
          <p:cNvSpPr txBox="1"/>
          <p:nvPr/>
        </p:nvSpPr>
        <p:spPr>
          <a:xfrm>
            <a:off x="5969096" y="3589136"/>
            <a:ext cx="420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the Cat’s name to the Dog’s name?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F6F643-DCFB-BE41-BFD0-6899D7941F85}"/>
              </a:ext>
            </a:extLst>
          </p:cNvPr>
          <p:cNvSpPr/>
          <p:nvPr/>
        </p:nvSpPr>
        <p:spPr>
          <a:xfrm>
            <a:off x="1765716" y="2204221"/>
            <a:ext cx="348220" cy="2706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16F74E-163C-0F4F-A20E-C6412C2B8CBF}"/>
              </a:ext>
            </a:extLst>
          </p:cNvPr>
          <p:cNvSpPr txBox="1"/>
          <p:nvPr/>
        </p:nvSpPr>
        <p:spPr>
          <a:xfrm>
            <a:off x="6322142" y="2824542"/>
            <a:ext cx="282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set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FF00"/>
                </a:solidFill>
              </a:rPr>
              <a:t>myObject.Age</a:t>
            </a:r>
            <a:r>
              <a:rPr lang="en-US" sz="2400" dirty="0"/>
              <a:t>   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82E40-88AF-A741-BC3C-4DE455CF6918}"/>
              </a:ext>
            </a:extLst>
          </p:cNvPr>
          <p:cNvSpPr txBox="1"/>
          <p:nvPr/>
        </p:nvSpPr>
        <p:spPr>
          <a:xfrm>
            <a:off x="1611695" y="867715"/>
            <a:ext cx="1644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def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FF00"/>
                </a:solidFill>
              </a:rPr>
              <a:t>myObject</a:t>
            </a:r>
            <a:r>
              <a:rPr lang="en-US" sz="2000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53BF3E-A1AB-284A-A0E6-C8902D4F0D7D}"/>
              </a:ext>
            </a:extLst>
          </p:cNvPr>
          <p:cNvSpPr/>
          <p:nvPr/>
        </p:nvSpPr>
        <p:spPr>
          <a:xfrm>
            <a:off x="9058429" y="2817813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40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85369B-FF11-704F-8383-464B5D36427C}"/>
              </a:ext>
            </a:extLst>
          </p:cNvPr>
          <p:cNvSpPr txBox="1"/>
          <p:nvPr/>
        </p:nvSpPr>
        <p:spPr>
          <a:xfrm>
            <a:off x="7194368" y="2356621"/>
            <a:ext cx="175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the Age?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FEB557-4792-D742-AA3A-9F49F3CCF2CA}"/>
              </a:ext>
            </a:extLst>
          </p:cNvPr>
          <p:cNvSpPr txBox="1"/>
          <p:nvPr/>
        </p:nvSpPr>
        <p:spPr>
          <a:xfrm>
            <a:off x="4686975" y="4259872"/>
            <a:ext cx="4057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set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FF00"/>
                </a:solidFill>
              </a:rPr>
              <a:t>myObject.Pets</a:t>
            </a:r>
            <a:r>
              <a:rPr lang="en-US" sz="2400" dirty="0">
                <a:solidFill>
                  <a:srgbClr val="FFFF00"/>
                </a:solidFill>
              </a:rPr>
              <a:t>[1].Name</a:t>
            </a:r>
            <a:r>
              <a:rPr lang="en-US" sz="2400" dirty="0"/>
              <a:t>   =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A739F4-86F9-344F-A755-F455D952490E}"/>
              </a:ext>
            </a:extLst>
          </p:cNvPr>
          <p:cNvSpPr/>
          <p:nvPr/>
        </p:nvSpPr>
        <p:spPr>
          <a:xfrm>
            <a:off x="8695064" y="4251892"/>
            <a:ext cx="3160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FF00"/>
                </a:solidFill>
              </a:rPr>
              <a:t>myObject.Pets</a:t>
            </a:r>
            <a:r>
              <a:rPr lang="en-US" sz="2400" dirty="0">
                <a:solidFill>
                  <a:srgbClr val="FFFF00"/>
                </a:solidFill>
              </a:rPr>
              <a:t>[0].Name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BB8757-AFB7-654E-9A52-40200D85DA62}"/>
              </a:ext>
            </a:extLst>
          </p:cNvPr>
          <p:cNvSpPr/>
          <p:nvPr/>
        </p:nvSpPr>
        <p:spPr>
          <a:xfrm>
            <a:off x="2950095" y="5137233"/>
            <a:ext cx="737355" cy="2706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48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3687451" y="421439"/>
            <a:ext cx="5126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Manipulating data in JSON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D7B8433-5955-CA43-81FC-DB05A2E19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1452" y="5388724"/>
            <a:ext cx="1044341" cy="104086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8E87163-6470-6D45-8F08-4E12F90A8CFC}"/>
              </a:ext>
            </a:extLst>
          </p:cNvPr>
          <p:cNvGrpSpPr/>
          <p:nvPr/>
        </p:nvGrpSpPr>
        <p:grpSpPr>
          <a:xfrm>
            <a:off x="434253" y="1350440"/>
            <a:ext cx="3944890" cy="5216056"/>
            <a:chOff x="322275" y="1291826"/>
            <a:chExt cx="3944890" cy="5216056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8E91A6B1-17F2-3645-8033-92DA119A2CA6}"/>
                </a:ext>
              </a:extLst>
            </p:cNvPr>
            <p:cNvSpPr/>
            <p:nvPr/>
          </p:nvSpPr>
          <p:spPr>
            <a:xfrm>
              <a:off x="322275" y="1291826"/>
              <a:ext cx="3944890" cy="521605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F32880F-2FE6-FF43-A707-AF4C1CCFA068}"/>
                </a:ext>
              </a:extLst>
            </p:cNvPr>
            <p:cNvSpPr txBox="1"/>
            <p:nvPr/>
          </p:nvSpPr>
          <p:spPr>
            <a:xfrm>
              <a:off x="897126" y="1391475"/>
              <a:ext cx="2795189" cy="501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ysClr val="windowText" lastClr="000000"/>
                  </a:solidFill>
                </a:rPr>
                <a:t>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“FirstName”: “John”,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</a:t>
              </a:r>
              <a:r>
                <a:rPr lang="en-US" sz="1600" dirty="0" err="1">
                  <a:solidFill>
                    <a:sysClr val="windowText" lastClr="000000"/>
                  </a:solidFill>
                </a:rPr>
                <a:t>LastName</a:t>
              </a:r>
              <a:r>
                <a:rPr lang="en-US" sz="1600" dirty="0">
                  <a:solidFill>
                    <a:sysClr val="windowText" lastClr="000000"/>
                  </a:solidFill>
                </a:rPr>
                <a:t>”: “Smith”,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“Age”: 40,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“Cars”: [“Honda”, “BMW”],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“Income”: 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“Q1”: “$10,000”,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“Q2”: “$20,000”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},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”Pets”: [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“Name”: “Jimmy”,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“Type” : “Dog”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},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“Name”: “Jimmy”,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”Type”: “Cat”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}	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]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}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F0A4832-EEFA-CF45-A684-99C0B3201F89}"/>
              </a:ext>
            </a:extLst>
          </p:cNvPr>
          <p:cNvSpPr txBox="1"/>
          <p:nvPr/>
        </p:nvSpPr>
        <p:spPr>
          <a:xfrm>
            <a:off x="7300948" y="1154405"/>
            <a:ext cx="1443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16F74E-163C-0F4F-A20E-C6412C2B8CBF}"/>
              </a:ext>
            </a:extLst>
          </p:cNvPr>
          <p:cNvSpPr txBox="1"/>
          <p:nvPr/>
        </p:nvSpPr>
        <p:spPr>
          <a:xfrm>
            <a:off x="5781368" y="2967335"/>
            <a:ext cx="386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set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FF00"/>
                </a:solidFill>
              </a:rPr>
              <a:t>myObject.Income.Q3</a:t>
            </a:r>
            <a:r>
              <a:rPr lang="en-US" sz="2400" dirty="0"/>
              <a:t>   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82E40-88AF-A741-BC3C-4DE455CF6918}"/>
              </a:ext>
            </a:extLst>
          </p:cNvPr>
          <p:cNvSpPr txBox="1"/>
          <p:nvPr/>
        </p:nvSpPr>
        <p:spPr>
          <a:xfrm>
            <a:off x="1611695" y="867715"/>
            <a:ext cx="1644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def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FF00"/>
                </a:solidFill>
              </a:rPr>
              <a:t>myObject</a:t>
            </a:r>
            <a:r>
              <a:rPr lang="en-US" sz="2000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53BF3E-A1AB-284A-A0E6-C8902D4F0D7D}"/>
              </a:ext>
            </a:extLst>
          </p:cNvPr>
          <p:cNvSpPr/>
          <p:nvPr/>
        </p:nvSpPr>
        <p:spPr>
          <a:xfrm>
            <a:off x="9370142" y="2967335"/>
            <a:ext cx="14510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“$30,000”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85369B-FF11-704F-8383-464B5D36427C}"/>
              </a:ext>
            </a:extLst>
          </p:cNvPr>
          <p:cNvSpPr txBox="1"/>
          <p:nvPr/>
        </p:nvSpPr>
        <p:spPr>
          <a:xfrm>
            <a:off x="7030207" y="2339560"/>
            <a:ext cx="251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new Income for Q3?</a:t>
            </a:r>
          </a:p>
        </p:txBody>
      </p:sp>
    </p:spTree>
    <p:extLst>
      <p:ext uri="{BB962C8B-B14F-4D97-AF65-F5344CB8AC3E}">
        <p14:creationId xmlns:p14="http://schemas.microsoft.com/office/powerpoint/2010/main" val="226571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3687451" y="421439"/>
            <a:ext cx="5126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Manipulating data in JSON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D7B8433-5955-CA43-81FC-DB05A2E19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1452" y="5388724"/>
            <a:ext cx="1044341" cy="104086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8E87163-6470-6D45-8F08-4E12F90A8CFC}"/>
              </a:ext>
            </a:extLst>
          </p:cNvPr>
          <p:cNvGrpSpPr/>
          <p:nvPr/>
        </p:nvGrpSpPr>
        <p:grpSpPr>
          <a:xfrm>
            <a:off x="434253" y="1350440"/>
            <a:ext cx="3944890" cy="5262979"/>
            <a:chOff x="322275" y="1291826"/>
            <a:chExt cx="3944890" cy="5262979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8E91A6B1-17F2-3645-8033-92DA119A2CA6}"/>
                </a:ext>
              </a:extLst>
            </p:cNvPr>
            <p:cNvSpPr/>
            <p:nvPr/>
          </p:nvSpPr>
          <p:spPr>
            <a:xfrm>
              <a:off x="322275" y="1291826"/>
              <a:ext cx="3944890" cy="521605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F32880F-2FE6-FF43-A707-AF4C1CCFA068}"/>
                </a:ext>
              </a:extLst>
            </p:cNvPr>
            <p:cNvSpPr txBox="1"/>
            <p:nvPr/>
          </p:nvSpPr>
          <p:spPr>
            <a:xfrm>
              <a:off x="897125" y="1291826"/>
              <a:ext cx="2795189" cy="5262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ysClr val="windowText" lastClr="000000"/>
                  </a:solidFill>
                </a:rPr>
                <a:t>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“FirstName”: “John”,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</a:t>
              </a:r>
              <a:r>
                <a:rPr lang="en-US" sz="1600" dirty="0" err="1">
                  <a:solidFill>
                    <a:sysClr val="windowText" lastClr="000000"/>
                  </a:solidFill>
                </a:rPr>
                <a:t>LastName</a:t>
              </a:r>
              <a:r>
                <a:rPr lang="en-US" sz="1600" dirty="0">
                  <a:solidFill>
                    <a:sysClr val="windowText" lastClr="000000"/>
                  </a:solidFill>
                </a:rPr>
                <a:t>”: “Smith”,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“Age”: 40,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“Cars”: [“Honda”, “BMW”],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“Income”: 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“Q1”: “$10,000”,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“Q2”: “$20,000”,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“Q3”: “$30,000”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},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”Pets”: [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“Name”: “Jimmy”,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“Type” : “Dog”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},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“Name”: “Jimmy”,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”Type”: “Cat”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}	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]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}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F0A4832-EEFA-CF45-A684-99C0B3201F89}"/>
              </a:ext>
            </a:extLst>
          </p:cNvPr>
          <p:cNvSpPr txBox="1"/>
          <p:nvPr/>
        </p:nvSpPr>
        <p:spPr>
          <a:xfrm>
            <a:off x="7300948" y="1154405"/>
            <a:ext cx="1443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16F74E-163C-0F4F-A20E-C6412C2B8CBF}"/>
              </a:ext>
            </a:extLst>
          </p:cNvPr>
          <p:cNvSpPr txBox="1"/>
          <p:nvPr/>
        </p:nvSpPr>
        <p:spPr>
          <a:xfrm>
            <a:off x="5781368" y="2967335"/>
            <a:ext cx="386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set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FF00"/>
                </a:solidFill>
              </a:rPr>
              <a:t>myObject.Income.Q3</a:t>
            </a:r>
            <a:r>
              <a:rPr lang="en-US" sz="2400" dirty="0"/>
              <a:t>   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82E40-88AF-A741-BC3C-4DE455CF6918}"/>
              </a:ext>
            </a:extLst>
          </p:cNvPr>
          <p:cNvSpPr txBox="1"/>
          <p:nvPr/>
        </p:nvSpPr>
        <p:spPr>
          <a:xfrm>
            <a:off x="1611695" y="867715"/>
            <a:ext cx="1644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def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FF00"/>
                </a:solidFill>
              </a:rPr>
              <a:t>myObject</a:t>
            </a:r>
            <a:r>
              <a:rPr lang="en-US" sz="2000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53BF3E-A1AB-284A-A0E6-C8902D4F0D7D}"/>
              </a:ext>
            </a:extLst>
          </p:cNvPr>
          <p:cNvSpPr/>
          <p:nvPr/>
        </p:nvSpPr>
        <p:spPr>
          <a:xfrm>
            <a:off x="9370142" y="2967335"/>
            <a:ext cx="14510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“$30,000”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85369B-FF11-704F-8383-464B5D36427C}"/>
              </a:ext>
            </a:extLst>
          </p:cNvPr>
          <p:cNvSpPr txBox="1"/>
          <p:nvPr/>
        </p:nvSpPr>
        <p:spPr>
          <a:xfrm>
            <a:off x="7030207" y="2339560"/>
            <a:ext cx="251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new Income for Q3?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E29831-50F3-AA4B-9A36-B3EB893AC4F7}"/>
              </a:ext>
            </a:extLst>
          </p:cNvPr>
          <p:cNvSpPr/>
          <p:nvPr/>
        </p:nvSpPr>
        <p:spPr>
          <a:xfrm>
            <a:off x="1917708" y="3293661"/>
            <a:ext cx="1553079" cy="344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73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3687451" y="421439"/>
            <a:ext cx="5126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Manipulating data in JSON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D7B8433-5955-CA43-81FC-DB05A2E19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1452" y="5388724"/>
            <a:ext cx="1044341" cy="104086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8E87163-6470-6D45-8F08-4E12F90A8CFC}"/>
              </a:ext>
            </a:extLst>
          </p:cNvPr>
          <p:cNvGrpSpPr/>
          <p:nvPr/>
        </p:nvGrpSpPr>
        <p:grpSpPr>
          <a:xfrm>
            <a:off x="434253" y="1350440"/>
            <a:ext cx="3944890" cy="5262979"/>
            <a:chOff x="322275" y="1291826"/>
            <a:chExt cx="3944890" cy="5262979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8E91A6B1-17F2-3645-8033-92DA119A2CA6}"/>
                </a:ext>
              </a:extLst>
            </p:cNvPr>
            <p:cNvSpPr/>
            <p:nvPr/>
          </p:nvSpPr>
          <p:spPr>
            <a:xfrm>
              <a:off x="322275" y="1291826"/>
              <a:ext cx="3944890" cy="521605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F32880F-2FE6-FF43-A707-AF4C1CCFA068}"/>
                </a:ext>
              </a:extLst>
            </p:cNvPr>
            <p:cNvSpPr txBox="1"/>
            <p:nvPr/>
          </p:nvSpPr>
          <p:spPr>
            <a:xfrm>
              <a:off x="897125" y="1291826"/>
              <a:ext cx="2795189" cy="5262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ysClr val="windowText" lastClr="000000"/>
                  </a:solidFill>
                </a:rPr>
                <a:t>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“FirstName”: “John”,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</a:t>
              </a:r>
              <a:r>
                <a:rPr lang="en-US" sz="1600" dirty="0" err="1">
                  <a:solidFill>
                    <a:sysClr val="windowText" lastClr="000000"/>
                  </a:solidFill>
                </a:rPr>
                <a:t>LastName</a:t>
              </a:r>
              <a:r>
                <a:rPr lang="en-US" sz="1600" dirty="0">
                  <a:solidFill>
                    <a:sysClr val="windowText" lastClr="000000"/>
                  </a:solidFill>
                </a:rPr>
                <a:t>”: “Smith”,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“Age”: 40,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“Cars”: [“Honda”, “BMW”],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“Income”: 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“Q1”: “$10,000”,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“Q2”: “$20,000”,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“Q3”: “$30,000”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},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”Pets”: [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“Name”: “Jimmy”,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“Type” : “Dog”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},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“Name”: “Jimmy”,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”Type”: “Cat”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}	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]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}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F0A4832-EEFA-CF45-A684-99C0B3201F89}"/>
              </a:ext>
            </a:extLst>
          </p:cNvPr>
          <p:cNvSpPr txBox="1"/>
          <p:nvPr/>
        </p:nvSpPr>
        <p:spPr>
          <a:xfrm>
            <a:off x="7300948" y="1154405"/>
            <a:ext cx="1443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16F74E-163C-0F4F-A20E-C6412C2B8CBF}"/>
              </a:ext>
            </a:extLst>
          </p:cNvPr>
          <p:cNvSpPr txBox="1"/>
          <p:nvPr/>
        </p:nvSpPr>
        <p:spPr>
          <a:xfrm>
            <a:off x="6184491" y="3198167"/>
            <a:ext cx="386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set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FF00"/>
                </a:solidFill>
              </a:rPr>
              <a:t>myObject.Cars</a:t>
            </a:r>
            <a:r>
              <a:rPr lang="en-US" sz="2400" dirty="0">
                <a:solidFill>
                  <a:srgbClr val="FFFF00"/>
                </a:solidFill>
              </a:rPr>
              <a:t>[]</a:t>
            </a:r>
            <a:r>
              <a:rPr lang="en-US" sz="2400" dirty="0"/>
              <a:t>   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82E40-88AF-A741-BC3C-4DE455CF6918}"/>
              </a:ext>
            </a:extLst>
          </p:cNvPr>
          <p:cNvSpPr txBox="1"/>
          <p:nvPr/>
        </p:nvSpPr>
        <p:spPr>
          <a:xfrm>
            <a:off x="1611695" y="867715"/>
            <a:ext cx="1644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def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FF00"/>
                </a:solidFill>
              </a:rPr>
              <a:t>myObject</a:t>
            </a:r>
            <a:r>
              <a:rPr lang="en-US" sz="2000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53BF3E-A1AB-284A-A0E6-C8902D4F0D7D}"/>
              </a:ext>
            </a:extLst>
          </p:cNvPr>
          <p:cNvSpPr/>
          <p:nvPr/>
        </p:nvSpPr>
        <p:spPr>
          <a:xfrm>
            <a:off x="9147928" y="3198167"/>
            <a:ext cx="1423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“Porsche”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85369B-FF11-704F-8383-464B5D36427C}"/>
              </a:ext>
            </a:extLst>
          </p:cNvPr>
          <p:cNvSpPr txBox="1"/>
          <p:nvPr/>
        </p:nvSpPr>
        <p:spPr>
          <a:xfrm>
            <a:off x="7522034" y="2553691"/>
            <a:ext cx="16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a new car?</a:t>
            </a:r>
          </a:p>
        </p:txBody>
      </p:sp>
    </p:spTree>
    <p:extLst>
      <p:ext uri="{BB962C8B-B14F-4D97-AF65-F5344CB8AC3E}">
        <p14:creationId xmlns:p14="http://schemas.microsoft.com/office/powerpoint/2010/main" val="163205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3687451" y="421439"/>
            <a:ext cx="5126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Manipulating data in JSON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D7B8433-5955-CA43-81FC-DB05A2E19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1452" y="5388724"/>
            <a:ext cx="1044341" cy="104086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8E87163-6470-6D45-8F08-4E12F90A8CFC}"/>
              </a:ext>
            </a:extLst>
          </p:cNvPr>
          <p:cNvGrpSpPr/>
          <p:nvPr/>
        </p:nvGrpSpPr>
        <p:grpSpPr>
          <a:xfrm>
            <a:off x="407704" y="1385237"/>
            <a:ext cx="3944890" cy="5264106"/>
            <a:chOff x="322275" y="1291826"/>
            <a:chExt cx="3944890" cy="5264106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8E91A6B1-17F2-3645-8033-92DA119A2CA6}"/>
                </a:ext>
              </a:extLst>
            </p:cNvPr>
            <p:cNvSpPr/>
            <p:nvPr/>
          </p:nvSpPr>
          <p:spPr>
            <a:xfrm>
              <a:off x="322275" y="1291826"/>
              <a:ext cx="3944890" cy="521605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F32880F-2FE6-FF43-A707-AF4C1CCFA068}"/>
                </a:ext>
              </a:extLst>
            </p:cNvPr>
            <p:cNvSpPr txBox="1"/>
            <p:nvPr/>
          </p:nvSpPr>
          <p:spPr>
            <a:xfrm>
              <a:off x="742091" y="1292953"/>
              <a:ext cx="3477555" cy="5262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ysClr val="windowText" lastClr="000000"/>
                  </a:solidFill>
                </a:rPr>
                <a:t>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“FirstName”: “John”,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</a:t>
              </a:r>
              <a:r>
                <a:rPr lang="en-US" sz="1600" dirty="0" err="1">
                  <a:solidFill>
                    <a:sysClr val="windowText" lastClr="000000"/>
                  </a:solidFill>
                </a:rPr>
                <a:t>LastName</a:t>
              </a:r>
              <a:r>
                <a:rPr lang="en-US" sz="1600" dirty="0">
                  <a:solidFill>
                    <a:sysClr val="windowText" lastClr="000000"/>
                  </a:solidFill>
                </a:rPr>
                <a:t>”: “Smith”,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“Age”: 40,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“Cars”: [“Honda”, “BMW”, “Porsche”],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“Income”: 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“Q1”: “$10,000”,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“Q2”: “$20,000”,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“Q3”: “$30,000”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},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”Pets”: [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“Name”: “Jimmy”,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“Type” : “Dog”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},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“Name”: “Jimmy”,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”Type”: “Cat”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}	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]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}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F0A4832-EEFA-CF45-A684-99C0B3201F89}"/>
              </a:ext>
            </a:extLst>
          </p:cNvPr>
          <p:cNvSpPr txBox="1"/>
          <p:nvPr/>
        </p:nvSpPr>
        <p:spPr>
          <a:xfrm>
            <a:off x="7300948" y="1154405"/>
            <a:ext cx="1443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16F74E-163C-0F4F-A20E-C6412C2B8CBF}"/>
              </a:ext>
            </a:extLst>
          </p:cNvPr>
          <p:cNvSpPr txBox="1"/>
          <p:nvPr/>
        </p:nvSpPr>
        <p:spPr>
          <a:xfrm>
            <a:off x="6184491" y="3198167"/>
            <a:ext cx="386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set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FF00"/>
                </a:solidFill>
              </a:rPr>
              <a:t>myObject.Cars</a:t>
            </a:r>
            <a:r>
              <a:rPr lang="en-US" sz="2400" dirty="0">
                <a:solidFill>
                  <a:srgbClr val="FFFF00"/>
                </a:solidFill>
              </a:rPr>
              <a:t>[]</a:t>
            </a:r>
            <a:r>
              <a:rPr lang="en-US" sz="2400" dirty="0"/>
              <a:t>   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82E40-88AF-A741-BC3C-4DE455CF6918}"/>
              </a:ext>
            </a:extLst>
          </p:cNvPr>
          <p:cNvSpPr txBox="1"/>
          <p:nvPr/>
        </p:nvSpPr>
        <p:spPr>
          <a:xfrm>
            <a:off x="1611695" y="867715"/>
            <a:ext cx="1644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def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FF00"/>
                </a:solidFill>
              </a:rPr>
              <a:t>myObject</a:t>
            </a:r>
            <a:r>
              <a:rPr lang="en-US" sz="2000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53BF3E-A1AB-284A-A0E6-C8902D4F0D7D}"/>
              </a:ext>
            </a:extLst>
          </p:cNvPr>
          <p:cNvSpPr/>
          <p:nvPr/>
        </p:nvSpPr>
        <p:spPr>
          <a:xfrm>
            <a:off x="9147928" y="3198167"/>
            <a:ext cx="1423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“Porsche”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85369B-FF11-704F-8383-464B5D36427C}"/>
              </a:ext>
            </a:extLst>
          </p:cNvPr>
          <p:cNvSpPr txBox="1"/>
          <p:nvPr/>
        </p:nvSpPr>
        <p:spPr>
          <a:xfrm>
            <a:off x="7522034" y="2530493"/>
            <a:ext cx="16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a new car?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E29831-50F3-AA4B-9A36-B3EB893AC4F7}"/>
              </a:ext>
            </a:extLst>
          </p:cNvPr>
          <p:cNvSpPr/>
          <p:nvPr/>
        </p:nvSpPr>
        <p:spPr>
          <a:xfrm>
            <a:off x="3219332" y="2396445"/>
            <a:ext cx="949546" cy="268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13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3687451" y="421439"/>
            <a:ext cx="5126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Manipulating data in JSON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D7B8433-5955-CA43-81FC-DB05A2E19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1452" y="5388724"/>
            <a:ext cx="1044341" cy="104086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8E87163-6470-6D45-8F08-4E12F90A8CFC}"/>
              </a:ext>
            </a:extLst>
          </p:cNvPr>
          <p:cNvGrpSpPr/>
          <p:nvPr/>
        </p:nvGrpSpPr>
        <p:grpSpPr>
          <a:xfrm>
            <a:off x="407704" y="1385237"/>
            <a:ext cx="3944890" cy="5264106"/>
            <a:chOff x="322275" y="1291826"/>
            <a:chExt cx="3944890" cy="5264106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8E91A6B1-17F2-3645-8033-92DA119A2CA6}"/>
                </a:ext>
              </a:extLst>
            </p:cNvPr>
            <p:cNvSpPr/>
            <p:nvPr/>
          </p:nvSpPr>
          <p:spPr>
            <a:xfrm>
              <a:off x="322275" y="1291826"/>
              <a:ext cx="3944890" cy="521605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F32880F-2FE6-FF43-A707-AF4C1CCFA068}"/>
                </a:ext>
              </a:extLst>
            </p:cNvPr>
            <p:cNvSpPr txBox="1"/>
            <p:nvPr/>
          </p:nvSpPr>
          <p:spPr>
            <a:xfrm>
              <a:off x="742091" y="1292953"/>
              <a:ext cx="3477555" cy="5262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ysClr val="windowText" lastClr="000000"/>
                  </a:solidFill>
                </a:rPr>
                <a:t>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“FirstName”: “John”,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</a:t>
              </a:r>
              <a:r>
                <a:rPr lang="en-US" sz="1600" dirty="0" err="1">
                  <a:solidFill>
                    <a:sysClr val="windowText" lastClr="000000"/>
                  </a:solidFill>
                </a:rPr>
                <a:t>LastName</a:t>
              </a:r>
              <a:r>
                <a:rPr lang="en-US" sz="1600" dirty="0">
                  <a:solidFill>
                    <a:sysClr val="windowText" lastClr="000000"/>
                  </a:solidFill>
                </a:rPr>
                <a:t>”: “Smith”,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“Age”: 40,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“Cars”: [“Honda”, “BMW”, “Porsche”],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“Income”: 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“Q1”: “$10,000”,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“Q2”: “$20,000”,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“Q3”: “$30,000”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},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”Pets”: [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“Name”: “Jimmy”,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“Type” : “Dog”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},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“Name”: “Jimmy”,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”Type”: “Cat”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}	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]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}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F0A4832-EEFA-CF45-A684-99C0B3201F89}"/>
              </a:ext>
            </a:extLst>
          </p:cNvPr>
          <p:cNvSpPr txBox="1"/>
          <p:nvPr/>
        </p:nvSpPr>
        <p:spPr>
          <a:xfrm>
            <a:off x="7300948" y="1154405"/>
            <a:ext cx="1443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16F74E-163C-0F4F-A20E-C6412C2B8CBF}"/>
              </a:ext>
            </a:extLst>
          </p:cNvPr>
          <p:cNvSpPr txBox="1"/>
          <p:nvPr/>
        </p:nvSpPr>
        <p:spPr>
          <a:xfrm>
            <a:off x="6184491" y="3198167"/>
            <a:ext cx="386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set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FF00"/>
                </a:solidFill>
              </a:rPr>
              <a:t>myObject.Cars</a:t>
            </a:r>
            <a:r>
              <a:rPr lang="en-US" sz="2400" dirty="0">
                <a:solidFill>
                  <a:srgbClr val="FFFF00"/>
                </a:solidFill>
              </a:rPr>
              <a:t>[0]</a:t>
            </a:r>
            <a:r>
              <a:rPr lang="en-US" sz="2400" dirty="0"/>
              <a:t>   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82E40-88AF-A741-BC3C-4DE455CF6918}"/>
              </a:ext>
            </a:extLst>
          </p:cNvPr>
          <p:cNvSpPr txBox="1"/>
          <p:nvPr/>
        </p:nvSpPr>
        <p:spPr>
          <a:xfrm>
            <a:off x="1611695" y="867715"/>
            <a:ext cx="1644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def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FF00"/>
                </a:solidFill>
              </a:rPr>
              <a:t>myObject</a:t>
            </a:r>
            <a:r>
              <a:rPr lang="en-US" sz="2000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53BF3E-A1AB-284A-A0E6-C8902D4F0D7D}"/>
              </a:ext>
            </a:extLst>
          </p:cNvPr>
          <p:cNvSpPr/>
          <p:nvPr/>
        </p:nvSpPr>
        <p:spPr>
          <a:xfrm>
            <a:off x="9287857" y="3198167"/>
            <a:ext cx="1070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“Tesla”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85369B-FF11-704F-8383-464B5D36427C}"/>
              </a:ext>
            </a:extLst>
          </p:cNvPr>
          <p:cNvSpPr txBox="1"/>
          <p:nvPr/>
        </p:nvSpPr>
        <p:spPr>
          <a:xfrm>
            <a:off x="6469767" y="2396445"/>
            <a:ext cx="383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Replace the existing value in the array?</a:t>
            </a:r>
          </a:p>
        </p:txBody>
      </p:sp>
    </p:spTree>
    <p:extLst>
      <p:ext uri="{BB962C8B-B14F-4D97-AF65-F5344CB8AC3E}">
        <p14:creationId xmlns:p14="http://schemas.microsoft.com/office/powerpoint/2010/main" val="236805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3687451" y="421439"/>
            <a:ext cx="5126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Manipulating data in JSON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D7B8433-5955-CA43-81FC-DB05A2E19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1452" y="5388724"/>
            <a:ext cx="1044341" cy="104086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8E87163-6470-6D45-8F08-4E12F90A8CFC}"/>
              </a:ext>
            </a:extLst>
          </p:cNvPr>
          <p:cNvGrpSpPr/>
          <p:nvPr/>
        </p:nvGrpSpPr>
        <p:grpSpPr>
          <a:xfrm>
            <a:off x="407704" y="1385237"/>
            <a:ext cx="3944890" cy="5264106"/>
            <a:chOff x="322275" y="1291826"/>
            <a:chExt cx="3944890" cy="5264106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8E91A6B1-17F2-3645-8033-92DA119A2CA6}"/>
                </a:ext>
              </a:extLst>
            </p:cNvPr>
            <p:cNvSpPr/>
            <p:nvPr/>
          </p:nvSpPr>
          <p:spPr>
            <a:xfrm>
              <a:off x="322275" y="1291826"/>
              <a:ext cx="3944890" cy="521605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F32880F-2FE6-FF43-A707-AF4C1CCFA068}"/>
                </a:ext>
              </a:extLst>
            </p:cNvPr>
            <p:cNvSpPr txBox="1"/>
            <p:nvPr/>
          </p:nvSpPr>
          <p:spPr>
            <a:xfrm>
              <a:off x="742091" y="1292953"/>
              <a:ext cx="3349828" cy="5262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ysClr val="windowText" lastClr="000000"/>
                  </a:solidFill>
                </a:rPr>
                <a:t>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“FirstName”: “John”,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</a:t>
              </a:r>
              <a:r>
                <a:rPr lang="en-US" sz="1600" dirty="0" err="1">
                  <a:solidFill>
                    <a:sysClr val="windowText" lastClr="000000"/>
                  </a:solidFill>
                </a:rPr>
                <a:t>LastName</a:t>
              </a:r>
              <a:r>
                <a:rPr lang="en-US" sz="1600" dirty="0">
                  <a:solidFill>
                    <a:sysClr val="windowText" lastClr="000000"/>
                  </a:solidFill>
                </a:rPr>
                <a:t>”: “Smith”,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“Age”: 40,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“Cars”: [“Tesla”, “BMW”, “Porsche”],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“Income”: 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“Q1”: “$10,000”,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“Q2”: “$20,000”,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“Q3”: “$30,000”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},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”Pets”: [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“Name”: “Jimmy”,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“Type” : “Dog”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},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“Name”: “Jimmy”,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”Type”: “Cat”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}	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]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}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F0A4832-EEFA-CF45-A684-99C0B3201F89}"/>
              </a:ext>
            </a:extLst>
          </p:cNvPr>
          <p:cNvSpPr txBox="1"/>
          <p:nvPr/>
        </p:nvSpPr>
        <p:spPr>
          <a:xfrm>
            <a:off x="7300948" y="1154405"/>
            <a:ext cx="1443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16F74E-163C-0F4F-A20E-C6412C2B8CBF}"/>
              </a:ext>
            </a:extLst>
          </p:cNvPr>
          <p:cNvSpPr txBox="1"/>
          <p:nvPr/>
        </p:nvSpPr>
        <p:spPr>
          <a:xfrm>
            <a:off x="6184491" y="3198167"/>
            <a:ext cx="386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set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FF00"/>
                </a:solidFill>
              </a:rPr>
              <a:t>myObject.Cars</a:t>
            </a:r>
            <a:r>
              <a:rPr lang="en-US" sz="2400" dirty="0">
                <a:solidFill>
                  <a:srgbClr val="FFFF00"/>
                </a:solidFill>
              </a:rPr>
              <a:t>[0]</a:t>
            </a:r>
            <a:r>
              <a:rPr lang="en-US" sz="2400" dirty="0"/>
              <a:t>   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82E40-88AF-A741-BC3C-4DE455CF6918}"/>
              </a:ext>
            </a:extLst>
          </p:cNvPr>
          <p:cNvSpPr txBox="1"/>
          <p:nvPr/>
        </p:nvSpPr>
        <p:spPr>
          <a:xfrm>
            <a:off x="1611695" y="867715"/>
            <a:ext cx="1644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def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FF00"/>
                </a:solidFill>
              </a:rPr>
              <a:t>myObject</a:t>
            </a:r>
            <a:r>
              <a:rPr lang="en-US" sz="2000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53BF3E-A1AB-284A-A0E6-C8902D4F0D7D}"/>
              </a:ext>
            </a:extLst>
          </p:cNvPr>
          <p:cNvSpPr/>
          <p:nvPr/>
        </p:nvSpPr>
        <p:spPr>
          <a:xfrm>
            <a:off x="9287857" y="3198167"/>
            <a:ext cx="1070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“Tesla”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85369B-FF11-704F-8383-464B5D36427C}"/>
              </a:ext>
            </a:extLst>
          </p:cNvPr>
          <p:cNvSpPr txBox="1"/>
          <p:nvPr/>
        </p:nvSpPr>
        <p:spPr>
          <a:xfrm>
            <a:off x="6469767" y="2396445"/>
            <a:ext cx="383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Replace the existing value in the array?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E29831-50F3-AA4B-9A36-B3EB893AC4F7}"/>
              </a:ext>
            </a:extLst>
          </p:cNvPr>
          <p:cNvSpPr/>
          <p:nvPr/>
        </p:nvSpPr>
        <p:spPr>
          <a:xfrm>
            <a:off x="1685500" y="2396445"/>
            <a:ext cx="733235" cy="268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77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3687451" y="421439"/>
            <a:ext cx="5126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Manipulating data in JSON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D7B8433-5955-CA43-81FC-DB05A2E19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1452" y="5388724"/>
            <a:ext cx="1044341" cy="104086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8E87163-6470-6D45-8F08-4E12F90A8CFC}"/>
              </a:ext>
            </a:extLst>
          </p:cNvPr>
          <p:cNvGrpSpPr/>
          <p:nvPr/>
        </p:nvGrpSpPr>
        <p:grpSpPr>
          <a:xfrm>
            <a:off x="407704" y="1385237"/>
            <a:ext cx="3944890" cy="5264106"/>
            <a:chOff x="322275" y="1291826"/>
            <a:chExt cx="3944890" cy="5264106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8E91A6B1-17F2-3645-8033-92DA119A2CA6}"/>
                </a:ext>
              </a:extLst>
            </p:cNvPr>
            <p:cNvSpPr/>
            <p:nvPr/>
          </p:nvSpPr>
          <p:spPr>
            <a:xfrm>
              <a:off x="322275" y="1291826"/>
              <a:ext cx="3944890" cy="521605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F32880F-2FE6-FF43-A707-AF4C1CCFA068}"/>
                </a:ext>
              </a:extLst>
            </p:cNvPr>
            <p:cNvSpPr txBox="1"/>
            <p:nvPr/>
          </p:nvSpPr>
          <p:spPr>
            <a:xfrm>
              <a:off x="742091" y="1292953"/>
              <a:ext cx="3349828" cy="5262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ysClr val="windowText" lastClr="000000"/>
                  </a:solidFill>
                </a:rPr>
                <a:t>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“FirstName”: “John”,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</a:t>
              </a:r>
              <a:r>
                <a:rPr lang="en-US" sz="1600" dirty="0" err="1">
                  <a:solidFill>
                    <a:sysClr val="windowText" lastClr="000000"/>
                  </a:solidFill>
                </a:rPr>
                <a:t>LastName</a:t>
              </a:r>
              <a:r>
                <a:rPr lang="en-US" sz="1600" dirty="0">
                  <a:solidFill>
                    <a:sysClr val="windowText" lastClr="000000"/>
                  </a:solidFill>
                </a:rPr>
                <a:t>”: “Smith”,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“Age”: 40,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“Cars”: [“Tesla”, “BMW”, “Porsche”],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“Income”: 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“Q1”: “$10,000”,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“Q2”: “$20,000”,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“Q3”: “$30,000”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},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”Pets”: [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“Name”: “Jimmy”,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“Type” : “Dog”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},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“Name”: “Jimmy”,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”Type”: “Cat”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}	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]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}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F0A4832-EEFA-CF45-A684-99C0B3201F89}"/>
              </a:ext>
            </a:extLst>
          </p:cNvPr>
          <p:cNvSpPr txBox="1"/>
          <p:nvPr/>
        </p:nvSpPr>
        <p:spPr>
          <a:xfrm>
            <a:off x="7300948" y="1154405"/>
            <a:ext cx="1443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16F74E-163C-0F4F-A20E-C6412C2B8CBF}"/>
              </a:ext>
            </a:extLst>
          </p:cNvPr>
          <p:cNvSpPr txBox="1"/>
          <p:nvPr/>
        </p:nvSpPr>
        <p:spPr>
          <a:xfrm>
            <a:off x="6213820" y="3198167"/>
            <a:ext cx="4238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remove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FF00"/>
                </a:solidFill>
              </a:rPr>
              <a:t>myObject.Income.Q2</a:t>
            </a:r>
            <a:r>
              <a:rPr lang="en-US" sz="24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82E40-88AF-A741-BC3C-4DE455CF6918}"/>
              </a:ext>
            </a:extLst>
          </p:cNvPr>
          <p:cNvSpPr txBox="1"/>
          <p:nvPr/>
        </p:nvSpPr>
        <p:spPr>
          <a:xfrm>
            <a:off x="1611695" y="867715"/>
            <a:ext cx="1644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def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FF00"/>
                </a:solidFill>
              </a:rPr>
              <a:t>myObject</a:t>
            </a:r>
            <a:r>
              <a:rPr lang="en-US" sz="2000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85369B-FF11-704F-8383-464B5D36427C}"/>
              </a:ext>
            </a:extLst>
          </p:cNvPr>
          <p:cNvSpPr txBox="1"/>
          <p:nvPr/>
        </p:nvSpPr>
        <p:spPr>
          <a:xfrm>
            <a:off x="6853225" y="2345827"/>
            <a:ext cx="2960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record for Q2 income?</a:t>
            </a:r>
          </a:p>
        </p:txBody>
      </p:sp>
    </p:spTree>
    <p:extLst>
      <p:ext uri="{BB962C8B-B14F-4D97-AF65-F5344CB8AC3E}">
        <p14:creationId xmlns:p14="http://schemas.microsoft.com/office/powerpoint/2010/main" val="199747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3687451" y="421439"/>
            <a:ext cx="5126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Manipulating data in JSON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D7B8433-5955-CA43-81FC-DB05A2E19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1452" y="5388724"/>
            <a:ext cx="1044341" cy="104086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8E87163-6470-6D45-8F08-4E12F90A8CFC}"/>
              </a:ext>
            </a:extLst>
          </p:cNvPr>
          <p:cNvGrpSpPr/>
          <p:nvPr/>
        </p:nvGrpSpPr>
        <p:grpSpPr>
          <a:xfrm>
            <a:off x="407704" y="1385237"/>
            <a:ext cx="3944890" cy="5216056"/>
            <a:chOff x="322275" y="1291826"/>
            <a:chExt cx="3944890" cy="5216056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8E91A6B1-17F2-3645-8033-92DA119A2CA6}"/>
                </a:ext>
              </a:extLst>
            </p:cNvPr>
            <p:cNvSpPr/>
            <p:nvPr/>
          </p:nvSpPr>
          <p:spPr>
            <a:xfrm>
              <a:off x="322275" y="1291826"/>
              <a:ext cx="3944890" cy="521605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F32880F-2FE6-FF43-A707-AF4C1CCFA068}"/>
                </a:ext>
              </a:extLst>
            </p:cNvPr>
            <p:cNvSpPr txBox="1"/>
            <p:nvPr/>
          </p:nvSpPr>
          <p:spPr>
            <a:xfrm>
              <a:off x="742091" y="1292953"/>
              <a:ext cx="3394904" cy="501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ysClr val="windowText" lastClr="000000"/>
                  </a:solidFill>
                </a:rPr>
                <a:t>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“FirstName”: “John”,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</a:t>
              </a:r>
              <a:r>
                <a:rPr lang="en-US" sz="1600" dirty="0" err="1">
                  <a:solidFill>
                    <a:sysClr val="windowText" lastClr="000000"/>
                  </a:solidFill>
                </a:rPr>
                <a:t>LastName</a:t>
              </a:r>
              <a:r>
                <a:rPr lang="en-US" sz="1600" dirty="0">
                  <a:solidFill>
                    <a:sysClr val="windowText" lastClr="000000"/>
                  </a:solidFill>
                </a:rPr>
                <a:t>”: “Smith”,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“Age”: 40,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“Cars”: [“Tesla”, “BMW”, “Porsche”],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“Income”: 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“Q1”: “$10,000”,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“Q3”: “$30,000”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},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”Pets”: [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“Name”: “Jimmy”,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“Type” : “Dog”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},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“Name”: “Jimmy”,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”Type”: “Cat”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}	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]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}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F0A4832-EEFA-CF45-A684-99C0B3201F89}"/>
              </a:ext>
            </a:extLst>
          </p:cNvPr>
          <p:cNvSpPr txBox="1"/>
          <p:nvPr/>
        </p:nvSpPr>
        <p:spPr>
          <a:xfrm>
            <a:off x="7300948" y="1154405"/>
            <a:ext cx="1443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16F74E-163C-0F4F-A20E-C6412C2B8CBF}"/>
              </a:ext>
            </a:extLst>
          </p:cNvPr>
          <p:cNvSpPr txBox="1"/>
          <p:nvPr/>
        </p:nvSpPr>
        <p:spPr>
          <a:xfrm>
            <a:off x="6213820" y="3198167"/>
            <a:ext cx="4238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remove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FF00"/>
                </a:solidFill>
              </a:rPr>
              <a:t>myObject.Income.Q2</a:t>
            </a:r>
            <a:r>
              <a:rPr lang="en-US" sz="24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82E40-88AF-A741-BC3C-4DE455CF6918}"/>
              </a:ext>
            </a:extLst>
          </p:cNvPr>
          <p:cNvSpPr txBox="1"/>
          <p:nvPr/>
        </p:nvSpPr>
        <p:spPr>
          <a:xfrm>
            <a:off x="1611695" y="867715"/>
            <a:ext cx="1644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def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FF00"/>
                </a:solidFill>
              </a:rPr>
              <a:t>myObject</a:t>
            </a:r>
            <a:r>
              <a:rPr lang="en-US" sz="2000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85369B-FF11-704F-8383-464B5D36427C}"/>
              </a:ext>
            </a:extLst>
          </p:cNvPr>
          <p:cNvSpPr txBox="1"/>
          <p:nvPr/>
        </p:nvSpPr>
        <p:spPr>
          <a:xfrm>
            <a:off x="6853225" y="2345827"/>
            <a:ext cx="2960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record for Q2 income?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4B8958-5858-9148-A412-777BD8FF3646}"/>
              </a:ext>
            </a:extLst>
          </p:cNvPr>
          <p:cNvSpPr txBox="1"/>
          <p:nvPr/>
        </p:nvSpPr>
        <p:spPr>
          <a:xfrm>
            <a:off x="6044294" y="4142840"/>
            <a:ext cx="43449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</a:t>
            </a:r>
            <a:br>
              <a:rPr lang="en-US" dirty="0"/>
            </a:br>
            <a:r>
              <a:rPr lang="en-US" dirty="0"/>
              <a:t>Keyword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remove </a:t>
            </a:r>
            <a:r>
              <a:rPr lang="en-US" dirty="0"/>
              <a:t>works only in Karate script.</a:t>
            </a:r>
            <a:br>
              <a:rPr lang="en-US" dirty="0"/>
            </a:br>
            <a:r>
              <a:rPr lang="en-US" dirty="0"/>
              <a:t>In JavaScript need to use keyword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549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3687451" y="421439"/>
            <a:ext cx="5126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Manipulating data in JSON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D7B8433-5955-CA43-81FC-DB05A2E19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1452" y="5388724"/>
            <a:ext cx="1044341" cy="104086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8E87163-6470-6D45-8F08-4E12F90A8CFC}"/>
              </a:ext>
            </a:extLst>
          </p:cNvPr>
          <p:cNvGrpSpPr/>
          <p:nvPr/>
        </p:nvGrpSpPr>
        <p:grpSpPr>
          <a:xfrm>
            <a:off x="407704" y="1385237"/>
            <a:ext cx="3944890" cy="5216056"/>
            <a:chOff x="322275" y="1291826"/>
            <a:chExt cx="3944890" cy="5216056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8E91A6B1-17F2-3645-8033-92DA119A2CA6}"/>
                </a:ext>
              </a:extLst>
            </p:cNvPr>
            <p:cNvSpPr/>
            <p:nvPr/>
          </p:nvSpPr>
          <p:spPr>
            <a:xfrm>
              <a:off x="322275" y="1291826"/>
              <a:ext cx="3944890" cy="521605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F32880F-2FE6-FF43-A707-AF4C1CCFA068}"/>
                </a:ext>
              </a:extLst>
            </p:cNvPr>
            <p:cNvSpPr txBox="1"/>
            <p:nvPr/>
          </p:nvSpPr>
          <p:spPr>
            <a:xfrm>
              <a:off x="742091" y="1292953"/>
              <a:ext cx="3394904" cy="501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ysClr val="windowText" lastClr="000000"/>
                  </a:solidFill>
                </a:rPr>
                <a:t>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“FirstName”: “John”,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</a:t>
              </a:r>
              <a:r>
                <a:rPr lang="en-US" sz="1600" dirty="0" err="1">
                  <a:solidFill>
                    <a:sysClr val="windowText" lastClr="000000"/>
                  </a:solidFill>
                </a:rPr>
                <a:t>LastName</a:t>
              </a:r>
              <a:r>
                <a:rPr lang="en-US" sz="1600" dirty="0">
                  <a:solidFill>
                    <a:sysClr val="windowText" lastClr="000000"/>
                  </a:solidFill>
                </a:rPr>
                <a:t>”: “Smith”,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“Age”: 40,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“Cars”: [“Tesla”, “BMW”, “Porsche”],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“Income”: 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“Q1”: “$10,000”,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“Q3”: “$30,000”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},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”Pets”: [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“Name”: “Jimmy”,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“Type” : “Dog”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},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“Name”: “Jimmy”,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”Type”: “Cat”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}	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]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}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F0A4832-EEFA-CF45-A684-99C0B3201F89}"/>
              </a:ext>
            </a:extLst>
          </p:cNvPr>
          <p:cNvSpPr txBox="1"/>
          <p:nvPr/>
        </p:nvSpPr>
        <p:spPr>
          <a:xfrm>
            <a:off x="7300948" y="1154405"/>
            <a:ext cx="1443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16F74E-163C-0F4F-A20E-C6412C2B8CBF}"/>
              </a:ext>
            </a:extLst>
          </p:cNvPr>
          <p:cNvSpPr txBox="1"/>
          <p:nvPr/>
        </p:nvSpPr>
        <p:spPr>
          <a:xfrm>
            <a:off x="6213820" y="3198167"/>
            <a:ext cx="4238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remove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FF00"/>
                </a:solidFill>
              </a:rPr>
              <a:t>myObject.Cars</a:t>
            </a:r>
            <a:r>
              <a:rPr lang="en-US" sz="2400" dirty="0">
                <a:solidFill>
                  <a:srgbClr val="FFFF00"/>
                </a:solidFill>
              </a:rPr>
              <a:t>[1]</a:t>
            </a:r>
            <a:r>
              <a:rPr lang="en-US" sz="24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82E40-88AF-A741-BC3C-4DE455CF6918}"/>
              </a:ext>
            </a:extLst>
          </p:cNvPr>
          <p:cNvSpPr txBox="1"/>
          <p:nvPr/>
        </p:nvSpPr>
        <p:spPr>
          <a:xfrm>
            <a:off x="1611695" y="867715"/>
            <a:ext cx="1644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def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FF00"/>
                </a:solidFill>
              </a:rPr>
              <a:t>myObject</a:t>
            </a:r>
            <a:r>
              <a:rPr lang="en-US" sz="2000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85369B-FF11-704F-8383-464B5D36427C}"/>
              </a:ext>
            </a:extLst>
          </p:cNvPr>
          <p:cNvSpPr txBox="1"/>
          <p:nvPr/>
        </p:nvSpPr>
        <p:spPr>
          <a:xfrm>
            <a:off x="6853225" y="2345827"/>
            <a:ext cx="2469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record for BMW?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4B8958-5858-9148-A412-777BD8FF3646}"/>
              </a:ext>
            </a:extLst>
          </p:cNvPr>
          <p:cNvSpPr txBox="1"/>
          <p:nvPr/>
        </p:nvSpPr>
        <p:spPr>
          <a:xfrm>
            <a:off x="6044294" y="4142840"/>
            <a:ext cx="43449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</a:t>
            </a:r>
            <a:br>
              <a:rPr lang="en-US" dirty="0"/>
            </a:br>
            <a:r>
              <a:rPr lang="en-US" dirty="0"/>
              <a:t>Keyword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remove </a:t>
            </a:r>
            <a:r>
              <a:rPr lang="en-US" dirty="0"/>
              <a:t>works only in Karate script.</a:t>
            </a:r>
            <a:br>
              <a:rPr lang="en-US" dirty="0"/>
            </a:br>
            <a:r>
              <a:rPr lang="en-US" dirty="0"/>
              <a:t>In JavaScript need to use keyword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20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4762686" y="554999"/>
            <a:ext cx="2666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What is JSON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D7B8433-5955-CA43-81FC-DB05A2E19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1452" y="5388724"/>
            <a:ext cx="1044341" cy="10408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B2B696-DFF2-8848-AF69-76E25530E381}"/>
              </a:ext>
            </a:extLst>
          </p:cNvPr>
          <p:cNvSpPr txBox="1"/>
          <p:nvPr/>
        </p:nvSpPr>
        <p:spPr>
          <a:xfrm>
            <a:off x="2267079" y="1972184"/>
            <a:ext cx="7959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JSON – JavaScript Object Notation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5032D5-3D40-2142-979B-52B0BAAA507B}"/>
              </a:ext>
            </a:extLst>
          </p:cNvPr>
          <p:cNvGrpSpPr/>
          <p:nvPr/>
        </p:nvGrpSpPr>
        <p:grpSpPr>
          <a:xfrm>
            <a:off x="2772918" y="3557969"/>
            <a:ext cx="6444187" cy="584775"/>
            <a:chOff x="2772918" y="3557969"/>
            <a:chExt cx="6444187" cy="5847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5875CDD-D9B4-AE49-8937-901F391B0472}"/>
                </a:ext>
              </a:extLst>
            </p:cNvPr>
            <p:cNvSpPr txBox="1"/>
            <p:nvPr/>
          </p:nvSpPr>
          <p:spPr>
            <a:xfrm>
              <a:off x="2772918" y="3557969"/>
              <a:ext cx="26436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JSON object: {}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D201AB-CC33-7E48-A2AC-9213932B5284}"/>
                </a:ext>
              </a:extLst>
            </p:cNvPr>
            <p:cNvSpPr txBox="1"/>
            <p:nvPr/>
          </p:nvSpPr>
          <p:spPr>
            <a:xfrm>
              <a:off x="6775411" y="3557969"/>
              <a:ext cx="24416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JSON array: []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D76ECB-F5FE-C947-971C-EEE286F17B2A}"/>
              </a:ext>
            </a:extLst>
          </p:cNvPr>
          <p:cNvCxnSpPr/>
          <p:nvPr/>
        </p:nvCxnSpPr>
        <p:spPr>
          <a:xfrm>
            <a:off x="6096000" y="3429000"/>
            <a:ext cx="0" cy="28161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44958F1-5423-9541-8464-19D06B55D92D}"/>
              </a:ext>
            </a:extLst>
          </p:cNvPr>
          <p:cNvGrpSpPr/>
          <p:nvPr/>
        </p:nvGrpSpPr>
        <p:grpSpPr>
          <a:xfrm>
            <a:off x="2845524" y="4175358"/>
            <a:ext cx="2498461" cy="1414409"/>
            <a:chOff x="2845524" y="4175358"/>
            <a:chExt cx="2498461" cy="1414409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34F1323-2AD3-C440-B14F-87BCD8D710CE}"/>
                </a:ext>
              </a:extLst>
            </p:cNvPr>
            <p:cNvSpPr/>
            <p:nvPr/>
          </p:nvSpPr>
          <p:spPr>
            <a:xfrm>
              <a:off x="2845524" y="4175358"/>
              <a:ext cx="2498461" cy="1414409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DB19E66-08A4-D945-9D6D-71FB8C9335DF}"/>
                </a:ext>
              </a:extLst>
            </p:cNvPr>
            <p:cNvSpPr txBox="1"/>
            <p:nvPr/>
          </p:nvSpPr>
          <p:spPr>
            <a:xfrm>
              <a:off x="3034207" y="4175358"/>
              <a:ext cx="212109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ysClr val="windowText" lastClr="000000"/>
                  </a:solidFill>
                </a:rPr>
                <a:t>{</a:t>
              </a:r>
            </a:p>
            <a:p>
              <a:r>
                <a:rPr lang="en-US" sz="2000" dirty="0">
                  <a:solidFill>
                    <a:sysClr val="windowText" lastClr="000000"/>
                  </a:solidFill>
                </a:rPr>
                <a:t>   “key1”: “value1”,</a:t>
              </a:r>
            </a:p>
            <a:p>
              <a:r>
                <a:rPr lang="en-US" sz="2000" dirty="0">
                  <a:solidFill>
                    <a:sysClr val="windowText" lastClr="000000"/>
                  </a:solidFill>
                </a:rPr>
                <a:t>   “key2”: “value2”</a:t>
              </a:r>
            </a:p>
            <a:p>
              <a:r>
                <a:rPr lang="en-US" sz="2000" dirty="0">
                  <a:solidFill>
                    <a:sysClr val="windowText" lastClr="000000"/>
                  </a:solidFill>
                </a:rPr>
                <a:t>}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45348B-31BA-CD4B-B376-CBCC76B8A120}"/>
              </a:ext>
            </a:extLst>
          </p:cNvPr>
          <p:cNvGrpSpPr/>
          <p:nvPr/>
        </p:nvGrpSpPr>
        <p:grpSpPr>
          <a:xfrm>
            <a:off x="6751513" y="4175358"/>
            <a:ext cx="2498461" cy="1414409"/>
            <a:chOff x="6751513" y="4175358"/>
            <a:chExt cx="2498461" cy="1414409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116CB73-A5E5-7748-BD7F-B62C4D9B95C5}"/>
                </a:ext>
              </a:extLst>
            </p:cNvPr>
            <p:cNvSpPr/>
            <p:nvPr/>
          </p:nvSpPr>
          <p:spPr>
            <a:xfrm>
              <a:off x="6751513" y="4175358"/>
              <a:ext cx="2498461" cy="1414409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97EA9D-8A9D-364E-8D6A-34916ABAC1F0}"/>
                </a:ext>
              </a:extLst>
            </p:cNvPr>
            <p:cNvSpPr txBox="1"/>
            <p:nvPr/>
          </p:nvSpPr>
          <p:spPr>
            <a:xfrm>
              <a:off x="7110054" y="4175358"/>
              <a:ext cx="129901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ysClr val="windowText" lastClr="000000"/>
                  </a:solidFill>
                </a:rPr>
                <a:t>[</a:t>
              </a:r>
            </a:p>
            <a:p>
              <a:r>
                <a:rPr lang="en-US" sz="2000" dirty="0">
                  <a:solidFill>
                    <a:sysClr val="windowText" lastClr="000000"/>
                  </a:solidFill>
                </a:rPr>
                <a:t>   “value1”,</a:t>
              </a:r>
            </a:p>
            <a:p>
              <a:r>
                <a:rPr lang="en-US" sz="2000" dirty="0">
                  <a:solidFill>
                    <a:sysClr val="windowText" lastClr="000000"/>
                  </a:solidFill>
                </a:rPr>
                <a:t>   “value2”</a:t>
              </a:r>
            </a:p>
            <a:p>
              <a:r>
                <a:rPr lang="en-US" sz="2000" dirty="0">
                  <a:solidFill>
                    <a:sysClr val="windowText" lastClr="000000"/>
                  </a:solidFill>
                </a:rPr>
                <a:t>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404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3687451" y="421439"/>
            <a:ext cx="5126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Manipulating data in JSON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D7B8433-5955-CA43-81FC-DB05A2E19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1452" y="5388724"/>
            <a:ext cx="1044341" cy="104086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8E87163-6470-6D45-8F08-4E12F90A8CFC}"/>
              </a:ext>
            </a:extLst>
          </p:cNvPr>
          <p:cNvGrpSpPr/>
          <p:nvPr/>
        </p:nvGrpSpPr>
        <p:grpSpPr>
          <a:xfrm>
            <a:off x="407704" y="1385237"/>
            <a:ext cx="3944890" cy="5216056"/>
            <a:chOff x="322275" y="1291826"/>
            <a:chExt cx="3944890" cy="5216056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8E91A6B1-17F2-3645-8033-92DA119A2CA6}"/>
                </a:ext>
              </a:extLst>
            </p:cNvPr>
            <p:cNvSpPr/>
            <p:nvPr/>
          </p:nvSpPr>
          <p:spPr>
            <a:xfrm>
              <a:off x="322275" y="1291826"/>
              <a:ext cx="3944890" cy="521605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F32880F-2FE6-FF43-A707-AF4C1CCFA068}"/>
                </a:ext>
              </a:extLst>
            </p:cNvPr>
            <p:cNvSpPr txBox="1"/>
            <p:nvPr/>
          </p:nvSpPr>
          <p:spPr>
            <a:xfrm>
              <a:off x="742091" y="1292953"/>
              <a:ext cx="2795189" cy="501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ysClr val="windowText" lastClr="000000"/>
                  </a:solidFill>
                </a:rPr>
                <a:t>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“FirstName”: “John”,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</a:t>
              </a:r>
              <a:r>
                <a:rPr lang="en-US" sz="1600" dirty="0" err="1">
                  <a:solidFill>
                    <a:sysClr val="windowText" lastClr="000000"/>
                  </a:solidFill>
                </a:rPr>
                <a:t>LastName</a:t>
              </a:r>
              <a:r>
                <a:rPr lang="en-US" sz="1600" dirty="0">
                  <a:solidFill>
                    <a:sysClr val="windowText" lastClr="000000"/>
                  </a:solidFill>
                </a:rPr>
                <a:t>”: “Smith”,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“Age”: 40,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“Cars”: [“Tesla”, “Porsche”],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“Income”: 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“Q1”: “$10,000”,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“Q3”: “$30,000”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},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”Pets”: [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“Name”: “Jimmy”,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“Type” : “Dog”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},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“Name”: “Jimmy”,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”Type”: “Cat”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}	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]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}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F0A4832-EEFA-CF45-A684-99C0B3201F89}"/>
              </a:ext>
            </a:extLst>
          </p:cNvPr>
          <p:cNvSpPr txBox="1"/>
          <p:nvPr/>
        </p:nvSpPr>
        <p:spPr>
          <a:xfrm>
            <a:off x="7300948" y="1154405"/>
            <a:ext cx="1443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16F74E-163C-0F4F-A20E-C6412C2B8CBF}"/>
              </a:ext>
            </a:extLst>
          </p:cNvPr>
          <p:cNvSpPr txBox="1"/>
          <p:nvPr/>
        </p:nvSpPr>
        <p:spPr>
          <a:xfrm>
            <a:off x="6213820" y="3198167"/>
            <a:ext cx="4238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remove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FF00"/>
                </a:solidFill>
              </a:rPr>
              <a:t>myObject.Cars</a:t>
            </a:r>
            <a:r>
              <a:rPr lang="en-US" sz="2400" dirty="0">
                <a:solidFill>
                  <a:srgbClr val="FFFF00"/>
                </a:solidFill>
              </a:rPr>
              <a:t>[1]</a:t>
            </a:r>
            <a:r>
              <a:rPr lang="en-US" sz="24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82E40-88AF-A741-BC3C-4DE455CF6918}"/>
              </a:ext>
            </a:extLst>
          </p:cNvPr>
          <p:cNvSpPr txBox="1"/>
          <p:nvPr/>
        </p:nvSpPr>
        <p:spPr>
          <a:xfrm>
            <a:off x="1611695" y="867715"/>
            <a:ext cx="1644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def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FF00"/>
                </a:solidFill>
              </a:rPr>
              <a:t>myObject</a:t>
            </a:r>
            <a:r>
              <a:rPr lang="en-US" sz="2000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85369B-FF11-704F-8383-464B5D36427C}"/>
              </a:ext>
            </a:extLst>
          </p:cNvPr>
          <p:cNvSpPr txBox="1"/>
          <p:nvPr/>
        </p:nvSpPr>
        <p:spPr>
          <a:xfrm>
            <a:off x="6853225" y="2345827"/>
            <a:ext cx="2469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record for BMW?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4B8958-5858-9148-A412-777BD8FF3646}"/>
              </a:ext>
            </a:extLst>
          </p:cNvPr>
          <p:cNvSpPr txBox="1"/>
          <p:nvPr/>
        </p:nvSpPr>
        <p:spPr>
          <a:xfrm>
            <a:off x="6044294" y="4142840"/>
            <a:ext cx="43449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</a:t>
            </a:r>
            <a:br>
              <a:rPr lang="en-US" dirty="0"/>
            </a:br>
            <a:r>
              <a:rPr lang="en-US" dirty="0"/>
              <a:t>Keyword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remove </a:t>
            </a:r>
            <a:r>
              <a:rPr lang="en-US" dirty="0"/>
              <a:t>works only in Karate script.</a:t>
            </a:r>
            <a:br>
              <a:rPr lang="en-US" dirty="0"/>
            </a:br>
            <a:r>
              <a:rPr lang="en-US" dirty="0"/>
              <a:t>In JavaScript need to use keyword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52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5388432" y="421439"/>
            <a:ext cx="1967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Summary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D7B8433-5955-CA43-81FC-DB05A2E19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1452" y="5388724"/>
            <a:ext cx="1044341" cy="10408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6D08A0-68E8-8C46-9143-973E98F82C27}"/>
              </a:ext>
            </a:extLst>
          </p:cNvPr>
          <p:cNvSpPr txBox="1"/>
          <p:nvPr/>
        </p:nvSpPr>
        <p:spPr>
          <a:xfrm>
            <a:off x="1838954" y="1544824"/>
            <a:ext cx="5866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JSON consist of objects{} and arrays[]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59B463-1878-8B43-9654-266342500A61}"/>
              </a:ext>
            </a:extLst>
          </p:cNvPr>
          <p:cNvSpPr txBox="1"/>
          <p:nvPr/>
        </p:nvSpPr>
        <p:spPr>
          <a:xfrm>
            <a:off x="1838953" y="2220279"/>
            <a:ext cx="53946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Possible structures are: </a:t>
            </a:r>
            <a:br>
              <a:rPr lang="en-US" sz="2800" dirty="0"/>
            </a:br>
            <a:r>
              <a:rPr lang="en-US" sz="2800" dirty="0"/>
              <a:t>- simple objects and simple arrays</a:t>
            </a:r>
            <a:br>
              <a:rPr lang="en-US" sz="2800" dirty="0"/>
            </a:br>
            <a:r>
              <a:rPr lang="en-US" sz="2800" dirty="0"/>
              <a:t>- nested object and nested array</a:t>
            </a:r>
            <a:br>
              <a:rPr lang="en-US" sz="2800" dirty="0"/>
            </a:br>
            <a:r>
              <a:rPr lang="en-US" sz="2800" dirty="0"/>
              <a:t>- array of objects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0A884C-80CC-DD45-9FC6-2132D817B1BD}"/>
              </a:ext>
            </a:extLst>
          </p:cNvPr>
          <p:cNvSpPr txBox="1"/>
          <p:nvPr/>
        </p:nvSpPr>
        <p:spPr>
          <a:xfrm>
            <a:off x="1838953" y="4188396"/>
            <a:ext cx="6474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types: String, Number, Boolean, null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971547-A746-534B-8CE0-3DF680D24820}"/>
              </a:ext>
            </a:extLst>
          </p:cNvPr>
          <p:cNvSpPr txBox="1"/>
          <p:nvPr/>
        </p:nvSpPr>
        <p:spPr>
          <a:xfrm>
            <a:off x="1838953" y="4863851"/>
            <a:ext cx="6314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Native JSON support to manipulate data</a:t>
            </a:r>
          </a:p>
        </p:txBody>
      </p:sp>
    </p:spTree>
    <p:extLst>
      <p:ext uri="{BB962C8B-B14F-4D97-AF65-F5344CB8AC3E}">
        <p14:creationId xmlns:p14="http://schemas.microsoft.com/office/powerpoint/2010/main" val="332174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3185780" y="447995"/>
            <a:ext cx="5820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JSON structure and data types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D7B8433-5955-CA43-81FC-DB05A2E19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1452" y="5388724"/>
            <a:ext cx="1044341" cy="104086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63A1FD-E007-4749-9537-C72532AB5B21}"/>
              </a:ext>
            </a:extLst>
          </p:cNvPr>
          <p:cNvCxnSpPr>
            <a:cxnSpLocks/>
          </p:cNvCxnSpPr>
          <p:nvPr/>
        </p:nvCxnSpPr>
        <p:spPr>
          <a:xfrm>
            <a:off x="6073302" y="1395920"/>
            <a:ext cx="0" cy="50336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E11B07E-CF01-6E45-AB78-C2A373177C87}"/>
              </a:ext>
            </a:extLst>
          </p:cNvPr>
          <p:cNvSpPr txBox="1"/>
          <p:nvPr/>
        </p:nvSpPr>
        <p:spPr>
          <a:xfrm>
            <a:off x="2100004" y="1352074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JSON object: {}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C210F4-53CC-DF4E-85B7-BA4F8C07A050}"/>
              </a:ext>
            </a:extLst>
          </p:cNvPr>
          <p:cNvSpPr txBox="1"/>
          <p:nvPr/>
        </p:nvSpPr>
        <p:spPr>
          <a:xfrm>
            <a:off x="8070290" y="1352075"/>
            <a:ext cx="1871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JSON array: []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B030092-9EF6-104D-B6D6-083A5BB6FE41}"/>
              </a:ext>
            </a:extLst>
          </p:cNvPr>
          <p:cNvGrpSpPr/>
          <p:nvPr/>
        </p:nvGrpSpPr>
        <p:grpSpPr>
          <a:xfrm>
            <a:off x="385410" y="1945029"/>
            <a:ext cx="5441453" cy="646836"/>
            <a:chOff x="385410" y="1945029"/>
            <a:chExt cx="5441453" cy="646836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DED8AE17-7538-3049-A530-27DC21C519B2}"/>
                </a:ext>
              </a:extLst>
            </p:cNvPr>
            <p:cNvSpPr/>
            <p:nvPr/>
          </p:nvSpPr>
          <p:spPr>
            <a:xfrm>
              <a:off x="2064258" y="1945533"/>
              <a:ext cx="3762605" cy="646332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72E6995-87A0-A448-AE85-214F3140D772}"/>
                </a:ext>
              </a:extLst>
            </p:cNvPr>
            <p:cNvSpPr txBox="1"/>
            <p:nvPr/>
          </p:nvSpPr>
          <p:spPr>
            <a:xfrm>
              <a:off x="385410" y="1945029"/>
              <a:ext cx="1459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Simple object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E93672-63B9-C544-85E1-60A468535E92}"/>
                </a:ext>
              </a:extLst>
            </p:cNvPr>
            <p:cNvSpPr txBox="1"/>
            <p:nvPr/>
          </p:nvSpPr>
          <p:spPr>
            <a:xfrm>
              <a:off x="2306629" y="2058604"/>
              <a:ext cx="1758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{ “key”: “value” }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86539E4-9233-F840-8CA6-A0464B455A46}"/>
              </a:ext>
            </a:extLst>
          </p:cNvPr>
          <p:cNvGrpSpPr/>
          <p:nvPr/>
        </p:nvGrpSpPr>
        <p:grpSpPr>
          <a:xfrm>
            <a:off x="400510" y="2866417"/>
            <a:ext cx="5468097" cy="1552117"/>
            <a:chOff x="400510" y="2866417"/>
            <a:chExt cx="5468097" cy="1552117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EAC5494E-114C-794C-B416-486342B60985}"/>
                </a:ext>
              </a:extLst>
            </p:cNvPr>
            <p:cNvSpPr/>
            <p:nvPr/>
          </p:nvSpPr>
          <p:spPr>
            <a:xfrm>
              <a:off x="2100004" y="2866417"/>
              <a:ext cx="3726852" cy="1552117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CED9F01-DF0E-DC4A-A4BB-5D827874594B}"/>
                </a:ext>
              </a:extLst>
            </p:cNvPr>
            <p:cNvSpPr txBox="1"/>
            <p:nvPr/>
          </p:nvSpPr>
          <p:spPr>
            <a:xfrm>
              <a:off x="400510" y="2866718"/>
              <a:ext cx="1489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Nested object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9E3053-8E7E-AF4E-BD46-E1BA84948BE2}"/>
                </a:ext>
              </a:extLst>
            </p:cNvPr>
            <p:cNvSpPr txBox="1"/>
            <p:nvPr/>
          </p:nvSpPr>
          <p:spPr>
            <a:xfrm>
              <a:off x="2324816" y="2941206"/>
              <a:ext cx="3543791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{ 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  “key”: {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   	   “nestedKey”: “nestedValue”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        }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}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9145406-2365-864B-A0E7-913C12E6369E}"/>
              </a:ext>
            </a:extLst>
          </p:cNvPr>
          <p:cNvGrpSpPr/>
          <p:nvPr/>
        </p:nvGrpSpPr>
        <p:grpSpPr>
          <a:xfrm>
            <a:off x="390164" y="4693086"/>
            <a:ext cx="5436692" cy="1552117"/>
            <a:chOff x="390164" y="4693086"/>
            <a:chExt cx="5436692" cy="155211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F34CB97-902B-704A-9F56-C3089A60DB95}"/>
                </a:ext>
              </a:extLst>
            </p:cNvPr>
            <p:cNvSpPr/>
            <p:nvPr/>
          </p:nvSpPr>
          <p:spPr>
            <a:xfrm>
              <a:off x="2064250" y="4693086"/>
              <a:ext cx="3762606" cy="1552117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CE3EE8-1D49-F34E-84DA-1802DEC42A4D}"/>
                </a:ext>
              </a:extLst>
            </p:cNvPr>
            <p:cNvSpPr txBox="1"/>
            <p:nvPr/>
          </p:nvSpPr>
          <p:spPr>
            <a:xfrm>
              <a:off x="390164" y="4693086"/>
              <a:ext cx="1377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Nested array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2415C6-DDFC-044B-BB85-CD4C9094F6B7}"/>
                </a:ext>
              </a:extLst>
            </p:cNvPr>
            <p:cNvSpPr txBox="1"/>
            <p:nvPr/>
          </p:nvSpPr>
          <p:spPr>
            <a:xfrm>
              <a:off x="2324816" y="4767875"/>
              <a:ext cx="2515176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{ 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  “key”: [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   	   “value1”, “value2”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        ]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}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A2185F4-DECF-544B-B221-96B8E31D57AD}"/>
              </a:ext>
            </a:extLst>
          </p:cNvPr>
          <p:cNvGrpSpPr/>
          <p:nvPr/>
        </p:nvGrpSpPr>
        <p:grpSpPr>
          <a:xfrm>
            <a:off x="6354709" y="1945029"/>
            <a:ext cx="5539781" cy="646332"/>
            <a:chOff x="6354709" y="1945029"/>
            <a:chExt cx="5539781" cy="646332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4F242C2-F15E-1F40-8EC9-EB0089C3F81E}"/>
                </a:ext>
              </a:extLst>
            </p:cNvPr>
            <p:cNvSpPr/>
            <p:nvPr/>
          </p:nvSpPr>
          <p:spPr>
            <a:xfrm>
              <a:off x="8070289" y="1945029"/>
              <a:ext cx="3824201" cy="646332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DC8D88D-7E3C-B746-A3DC-8DAE52921CB4}"/>
                </a:ext>
              </a:extLst>
            </p:cNvPr>
            <p:cNvSpPr txBox="1"/>
            <p:nvPr/>
          </p:nvSpPr>
          <p:spPr>
            <a:xfrm>
              <a:off x="6354709" y="1945029"/>
              <a:ext cx="1347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Simple array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98E201F-C2F9-4144-AF81-241754F91D95}"/>
                </a:ext>
              </a:extLst>
            </p:cNvPr>
            <p:cNvSpPr txBox="1"/>
            <p:nvPr/>
          </p:nvSpPr>
          <p:spPr>
            <a:xfrm>
              <a:off x="8374256" y="2058100"/>
              <a:ext cx="2138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[ “value1”, “value2” ]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F0017B8-867C-AA45-8090-E7716267B52F}"/>
              </a:ext>
            </a:extLst>
          </p:cNvPr>
          <p:cNvGrpSpPr/>
          <p:nvPr/>
        </p:nvGrpSpPr>
        <p:grpSpPr>
          <a:xfrm>
            <a:off x="6249194" y="2865913"/>
            <a:ext cx="5645288" cy="1552117"/>
            <a:chOff x="6249194" y="2865913"/>
            <a:chExt cx="5645288" cy="1552117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F8C499DD-7E46-734E-B96F-359EEEACA85A}"/>
                </a:ext>
              </a:extLst>
            </p:cNvPr>
            <p:cNvSpPr/>
            <p:nvPr/>
          </p:nvSpPr>
          <p:spPr>
            <a:xfrm>
              <a:off x="8070281" y="2865913"/>
              <a:ext cx="3824201" cy="1552117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EB538A-22C8-DB43-BF87-833FB3C798DA}"/>
                </a:ext>
              </a:extLst>
            </p:cNvPr>
            <p:cNvSpPr txBox="1"/>
            <p:nvPr/>
          </p:nvSpPr>
          <p:spPr>
            <a:xfrm>
              <a:off x="6249194" y="2865913"/>
              <a:ext cx="16600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 of objects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F3358B4-C65D-D644-BB19-3854FBD90343}"/>
                </a:ext>
              </a:extLst>
            </p:cNvPr>
            <p:cNvSpPr txBox="1"/>
            <p:nvPr/>
          </p:nvSpPr>
          <p:spPr>
            <a:xfrm>
              <a:off x="8392443" y="2940702"/>
              <a:ext cx="209172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[ 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  { “key”: “value1” },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  { “key”: “value2” }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953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3185780" y="447995"/>
            <a:ext cx="5820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JSON structure and data types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D7B8433-5955-CA43-81FC-DB05A2E19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1452" y="5388724"/>
            <a:ext cx="1044341" cy="104086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560EE24-B27D-4D49-AF08-A340F97948DA}"/>
              </a:ext>
            </a:extLst>
          </p:cNvPr>
          <p:cNvSpPr txBox="1"/>
          <p:nvPr/>
        </p:nvSpPr>
        <p:spPr>
          <a:xfrm>
            <a:off x="5323096" y="1359674"/>
            <a:ext cx="1545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Types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50176A3-E38E-054F-A771-3607D524FE77}"/>
              </a:ext>
            </a:extLst>
          </p:cNvPr>
          <p:cNvGrpSpPr/>
          <p:nvPr/>
        </p:nvGrpSpPr>
        <p:grpSpPr>
          <a:xfrm>
            <a:off x="746573" y="2094104"/>
            <a:ext cx="3881795" cy="1414409"/>
            <a:chOff x="746573" y="2094104"/>
            <a:chExt cx="3881795" cy="141440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04F3B40-F2E7-F747-B05D-4CB41C4610BE}"/>
                </a:ext>
              </a:extLst>
            </p:cNvPr>
            <p:cNvSpPr txBox="1"/>
            <p:nvPr/>
          </p:nvSpPr>
          <p:spPr>
            <a:xfrm>
              <a:off x="746573" y="2494213"/>
              <a:ext cx="10342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String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CBAC703-D447-9142-94DD-D977D0AFF6A6}"/>
                </a:ext>
              </a:extLst>
            </p:cNvPr>
            <p:cNvGrpSpPr/>
            <p:nvPr/>
          </p:nvGrpSpPr>
          <p:grpSpPr>
            <a:xfrm>
              <a:off x="2129907" y="2094104"/>
              <a:ext cx="2498461" cy="1414409"/>
              <a:chOff x="2845524" y="4175358"/>
              <a:chExt cx="2498461" cy="1414409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E91A6B1-17F2-3645-8033-92DA119A2CA6}"/>
                  </a:ext>
                </a:extLst>
              </p:cNvPr>
              <p:cNvSpPr/>
              <p:nvPr/>
            </p:nvSpPr>
            <p:spPr>
              <a:xfrm>
                <a:off x="2845524" y="4175358"/>
                <a:ext cx="2498461" cy="1414409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F32880F-2FE6-FF43-A707-AF4C1CCFA068}"/>
                  </a:ext>
                </a:extLst>
              </p:cNvPr>
              <p:cNvSpPr txBox="1"/>
              <p:nvPr/>
            </p:nvSpPr>
            <p:spPr>
              <a:xfrm>
                <a:off x="3034207" y="4175358"/>
                <a:ext cx="20817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{</a:t>
                </a:r>
              </a:p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   “Name”: “John”,</a:t>
                </a:r>
              </a:p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   “Age”: “36”</a:t>
                </a:r>
              </a:p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}</a:t>
                </a:r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458C458-8C76-FF49-BA35-B577B8F31051}"/>
              </a:ext>
            </a:extLst>
          </p:cNvPr>
          <p:cNvGrpSpPr/>
          <p:nvPr/>
        </p:nvGrpSpPr>
        <p:grpSpPr>
          <a:xfrm>
            <a:off x="5866028" y="2086687"/>
            <a:ext cx="4111767" cy="1414409"/>
            <a:chOff x="5866028" y="2086687"/>
            <a:chExt cx="4111767" cy="141440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F3B5F3-81D1-A247-AE3C-03D152C00518}"/>
                </a:ext>
              </a:extLst>
            </p:cNvPr>
            <p:cNvSpPr txBox="1"/>
            <p:nvPr/>
          </p:nvSpPr>
          <p:spPr>
            <a:xfrm>
              <a:off x="5866028" y="2494213"/>
              <a:ext cx="13853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Number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7CD25D7-6AA0-704D-9A73-8BF07DB57E86}"/>
                </a:ext>
              </a:extLst>
            </p:cNvPr>
            <p:cNvGrpSpPr/>
            <p:nvPr/>
          </p:nvGrpSpPr>
          <p:grpSpPr>
            <a:xfrm>
              <a:off x="7479334" y="2086687"/>
              <a:ext cx="2498461" cy="1414409"/>
              <a:chOff x="2845524" y="4175358"/>
              <a:chExt cx="2498461" cy="1414409"/>
            </a:xfrm>
          </p:grpSpPr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4B6384FC-B214-5F45-AC9B-2606728C90B4}"/>
                  </a:ext>
                </a:extLst>
              </p:cNvPr>
              <p:cNvSpPr/>
              <p:nvPr/>
            </p:nvSpPr>
            <p:spPr>
              <a:xfrm>
                <a:off x="2845524" y="4175358"/>
                <a:ext cx="2498461" cy="1414409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E9F7BB3-DF2B-CF45-BE97-FB4E86D6C4A8}"/>
                  </a:ext>
                </a:extLst>
              </p:cNvPr>
              <p:cNvSpPr txBox="1"/>
              <p:nvPr/>
            </p:nvSpPr>
            <p:spPr>
              <a:xfrm>
                <a:off x="3034207" y="4175358"/>
                <a:ext cx="1778115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{</a:t>
                </a:r>
              </a:p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   “Weight”: 95,</a:t>
                </a:r>
              </a:p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   “Age”: 36</a:t>
                </a:r>
              </a:p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}</a:t>
                </a:r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BD0BE58-CB53-E049-A76F-9F2B5651BD43}"/>
              </a:ext>
            </a:extLst>
          </p:cNvPr>
          <p:cNvGrpSpPr/>
          <p:nvPr/>
        </p:nvGrpSpPr>
        <p:grpSpPr>
          <a:xfrm>
            <a:off x="516601" y="4282572"/>
            <a:ext cx="4111767" cy="1414409"/>
            <a:chOff x="516601" y="4282572"/>
            <a:chExt cx="4111767" cy="141440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F51E617-5409-F74E-99AA-B414FD340C62}"/>
                </a:ext>
              </a:extLst>
            </p:cNvPr>
            <p:cNvSpPr txBox="1"/>
            <p:nvPr/>
          </p:nvSpPr>
          <p:spPr>
            <a:xfrm>
              <a:off x="516601" y="4690098"/>
              <a:ext cx="13789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Boolean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1F97D36-46C5-7E48-B8AC-185B03F62A36}"/>
                </a:ext>
              </a:extLst>
            </p:cNvPr>
            <p:cNvGrpSpPr/>
            <p:nvPr/>
          </p:nvGrpSpPr>
          <p:grpSpPr>
            <a:xfrm>
              <a:off x="2129907" y="4282572"/>
              <a:ext cx="2498461" cy="1414409"/>
              <a:chOff x="2845524" y="4175358"/>
              <a:chExt cx="2498461" cy="1414409"/>
            </a:xfrm>
          </p:grpSpPr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5B977DFC-07D1-8D4E-A75C-79BF1DD6BD4B}"/>
                  </a:ext>
                </a:extLst>
              </p:cNvPr>
              <p:cNvSpPr/>
              <p:nvPr/>
            </p:nvSpPr>
            <p:spPr>
              <a:xfrm>
                <a:off x="2845524" y="4175358"/>
                <a:ext cx="2498461" cy="1414409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A806079-C387-F94D-B785-E14D3003A943}"/>
                  </a:ext>
                </a:extLst>
              </p:cNvPr>
              <p:cNvSpPr txBox="1"/>
              <p:nvPr/>
            </p:nvSpPr>
            <p:spPr>
              <a:xfrm>
                <a:off x="3034207" y="4175358"/>
                <a:ext cx="2189830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{</a:t>
                </a:r>
              </a:p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   “IsHappy”: true,</a:t>
                </a:r>
              </a:p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   “</a:t>
                </a:r>
                <a:r>
                  <a:rPr lang="en-US" sz="2000" dirty="0" err="1">
                    <a:solidFill>
                      <a:sysClr val="windowText" lastClr="000000"/>
                    </a:solidFill>
                  </a:rPr>
                  <a:t>isMarried</a:t>
                </a:r>
                <a:r>
                  <a:rPr lang="en-US" sz="2000" dirty="0">
                    <a:solidFill>
                      <a:sysClr val="windowText" lastClr="000000"/>
                    </a:solidFill>
                  </a:rPr>
                  <a:t>”: false</a:t>
                </a:r>
              </a:p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}</a:t>
                </a:r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CDE3F99-8F67-4C46-A679-AE1FC64E89B2}"/>
              </a:ext>
            </a:extLst>
          </p:cNvPr>
          <p:cNvGrpSpPr/>
          <p:nvPr/>
        </p:nvGrpSpPr>
        <p:grpSpPr>
          <a:xfrm>
            <a:off x="5866028" y="4282572"/>
            <a:ext cx="4111767" cy="1414409"/>
            <a:chOff x="5866028" y="4282572"/>
            <a:chExt cx="4111767" cy="141440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E7DA4E1-97B2-2448-B6D8-908E522D64CE}"/>
                </a:ext>
              </a:extLst>
            </p:cNvPr>
            <p:cNvSpPr txBox="1"/>
            <p:nvPr/>
          </p:nvSpPr>
          <p:spPr>
            <a:xfrm>
              <a:off x="5866028" y="4690098"/>
              <a:ext cx="7697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Null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E2AFFEA-BF57-444D-A730-BF065C837721}"/>
                </a:ext>
              </a:extLst>
            </p:cNvPr>
            <p:cNvGrpSpPr/>
            <p:nvPr/>
          </p:nvGrpSpPr>
          <p:grpSpPr>
            <a:xfrm>
              <a:off x="7479334" y="4282572"/>
              <a:ext cx="2498461" cy="1414409"/>
              <a:chOff x="2845524" y="4175358"/>
              <a:chExt cx="2498461" cy="1414409"/>
            </a:xfrm>
          </p:grpSpPr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E9C5E756-BE80-E247-AF0B-7C3E0E7CF103}"/>
                  </a:ext>
                </a:extLst>
              </p:cNvPr>
              <p:cNvSpPr/>
              <p:nvPr/>
            </p:nvSpPr>
            <p:spPr>
              <a:xfrm>
                <a:off x="2845524" y="4175358"/>
                <a:ext cx="2498461" cy="1414409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7A9FD84-FCBE-C241-A9DF-586FA639AAC3}"/>
                  </a:ext>
                </a:extLst>
              </p:cNvPr>
              <p:cNvSpPr txBox="1"/>
              <p:nvPr/>
            </p:nvSpPr>
            <p:spPr>
              <a:xfrm>
                <a:off x="2986918" y="4329245"/>
                <a:ext cx="215155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{</a:t>
                </a:r>
              </a:p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   “wifeName”: null</a:t>
                </a:r>
              </a:p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}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363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3687451" y="421439"/>
            <a:ext cx="5126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Manipulating data in JSON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D7B8433-5955-CA43-81FC-DB05A2E19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1452" y="5388724"/>
            <a:ext cx="1044341" cy="104086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8E87163-6470-6D45-8F08-4E12F90A8CFC}"/>
              </a:ext>
            </a:extLst>
          </p:cNvPr>
          <p:cNvGrpSpPr/>
          <p:nvPr/>
        </p:nvGrpSpPr>
        <p:grpSpPr>
          <a:xfrm>
            <a:off x="434253" y="1350440"/>
            <a:ext cx="3944890" cy="5216056"/>
            <a:chOff x="322275" y="1291826"/>
            <a:chExt cx="3944890" cy="5216056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8E91A6B1-17F2-3645-8033-92DA119A2CA6}"/>
                </a:ext>
              </a:extLst>
            </p:cNvPr>
            <p:cNvSpPr/>
            <p:nvPr/>
          </p:nvSpPr>
          <p:spPr>
            <a:xfrm>
              <a:off x="322275" y="1291826"/>
              <a:ext cx="3944890" cy="521605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F32880F-2FE6-FF43-A707-AF4C1CCFA068}"/>
                </a:ext>
              </a:extLst>
            </p:cNvPr>
            <p:cNvSpPr txBox="1"/>
            <p:nvPr/>
          </p:nvSpPr>
          <p:spPr>
            <a:xfrm>
              <a:off x="897126" y="1391475"/>
              <a:ext cx="2795189" cy="501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ysClr val="windowText" lastClr="000000"/>
                  </a:solidFill>
                </a:rPr>
                <a:t>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“FirstName”: “John”,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</a:t>
              </a:r>
              <a:r>
                <a:rPr lang="en-US" sz="1600" dirty="0" err="1">
                  <a:solidFill>
                    <a:sysClr val="windowText" lastClr="000000"/>
                  </a:solidFill>
                </a:rPr>
                <a:t>LastName</a:t>
              </a:r>
              <a:r>
                <a:rPr lang="en-US" sz="1600" dirty="0">
                  <a:solidFill>
                    <a:sysClr val="windowText" lastClr="000000"/>
                  </a:solidFill>
                </a:rPr>
                <a:t>”: “Smith”,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“Age”: 36,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“Cars”: [“Honda”, “BMW”],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“Income”: 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“Q1”: “$10,000”,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“Q2”: “$20,000”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},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”Pets”: [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“Name”: “Jimmy”,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“Type” : “Dog”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},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“Name”: “Lisa”,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”Type”: “Cat”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}	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]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}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F0A4832-EEFA-CF45-A684-99C0B3201F89}"/>
              </a:ext>
            </a:extLst>
          </p:cNvPr>
          <p:cNvSpPr txBox="1"/>
          <p:nvPr/>
        </p:nvSpPr>
        <p:spPr>
          <a:xfrm>
            <a:off x="7300948" y="1154405"/>
            <a:ext cx="1443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39412E-2B9B-DB44-832F-AC99EE05CEFA}"/>
              </a:ext>
            </a:extLst>
          </p:cNvPr>
          <p:cNvSpPr txBox="1"/>
          <p:nvPr/>
        </p:nvSpPr>
        <p:spPr>
          <a:xfrm>
            <a:off x="7041968" y="2204221"/>
            <a:ext cx="1961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the last name?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F6F643-DCFB-BE41-BFD0-6899D7941F85}"/>
              </a:ext>
            </a:extLst>
          </p:cNvPr>
          <p:cNvSpPr/>
          <p:nvPr/>
        </p:nvSpPr>
        <p:spPr>
          <a:xfrm>
            <a:off x="2313831" y="1932167"/>
            <a:ext cx="731520" cy="326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Question mark">
            <a:extLst>
              <a:ext uri="{FF2B5EF4-FFF2-40B4-BE49-F238E27FC236}">
                <a16:creationId xmlns:a16="http://schemas.microsoft.com/office/drawing/2014/main" id="{2FB3A670-015F-EC4F-9310-018E2C1FC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5351" y="1884399"/>
            <a:ext cx="421538" cy="4215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16F74E-163C-0F4F-A20E-C6412C2B8CBF}"/>
              </a:ext>
            </a:extLst>
          </p:cNvPr>
          <p:cNvSpPr txBox="1"/>
          <p:nvPr/>
        </p:nvSpPr>
        <p:spPr>
          <a:xfrm>
            <a:off x="6183477" y="3141796"/>
            <a:ext cx="2635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def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FF00"/>
                </a:solidFill>
              </a:rPr>
              <a:t>lastName</a:t>
            </a:r>
            <a:r>
              <a:rPr lang="en-US" sz="2400" dirty="0"/>
              <a:t>   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82E40-88AF-A741-BC3C-4DE455CF6918}"/>
              </a:ext>
            </a:extLst>
          </p:cNvPr>
          <p:cNvSpPr txBox="1"/>
          <p:nvPr/>
        </p:nvSpPr>
        <p:spPr>
          <a:xfrm>
            <a:off x="1611695" y="867715"/>
            <a:ext cx="1644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def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FF00"/>
                </a:solidFill>
              </a:rPr>
              <a:t>myObject</a:t>
            </a:r>
            <a:r>
              <a:rPr lang="en-US" sz="2000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53BF3E-A1AB-284A-A0E6-C8902D4F0D7D}"/>
              </a:ext>
            </a:extLst>
          </p:cNvPr>
          <p:cNvSpPr/>
          <p:nvPr/>
        </p:nvSpPr>
        <p:spPr>
          <a:xfrm>
            <a:off x="8347729" y="3141795"/>
            <a:ext cx="2708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FF00"/>
                </a:solidFill>
              </a:rPr>
              <a:t>myObject.LastName</a:t>
            </a:r>
            <a:endParaRPr lang="en-US" sz="2400" dirty="0"/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91C4F9C7-D736-4E40-8FB3-C167FB39BFEE}"/>
              </a:ext>
            </a:extLst>
          </p:cNvPr>
          <p:cNvCxnSpPr>
            <a:cxnSpLocks/>
          </p:cNvCxnSpPr>
          <p:nvPr/>
        </p:nvCxnSpPr>
        <p:spPr>
          <a:xfrm rot="10800000">
            <a:off x="1681317" y="2258170"/>
            <a:ext cx="8593825" cy="1603610"/>
          </a:xfrm>
          <a:prstGeom prst="bentConnector3">
            <a:avLst>
              <a:gd name="adj1" fmla="val 9999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32F066C-A913-754F-883F-6BC258AE0038}"/>
              </a:ext>
            </a:extLst>
          </p:cNvPr>
          <p:cNvCxnSpPr/>
          <p:nvPr/>
        </p:nvCxnSpPr>
        <p:spPr>
          <a:xfrm rot="10800000" flipV="1">
            <a:off x="9968426" y="3547746"/>
            <a:ext cx="521779" cy="314036"/>
          </a:xfrm>
          <a:prstGeom prst="bentConnector3">
            <a:avLst>
              <a:gd name="adj1" fmla="val -1335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15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3687451" y="421439"/>
            <a:ext cx="5126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Manipulating data in JSON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D7B8433-5955-CA43-81FC-DB05A2E19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1452" y="5388724"/>
            <a:ext cx="1044341" cy="104086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8E87163-6470-6D45-8F08-4E12F90A8CFC}"/>
              </a:ext>
            </a:extLst>
          </p:cNvPr>
          <p:cNvGrpSpPr/>
          <p:nvPr/>
        </p:nvGrpSpPr>
        <p:grpSpPr>
          <a:xfrm>
            <a:off x="434253" y="1350440"/>
            <a:ext cx="3944890" cy="5216056"/>
            <a:chOff x="322275" y="1291826"/>
            <a:chExt cx="3944890" cy="5216056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8E91A6B1-17F2-3645-8033-92DA119A2CA6}"/>
                </a:ext>
              </a:extLst>
            </p:cNvPr>
            <p:cNvSpPr/>
            <p:nvPr/>
          </p:nvSpPr>
          <p:spPr>
            <a:xfrm>
              <a:off x="322275" y="1291826"/>
              <a:ext cx="3944890" cy="521605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F32880F-2FE6-FF43-A707-AF4C1CCFA068}"/>
                </a:ext>
              </a:extLst>
            </p:cNvPr>
            <p:cNvSpPr txBox="1"/>
            <p:nvPr/>
          </p:nvSpPr>
          <p:spPr>
            <a:xfrm>
              <a:off x="897126" y="1391475"/>
              <a:ext cx="2795189" cy="501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ysClr val="windowText" lastClr="000000"/>
                  </a:solidFill>
                </a:rPr>
                <a:t>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“FirstName”: “John”,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</a:t>
              </a:r>
              <a:r>
                <a:rPr lang="en-US" sz="1600" dirty="0" err="1">
                  <a:solidFill>
                    <a:sysClr val="windowText" lastClr="000000"/>
                  </a:solidFill>
                </a:rPr>
                <a:t>LastName</a:t>
              </a:r>
              <a:r>
                <a:rPr lang="en-US" sz="1600" dirty="0">
                  <a:solidFill>
                    <a:sysClr val="windowText" lastClr="000000"/>
                  </a:solidFill>
                </a:rPr>
                <a:t>”: “Smith”,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“Age”: 36,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“Cars”: [“Honda”, “BMW”],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“Income”: 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“Q1”: “$10,000”,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“Q2”: “$20,000”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},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”Pets”: [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“Name”: “Jimmy”,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“Type” : “Dog”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},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“Name”: “Lisa”,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”Type”: “Cat”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}	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]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}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F0A4832-EEFA-CF45-A684-99C0B3201F89}"/>
              </a:ext>
            </a:extLst>
          </p:cNvPr>
          <p:cNvSpPr txBox="1"/>
          <p:nvPr/>
        </p:nvSpPr>
        <p:spPr>
          <a:xfrm>
            <a:off x="7300948" y="1154405"/>
            <a:ext cx="1443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39412E-2B9B-DB44-832F-AC99EE05CEFA}"/>
              </a:ext>
            </a:extLst>
          </p:cNvPr>
          <p:cNvSpPr txBox="1"/>
          <p:nvPr/>
        </p:nvSpPr>
        <p:spPr>
          <a:xfrm>
            <a:off x="7041968" y="2204221"/>
            <a:ext cx="2055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the second car?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F6F643-DCFB-BE41-BFD0-6899D7941F85}"/>
              </a:ext>
            </a:extLst>
          </p:cNvPr>
          <p:cNvSpPr/>
          <p:nvPr/>
        </p:nvSpPr>
        <p:spPr>
          <a:xfrm>
            <a:off x="2679591" y="2452405"/>
            <a:ext cx="731520" cy="326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Question mark">
            <a:extLst>
              <a:ext uri="{FF2B5EF4-FFF2-40B4-BE49-F238E27FC236}">
                <a16:creationId xmlns:a16="http://schemas.microsoft.com/office/drawing/2014/main" id="{2FB3A670-015F-EC4F-9310-018E2C1FC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8577" y="2362784"/>
            <a:ext cx="421538" cy="4215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16F74E-163C-0F4F-A20E-C6412C2B8CBF}"/>
              </a:ext>
            </a:extLst>
          </p:cNvPr>
          <p:cNvSpPr txBox="1"/>
          <p:nvPr/>
        </p:nvSpPr>
        <p:spPr>
          <a:xfrm>
            <a:off x="6183477" y="3141796"/>
            <a:ext cx="2635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def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FF00"/>
                </a:solidFill>
              </a:rPr>
              <a:t>secondCar</a:t>
            </a:r>
            <a:r>
              <a:rPr lang="en-US" sz="2400" dirty="0"/>
              <a:t>   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82E40-88AF-A741-BC3C-4DE455CF6918}"/>
              </a:ext>
            </a:extLst>
          </p:cNvPr>
          <p:cNvSpPr txBox="1"/>
          <p:nvPr/>
        </p:nvSpPr>
        <p:spPr>
          <a:xfrm>
            <a:off x="1611695" y="867715"/>
            <a:ext cx="1644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def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FF00"/>
                </a:solidFill>
              </a:rPr>
              <a:t>myObject</a:t>
            </a:r>
            <a:r>
              <a:rPr lang="en-US" sz="2000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53BF3E-A1AB-284A-A0E6-C8902D4F0D7D}"/>
              </a:ext>
            </a:extLst>
          </p:cNvPr>
          <p:cNvSpPr/>
          <p:nvPr/>
        </p:nvSpPr>
        <p:spPr>
          <a:xfrm>
            <a:off x="8548440" y="3141795"/>
            <a:ext cx="2338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FF00"/>
                </a:solidFill>
              </a:rPr>
              <a:t>myObject.Cars</a:t>
            </a:r>
            <a:r>
              <a:rPr lang="en-US" sz="2400" dirty="0">
                <a:solidFill>
                  <a:srgbClr val="FFFF00"/>
                </a:solidFill>
              </a:rPr>
              <a:t>[1]</a:t>
            </a:r>
            <a:endParaRPr lang="en-US" sz="2400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62EE9BFE-149E-2849-B588-39F4E508075F}"/>
              </a:ext>
            </a:extLst>
          </p:cNvPr>
          <p:cNvCxnSpPr>
            <a:cxnSpLocks/>
          </p:cNvCxnSpPr>
          <p:nvPr/>
        </p:nvCxnSpPr>
        <p:spPr>
          <a:xfrm rot="10800000">
            <a:off x="1538637" y="2655481"/>
            <a:ext cx="8538237" cy="1223792"/>
          </a:xfrm>
          <a:prstGeom prst="bentConnector3">
            <a:avLst>
              <a:gd name="adj1" fmla="val 9997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91C4F9C7-D736-4E40-8FB3-C167FB39BFEE}"/>
              </a:ext>
            </a:extLst>
          </p:cNvPr>
          <p:cNvCxnSpPr>
            <a:cxnSpLocks/>
          </p:cNvCxnSpPr>
          <p:nvPr/>
        </p:nvCxnSpPr>
        <p:spPr>
          <a:xfrm rot="10800000">
            <a:off x="2985066" y="2814920"/>
            <a:ext cx="7621341" cy="238579"/>
          </a:xfrm>
          <a:prstGeom prst="bentConnector3">
            <a:avLst>
              <a:gd name="adj1" fmla="val 10005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B151F2D6-E902-BF42-B1A8-C0318E1BEF8D}"/>
              </a:ext>
            </a:extLst>
          </p:cNvPr>
          <p:cNvCxnSpPr/>
          <p:nvPr/>
        </p:nvCxnSpPr>
        <p:spPr>
          <a:xfrm rot="10800000" flipV="1">
            <a:off x="9610031" y="3568907"/>
            <a:ext cx="521779" cy="314036"/>
          </a:xfrm>
          <a:prstGeom prst="bentConnector3">
            <a:avLst>
              <a:gd name="adj1" fmla="val -1335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FC95B89F-85E5-1345-909E-45D75DC2191F}"/>
              </a:ext>
            </a:extLst>
          </p:cNvPr>
          <p:cNvCxnSpPr>
            <a:cxnSpLocks/>
          </p:cNvCxnSpPr>
          <p:nvPr/>
        </p:nvCxnSpPr>
        <p:spPr>
          <a:xfrm rot="10800000">
            <a:off x="10147836" y="3052056"/>
            <a:ext cx="466806" cy="68766"/>
          </a:xfrm>
          <a:prstGeom prst="bentConnector3">
            <a:avLst>
              <a:gd name="adj1" fmla="val 534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74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3687451" y="421439"/>
            <a:ext cx="5126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Manipulating data in JSON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D7B8433-5955-CA43-81FC-DB05A2E19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1452" y="5388724"/>
            <a:ext cx="1044341" cy="104086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8E87163-6470-6D45-8F08-4E12F90A8CFC}"/>
              </a:ext>
            </a:extLst>
          </p:cNvPr>
          <p:cNvGrpSpPr/>
          <p:nvPr/>
        </p:nvGrpSpPr>
        <p:grpSpPr>
          <a:xfrm>
            <a:off x="434253" y="1350440"/>
            <a:ext cx="3944890" cy="5216056"/>
            <a:chOff x="322275" y="1291826"/>
            <a:chExt cx="3944890" cy="5216056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8E91A6B1-17F2-3645-8033-92DA119A2CA6}"/>
                </a:ext>
              </a:extLst>
            </p:cNvPr>
            <p:cNvSpPr/>
            <p:nvPr/>
          </p:nvSpPr>
          <p:spPr>
            <a:xfrm>
              <a:off x="322275" y="1291826"/>
              <a:ext cx="3944890" cy="521605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F32880F-2FE6-FF43-A707-AF4C1CCFA068}"/>
                </a:ext>
              </a:extLst>
            </p:cNvPr>
            <p:cNvSpPr txBox="1"/>
            <p:nvPr/>
          </p:nvSpPr>
          <p:spPr>
            <a:xfrm>
              <a:off x="897126" y="1391475"/>
              <a:ext cx="2795189" cy="501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ysClr val="windowText" lastClr="000000"/>
                  </a:solidFill>
                </a:rPr>
                <a:t>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“FirstName”: “John”,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</a:t>
              </a:r>
              <a:r>
                <a:rPr lang="en-US" sz="1600" dirty="0" err="1">
                  <a:solidFill>
                    <a:sysClr val="windowText" lastClr="000000"/>
                  </a:solidFill>
                </a:rPr>
                <a:t>LastName</a:t>
              </a:r>
              <a:r>
                <a:rPr lang="en-US" sz="1600" dirty="0">
                  <a:solidFill>
                    <a:sysClr val="windowText" lastClr="000000"/>
                  </a:solidFill>
                </a:rPr>
                <a:t>”: “Smith”,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“Age”: 36,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“Cars”: [“Honda”, “BMW”],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“Income”: 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“Q1”: “$10,000”,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“Q2”: “$20,000”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},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”Pets”: [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“Name”: “Jimmy”,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“Type” : “Dog”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},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“Name”: “Lisa”,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”Type”: “Cat”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}	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]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}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F0A4832-EEFA-CF45-A684-99C0B3201F89}"/>
              </a:ext>
            </a:extLst>
          </p:cNvPr>
          <p:cNvSpPr txBox="1"/>
          <p:nvPr/>
        </p:nvSpPr>
        <p:spPr>
          <a:xfrm>
            <a:off x="7300948" y="1154405"/>
            <a:ext cx="1443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39412E-2B9B-DB44-832F-AC99EE05CEFA}"/>
              </a:ext>
            </a:extLst>
          </p:cNvPr>
          <p:cNvSpPr txBox="1"/>
          <p:nvPr/>
        </p:nvSpPr>
        <p:spPr>
          <a:xfrm>
            <a:off x="7041968" y="2204221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the Income for Q2?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F6F643-DCFB-BE41-BFD0-6899D7941F85}"/>
              </a:ext>
            </a:extLst>
          </p:cNvPr>
          <p:cNvSpPr/>
          <p:nvPr/>
        </p:nvSpPr>
        <p:spPr>
          <a:xfrm>
            <a:off x="2527140" y="3172257"/>
            <a:ext cx="874821" cy="2706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Question mark">
            <a:extLst>
              <a:ext uri="{FF2B5EF4-FFF2-40B4-BE49-F238E27FC236}">
                <a16:creationId xmlns:a16="http://schemas.microsoft.com/office/drawing/2014/main" id="{2FB3A670-015F-EC4F-9310-018E2C1FC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57046" y="3062450"/>
            <a:ext cx="421538" cy="4215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16F74E-163C-0F4F-A20E-C6412C2B8CBF}"/>
              </a:ext>
            </a:extLst>
          </p:cNvPr>
          <p:cNvSpPr txBox="1"/>
          <p:nvPr/>
        </p:nvSpPr>
        <p:spPr>
          <a:xfrm>
            <a:off x="5312466" y="3105165"/>
            <a:ext cx="2829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def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FF00"/>
                </a:solidFill>
              </a:rPr>
              <a:t>incomeForQ2</a:t>
            </a:r>
            <a:r>
              <a:rPr lang="en-US" sz="2400" dirty="0"/>
              <a:t>   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82E40-88AF-A741-BC3C-4DE455CF6918}"/>
              </a:ext>
            </a:extLst>
          </p:cNvPr>
          <p:cNvSpPr txBox="1"/>
          <p:nvPr/>
        </p:nvSpPr>
        <p:spPr>
          <a:xfrm>
            <a:off x="1611695" y="867715"/>
            <a:ext cx="1644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def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FF00"/>
                </a:solidFill>
              </a:rPr>
              <a:t>myObject</a:t>
            </a:r>
            <a:r>
              <a:rPr lang="en-US" sz="2000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53BF3E-A1AB-284A-A0E6-C8902D4F0D7D}"/>
              </a:ext>
            </a:extLst>
          </p:cNvPr>
          <p:cNvSpPr/>
          <p:nvPr/>
        </p:nvSpPr>
        <p:spPr>
          <a:xfrm>
            <a:off x="8045064" y="3093334"/>
            <a:ext cx="2470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FF00"/>
                </a:solidFill>
              </a:rPr>
              <a:t>myObject.Income</a:t>
            </a:r>
            <a:endParaRPr lang="en-US" sz="2400" dirty="0"/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91C4F9C7-D736-4E40-8FB3-C167FB39BFE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11695" y="1941700"/>
            <a:ext cx="8157876" cy="766246"/>
          </a:xfrm>
          <a:prstGeom prst="bentConnector3">
            <a:avLst>
              <a:gd name="adj1" fmla="val 10001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FC95B89F-85E5-1345-909E-45D75DC2191F}"/>
              </a:ext>
            </a:extLst>
          </p:cNvPr>
          <p:cNvCxnSpPr>
            <a:cxnSpLocks/>
          </p:cNvCxnSpPr>
          <p:nvPr/>
        </p:nvCxnSpPr>
        <p:spPr>
          <a:xfrm rot="16200000" flipV="1">
            <a:off x="8905497" y="2308182"/>
            <a:ext cx="1230559" cy="497593"/>
          </a:xfrm>
          <a:prstGeom prst="bentConnector3">
            <a:avLst>
              <a:gd name="adj1" fmla="val 99539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0094410-F3A7-9844-BB82-57F4AE341A88}"/>
              </a:ext>
            </a:extLst>
          </p:cNvPr>
          <p:cNvCxnSpPr>
            <a:cxnSpLocks/>
          </p:cNvCxnSpPr>
          <p:nvPr/>
        </p:nvCxnSpPr>
        <p:spPr>
          <a:xfrm rot="10800000">
            <a:off x="2244782" y="3425656"/>
            <a:ext cx="8150226" cy="358335"/>
          </a:xfrm>
          <a:prstGeom prst="bentConnector3">
            <a:avLst>
              <a:gd name="adj1" fmla="val 10018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BE9F3EA5-D39E-EE4B-902B-F94D81A6718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340750" y="3538250"/>
            <a:ext cx="300003" cy="191483"/>
          </a:xfrm>
          <a:prstGeom prst="bentConnector3">
            <a:avLst>
              <a:gd name="adj1" fmla="val 839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FDD44B5-31CB-3F47-8FDB-B2B75D577851}"/>
              </a:ext>
            </a:extLst>
          </p:cNvPr>
          <p:cNvSpPr/>
          <p:nvPr/>
        </p:nvSpPr>
        <p:spPr>
          <a:xfrm>
            <a:off x="10224743" y="3105165"/>
            <a:ext cx="620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.Q2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311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0" grpId="0"/>
      <p:bldP spid="12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3687451" y="421439"/>
            <a:ext cx="5126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Manipulating data in JSON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D7B8433-5955-CA43-81FC-DB05A2E19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1452" y="5388724"/>
            <a:ext cx="1044341" cy="104086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8E87163-6470-6D45-8F08-4E12F90A8CFC}"/>
              </a:ext>
            </a:extLst>
          </p:cNvPr>
          <p:cNvGrpSpPr/>
          <p:nvPr/>
        </p:nvGrpSpPr>
        <p:grpSpPr>
          <a:xfrm>
            <a:off x="434253" y="1350440"/>
            <a:ext cx="3944890" cy="5216056"/>
            <a:chOff x="322275" y="1291826"/>
            <a:chExt cx="3944890" cy="5216056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8E91A6B1-17F2-3645-8033-92DA119A2CA6}"/>
                </a:ext>
              </a:extLst>
            </p:cNvPr>
            <p:cNvSpPr/>
            <p:nvPr/>
          </p:nvSpPr>
          <p:spPr>
            <a:xfrm>
              <a:off x="322275" y="1291826"/>
              <a:ext cx="3944890" cy="521605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F32880F-2FE6-FF43-A707-AF4C1CCFA068}"/>
                </a:ext>
              </a:extLst>
            </p:cNvPr>
            <p:cNvSpPr txBox="1"/>
            <p:nvPr/>
          </p:nvSpPr>
          <p:spPr>
            <a:xfrm>
              <a:off x="897126" y="1391475"/>
              <a:ext cx="2795189" cy="501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ysClr val="windowText" lastClr="000000"/>
                  </a:solidFill>
                </a:rPr>
                <a:t>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“FirstName”: “John”,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</a:t>
              </a:r>
              <a:r>
                <a:rPr lang="en-US" sz="1600" dirty="0" err="1">
                  <a:solidFill>
                    <a:sysClr val="windowText" lastClr="000000"/>
                  </a:solidFill>
                </a:rPr>
                <a:t>LastName</a:t>
              </a:r>
              <a:r>
                <a:rPr lang="en-US" sz="1600" dirty="0">
                  <a:solidFill>
                    <a:sysClr val="windowText" lastClr="000000"/>
                  </a:solidFill>
                </a:rPr>
                <a:t>”: “Smith”,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“Age”: 36,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“Cars”: [“Honda”, “BMW”],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“Income”: 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“Q1”: “$10,000”,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“Q2”: “$20,000”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},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”Pets”: [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“Name”: “Jimmy”,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“Type” : “Dog”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},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“Name”: “Lisa”,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”Type”: “Cat”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}	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]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}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F0A4832-EEFA-CF45-A684-99C0B3201F89}"/>
              </a:ext>
            </a:extLst>
          </p:cNvPr>
          <p:cNvSpPr txBox="1"/>
          <p:nvPr/>
        </p:nvSpPr>
        <p:spPr>
          <a:xfrm>
            <a:off x="7300948" y="1154405"/>
            <a:ext cx="1443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39412E-2B9B-DB44-832F-AC99EE05CEFA}"/>
              </a:ext>
            </a:extLst>
          </p:cNvPr>
          <p:cNvSpPr txBox="1"/>
          <p:nvPr/>
        </p:nvSpPr>
        <p:spPr>
          <a:xfrm>
            <a:off x="7041968" y="2204221"/>
            <a:ext cx="2495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the type of first pet?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F6F643-DCFB-BE41-BFD0-6899D7941F85}"/>
              </a:ext>
            </a:extLst>
          </p:cNvPr>
          <p:cNvSpPr/>
          <p:nvPr/>
        </p:nvSpPr>
        <p:spPr>
          <a:xfrm>
            <a:off x="2847826" y="4414684"/>
            <a:ext cx="632793" cy="2706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Question mark">
            <a:extLst>
              <a:ext uri="{FF2B5EF4-FFF2-40B4-BE49-F238E27FC236}">
                <a16:creationId xmlns:a16="http://schemas.microsoft.com/office/drawing/2014/main" id="{2FB3A670-015F-EC4F-9310-018E2C1FC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0805" y="4303043"/>
            <a:ext cx="421538" cy="4215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16F74E-163C-0F4F-A20E-C6412C2B8CBF}"/>
              </a:ext>
            </a:extLst>
          </p:cNvPr>
          <p:cNvSpPr txBox="1"/>
          <p:nvPr/>
        </p:nvSpPr>
        <p:spPr>
          <a:xfrm>
            <a:off x="4788310" y="3100266"/>
            <a:ext cx="3627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def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FF00"/>
                </a:solidFill>
              </a:rPr>
              <a:t>typeOfTheFirstPet</a:t>
            </a:r>
            <a:r>
              <a:rPr lang="en-US" sz="2400" dirty="0"/>
              <a:t>   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82E40-88AF-A741-BC3C-4DE455CF6918}"/>
              </a:ext>
            </a:extLst>
          </p:cNvPr>
          <p:cNvSpPr txBox="1"/>
          <p:nvPr/>
        </p:nvSpPr>
        <p:spPr>
          <a:xfrm>
            <a:off x="1611695" y="867715"/>
            <a:ext cx="1644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def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FF00"/>
                </a:solidFill>
              </a:rPr>
              <a:t>myObject</a:t>
            </a:r>
            <a:r>
              <a:rPr lang="en-US" sz="2000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53BF3E-A1AB-284A-A0E6-C8902D4F0D7D}"/>
              </a:ext>
            </a:extLst>
          </p:cNvPr>
          <p:cNvSpPr/>
          <p:nvPr/>
        </p:nvSpPr>
        <p:spPr>
          <a:xfrm>
            <a:off x="8045064" y="3093334"/>
            <a:ext cx="1993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FF00"/>
                </a:solidFill>
              </a:rPr>
              <a:t>myObject.Pets</a:t>
            </a:r>
            <a:endParaRPr lang="en-US" sz="2400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62EE9BFE-149E-2849-B588-39F4E508075F}"/>
              </a:ext>
            </a:extLst>
          </p:cNvPr>
          <p:cNvCxnSpPr>
            <a:cxnSpLocks/>
          </p:cNvCxnSpPr>
          <p:nvPr/>
        </p:nvCxnSpPr>
        <p:spPr>
          <a:xfrm rot="10800000">
            <a:off x="1513666" y="3880629"/>
            <a:ext cx="8256571" cy="1340301"/>
          </a:xfrm>
          <a:prstGeom prst="bentConnector3">
            <a:avLst>
              <a:gd name="adj1" fmla="val 998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91C4F9C7-D736-4E40-8FB3-C167FB39BFE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47826" y="2977369"/>
            <a:ext cx="7290178" cy="803609"/>
          </a:xfrm>
          <a:prstGeom prst="bentConnector3">
            <a:avLst>
              <a:gd name="adj1" fmla="val 9990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B151F2D6-E902-BF42-B1A8-C0318E1BEF8D}"/>
              </a:ext>
            </a:extLst>
          </p:cNvPr>
          <p:cNvCxnSpPr>
            <a:cxnSpLocks/>
          </p:cNvCxnSpPr>
          <p:nvPr/>
        </p:nvCxnSpPr>
        <p:spPr>
          <a:xfrm rot="5400000">
            <a:off x="8691439" y="4142800"/>
            <a:ext cx="1634485" cy="521778"/>
          </a:xfrm>
          <a:prstGeom prst="bentConnector3">
            <a:avLst>
              <a:gd name="adj1" fmla="val 99929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FC95B89F-85E5-1345-909E-45D75DC2191F}"/>
              </a:ext>
            </a:extLst>
          </p:cNvPr>
          <p:cNvCxnSpPr>
            <a:cxnSpLocks/>
          </p:cNvCxnSpPr>
          <p:nvPr/>
        </p:nvCxnSpPr>
        <p:spPr>
          <a:xfrm rot="10800000">
            <a:off x="9671198" y="2983852"/>
            <a:ext cx="466806" cy="68766"/>
          </a:xfrm>
          <a:prstGeom prst="bentConnector3">
            <a:avLst>
              <a:gd name="adj1" fmla="val 534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2BA1E50-CE0F-CB4A-BCA3-76EFE2E41C7A}"/>
              </a:ext>
            </a:extLst>
          </p:cNvPr>
          <p:cNvSpPr/>
          <p:nvPr/>
        </p:nvSpPr>
        <p:spPr>
          <a:xfrm>
            <a:off x="1928510" y="3880628"/>
            <a:ext cx="1983833" cy="1055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0094410-F3A7-9844-BB82-57F4AE341A88}"/>
              </a:ext>
            </a:extLst>
          </p:cNvPr>
          <p:cNvCxnSpPr>
            <a:cxnSpLocks/>
          </p:cNvCxnSpPr>
          <p:nvPr/>
        </p:nvCxnSpPr>
        <p:spPr>
          <a:xfrm rot="10800000">
            <a:off x="2421763" y="4702675"/>
            <a:ext cx="8150226" cy="358335"/>
          </a:xfrm>
          <a:prstGeom prst="bentConnector3">
            <a:avLst>
              <a:gd name="adj1" fmla="val 10018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BE9F3EA5-D39E-EE4B-902B-F94D81A6718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828291" y="4305629"/>
            <a:ext cx="1499080" cy="11684"/>
          </a:xfrm>
          <a:prstGeom prst="bentConnector3">
            <a:avLst>
              <a:gd name="adj1" fmla="val -1159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66D5B6D-89E8-DB42-BAC6-ED689D6CAAFD}"/>
              </a:ext>
            </a:extLst>
          </p:cNvPr>
          <p:cNvSpPr/>
          <p:nvPr/>
        </p:nvSpPr>
        <p:spPr>
          <a:xfrm>
            <a:off x="10148735" y="3090434"/>
            <a:ext cx="830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.Type</a:t>
            </a:r>
            <a:endParaRPr lang="en-US" sz="2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174E5F-6FCC-DD45-9333-0CFCDE894C8E}"/>
              </a:ext>
            </a:extLst>
          </p:cNvPr>
          <p:cNvSpPr/>
          <p:nvPr/>
        </p:nvSpPr>
        <p:spPr>
          <a:xfrm>
            <a:off x="9833586" y="3079765"/>
            <a:ext cx="5293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[0]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771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0" grpId="0"/>
      <p:bldP spid="12" grpId="0"/>
      <p:bldP spid="27" grpId="0" animBg="1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3687451" y="421439"/>
            <a:ext cx="5126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Manipulating data in JSON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D7B8433-5955-CA43-81FC-DB05A2E19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1452" y="5388724"/>
            <a:ext cx="1044341" cy="104086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8E87163-6470-6D45-8F08-4E12F90A8CFC}"/>
              </a:ext>
            </a:extLst>
          </p:cNvPr>
          <p:cNvGrpSpPr/>
          <p:nvPr/>
        </p:nvGrpSpPr>
        <p:grpSpPr>
          <a:xfrm>
            <a:off x="434253" y="1350440"/>
            <a:ext cx="3944890" cy="5216056"/>
            <a:chOff x="322275" y="1291826"/>
            <a:chExt cx="3944890" cy="5216056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8E91A6B1-17F2-3645-8033-92DA119A2CA6}"/>
                </a:ext>
              </a:extLst>
            </p:cNvPr>
            <p:cNvSpPr/>
            <p:nvPr/>
          </p:nvSpPr>
          <p:spPr>
            <a:xfrm>
              <a:off x="322275" y="1291826"/>
              <a:ext cx="3944890" cy="521605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F32880F-2FE6-FF43-A707-AF4C1CCFA068}"/>
                </a:ext>
              </a:extLst>
            </p:cNvPr>
            <p:cNvSpPr txBox="1"/>
            <p:nvPr/>
          </p:nvSpPr>
          <p:spPr>
            <a:xfrm>
              <a:off x="897126" y="1391475"/>
              <a:ext cx="2795189" cy="501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ysClr val="windowText" lastClr="000000"/>
                  </a:solidFill>
                </a:rPr>
                <a:t>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“FirstName”: “John”,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</a:t>
              </a:r>
              <a:r>
                <a:rPr lang="en-US" sz="1600" dirty="0" err="1">
                  <a:solidFill>
                    <a:sysClr val="windowText" lastClr="000000"/>
                  </a:solidFill>
                </a:rPr>
                <a:t>LastName</a:t>
              </a:r>
              <a:r>
                <a:rPr lang="en-US" sz="1600" dirty="0">
                  <a:solidFill>
                    <a:sysClr val="windowText" lastClr="000000"/>
                  </a:solidFill>
                </a:rPr>
                <a:t>”: “Smith”,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“Age”: 36,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“Cars”: [“Honda”, “BMW”],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“Income”: 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“Q1”: “$10,000”,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“Q2”: “$20,000”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},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   ”Pets”: [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“Name”: “Jimmy”,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“Type” : “Dog”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},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{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“Name”: “Lisa”,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    ”Type”: “Cat”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	}	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	]</a:t>
              </a: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}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F0A4832-EEFA-CF45-A684-99C0B3201F89}"/>
              </a:ext>
            </a:extLst>
          </p:cNvPr>
          <p:cNvSpPr txBox="1"/>
          <p:nvPr/>
        </p:nvSpPr>
        <p:spPr>
          <a:xfrm>
            <a:off x="7300948" y="1154405"/>
            <a:ext cx="1443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39412E-2B9B-DB44-832F-AC99EE05CEFA}"/>
              </a:ext>
            </a:extLst>
          </p:cNvPr>
          <p:cNvSpPr txBox="1"/>
          <p:nvPr/>
        </p:nvSpPr>
        <p:spPr>
          <a:xfrm>
            <a:off x="5969096" y="3591820"/>
            <a:ext cx="420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the Cat’s name to the Dog’s name?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F6F643-DCFB-BE41-BFD0-6899D7941F85}"/>
              </a:ext>
            </a:extLst>
          </p:cNvPr>
          <p:cNvSpPr/>
          <p:nvPr/>
        </p:nvSpPr>
        <p:spPr>
          <a:xfrm>
            <a:off x="1765716" y="2204221"/>
            <a:ext cx="348220" cy="2706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Question mark">
            <a:extLst>
              <a:ext uri="{FF2B5EF4-FFF2-40B4-BE49-F238E27FC236}">
                <a16:creationId xmlns:a16="http://schemas.microsoft.com/office/drawing/2014/main" id="{2FB3A670-015F-EC4F-9310-018E2C1FC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36671" y="5006407"/>
            <a:ext cx="421538" cy="4215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16F74E-163C-0F4F-A20E-C6412C2B8CBF}"/>
              </a:ext>
            </a:extLst>
          </p:cNvPr>
          <p:cNvSpPr txBox="1"/>
          <p:nvPr/>
        </p:nvSpPr>
        <p:spPr>
          <a:xfrm>
            <a:off x="6322142" y="2824542"/>
            <a:ext cx="282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set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FF00"/>
                </a:solidFill>
              </a:rPr>
              <a:t>myObject.Age</a:t>
            </a:r>
            <a:r>
              <a:rPr lang="en-US" sz="2400" dirty="0"/>
              <a:t>   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82E40-88AF-A741-BC3C-4DE455CF6918}"/>
              </a:ext>
            </a:extLst>
          </p:cNvPr>
          <p:cNvSpPr txBox="1"/>
          <p:nvPr/>
        </p:nvSpPr>
        <p:spPr>
          <a:xfrm>
            <a:off x="1611695" y="867715"/>
            <a:ext cx="1644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def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FF00"/>
                </a:solidFill>
              </a:rPr>
              <a:t>myObject</a:t>
            </a:r>
            <a:r>
              <a:rPr lang="en-US" sz="2000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53BF3E-A1AB-284A-A0E6-C8902D4F0D7D}"/>
              </a:ext>
            </a:extLst>
          </p:cNvPr>
          <p:cNvSpPr/>
          <p:nvPr/>
        </p:nvSpPr>
        <p:spPr>
          <a:xfrm>
            <a:off x="9058429" y="2817813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40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85369B-FF11-704F-8383-464B5D36427C}"/>
              </a:ext>
            </a:extLst>
          </p:cNvPr>
          <p:cNvSpPr txBox="1"/>
          <p:nvPr/>
        </p:nvSpPr>
        <p:spPr>
          <a:xfrm>
            <a:off x="7194368" y="2356621"/>
            <a:ext cx="175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the Age?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FEB557-4792-D742-AA3A-9F49F3CCF2CA}"/>
              </a:ext>
            </a:extLst>
          </p:cNvPr>
          <p:cNvSpPr txBox="1"/>
          <p:nvPr/>
        </p:nvSpPr>
        <p:spPr>
          <a:xfrm>
            <a:off x="4686975" y="4259872"/>
            <a:ext cx="4057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set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FF00"/>
                </a:solidFill>
              </a:rPr>
              <a:t>myObject.Pets</a:t>
            </a:r>
            <a:r>
              <a:rPr lang="en-US" sz="2400" dirty="0">
                <a:solidFill>
                  <a:srgbClr val="FFFF00"/>
                </a:solidFill>
              </a:rPr>
              <a:t>[1].Name</a:t>
            </a:r>
            <a:r>
              <a:rPr lang="en-US" sz="2400" dirty="0"/>
              <a:t>   =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A739F4-86F9-344F-A755-F455D952490E}"/>
              </a:ext>
            </a:extLst>
          </p:cNvPr>
          <p:cNvSpPr/>
          <p:nvPr/>
        </p:nvSpPr>
        <p:spPr>
          <a:xfrm>
            <a:off x="8695064" y="4251892"/>
            <a:ext cx="3160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FF00"/>
                </a:solidFill>
              </a:rPr>
              <a:t>myObject.Pets</a:t>
            </a:r>
            <a:r>
              <a:rPr lang="en-US" sz="2400" dirty="0">
                <a:solidFill>
                  <a:srgbClr val="FFFF00"/>
                </a:solidFill>
              </a:rPr>
              <a:t>[0].Name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BB8757-AFB7-654E-9A52-40200D85DA62}"/>
              </a:ext>
            </a:extLst>
          </p:cNvPr>
          <p:cNvSpPr/>
          <p:nvPr/>
        </p:nvSpPr>
        <p:spPr>
          <a:xfrm>
            <a:off x="2950096" y="5137233"/>
            <a:ext cx="612048" cy="2706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descr="Question mark">
            <a:extLst>
              <a:ext uri="{FF2B5EF4-FFF2-40B4-BE49-F238E27FC236}">
                <a16:creationId xmlns:a16="http://schemas.microsoft.com/office/drawing/2014/main" id="{3731AB08-4F08-DE45-B7E7-35F89473BC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67172" y="2100623"/>
            <a:ext cx="421538" cy="421538"/>
          </a:xfrm>
          <a:prstGeom prst="rect">
            <a:avLst/>
          </a:prstGeom>
        </p:spPr>
      </p:pic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3A071CD-215B-D84A-A66B-BAF9214BA0AB}"/>
              </a:ext>
            </a:extLst>
          </p:cNvPr>
          <p:cNvCxnSpPr>
            <a:cxnSpLocks/>
          </p:cNvCxnSpPr>
          <p:nvPr/>
        </p:nvCxnSpPr>
        <p:spPr>
          <a:xfrm rot="5400000">
            <a:off x="3469462" y="4681549"/>
            <a:ext cx="991537" cy="190510"/>
          </a:xfrm>
          <a:prstGeom prst="bentConnector3">
            <a:avLst>
              <a:gd name="adj1" fmla="val 10057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D229D3-7ED4-0F42-8232-57C886493BB0}"/>
              </a:ext>
            </a:extLst>
          </p:cNvPr>
          <p:cNvCxnSpPr/>
          <p:nvPr/>
        </p:nvCxnSpPr>
        <p:spPr>
          <a:xfrm flipH="1">
            <a:off x="3747440" y="4259872"/>
            <a:ext cx="3130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27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0" grpId="0"/>
      <p:bldP spid="12" grpId="0"/>
      <p:bldP spid="22" grpId="0"/>
      <p:bldP spid="23" grpId="0"/>
      <p:bldP spid="24" grpId="0"/>
      <p:bldP spid="2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{18AA8875-A350-444E-BCFC-609FBE365289}tf10001058</Template>
  <TotalTime>3781</TotalTime>
  <Words>2581</Words>
  <Application>Microsoft Macintosh PowerPoint</Application>
  <PresentationFormat>Widescreen</PresentationFormat>
  <Paragraphs>497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Bondar</dc:creator>
  <cp:lastModifiedBy>Artem Bondar</cp:lastModifiedBy>
  <cp:revision>47</cp:revision>
  <dcterms:created xsi:type="dcterms:W3CDTF">2019-08-25T17:57:35Z</dcterms:created>
  <dcterms:modified xsi:type="dcterms:W3CDTF">2020-07-03T21:15:35Z</dcterms:modified>
</cp:coreProperties>
</file>