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1"/>
  </p:notesMasterIdLst>
  <p:sldIdLst>
    <p:sldId id="256" r:id="rId5"/>
    <p:sldId id="310" r:id="rId6"/>
    <p:sldId id="336" r:id="rId7"/>
    <p:sldId id="311" r:id="rId8"/>
    <p:sldId id="335" r:id="rId9"/>
    <p:sldId id="313" r:id="rId10"/>
    <p:sldId id="315" r:id="rId11"/>
    <p:sldId id="337" r:id="rId12"/>
    <p:sldId id="316" r:id="rId13"/>
    <p:sldId id="317" r:id="rId14"/>
    <p:sldId id="319" r:id="rId15"/>
    <p:sldId id="324" r:id="rId16"/>
    <p:sldId id="323" r:id="rId17"/>
    <p:sldId id="321" r:id="rId18"/>
    <p:sldId id="320" r:id="rId19"/>
    <p:sldId id="309" r:id="rId20"/>
  </p:sldIdLst>
  <p:sldSz cx="16022638" cy="9144000"/>
  <p:notesSz cx="10234613" cy="7104063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25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ila Quixabeira" initials="NQ" lastIdx="1" clrIdx="0">
    <p:extLst>
      <p:ext uri="{19B8F6BF-5375-455C-9EA6-DF929625EA0E}">
        <p15:presenceInfo xmlns:p15="http://schemas.microsoft.com/office/powerpoint/2012/main" userId="S::neila.quixabeira@accerte.com.br::ea914081-4b79-4083-9b62-efdb5b1d54d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735"/>
    <a:srgbClr val="1B1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AF0A6-69ED-48EC-AEEE-B1B49DD830B0}" v="127" dt="2021-11-24T13:26:48.366"/>
    <p1510:client id="{532FA224-7DD8-4B35-AD4C-4E8C33C2D9E0}" vWet="2" dt="2021-11-23T20:10:28.53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126" y="-1338"/>
      </p:cViewPr>
      <p:guideLst>
        <p:guide orient="horz" pos="2880"/>
        <p:guide pos="2160"/>
        <p:guide pos="25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5T18:08:46.0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1,'6367'0,"-6331"0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5T18:08:53.6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0,'5156'0,"-5123"0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5203"/>
          </a:xfrm>
          <a:prstGeom prst="rect">
            <a:avLst/>
          </a:prstGeom>
        </p:spPr>
        <p:txBody>
          <a:bodyPr vert="horz" lIns="69348" tIns="34674" rIns="69348" bIns="34674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797245" y="0"/>
            <a:ext cx="4434999" cy="355203"/>
          </a:xfrm>
          <a:prstGeom prst="rect">
            <a:avLst/>
          </a:prstGeom>
        </p:spPr>
        <p:txBody>
          <a:bodyPr vert="horz" lIns="69348" tIns="34674" rIns="69348" bIns="34674" rtlCol="0"/>
          <a:lstStyle>
            <a:lvl1pPr algn="r">
              <a:defRPr sz="900"/>
            </a:lvl1pPr>
          </a:lstStyle>
          <a:p>
            <a:fld id="{318E4D15-4EE9-4060-B323-FE7C3ECE90AD}" type="datetimeFigureOut">
              <a:rPr lang="pt-BR" smtClean="0"/>
              <a:pPr/>
              <a:t>15/05/2023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784475" y="533400"/>
            <a:ext cx="466566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9348" tIns="34674" rIns="69348" bIns="3467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69348" tIns="34674" rIns="69348" bIns="3467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747627"/>
            <a:ext cx="4434999" cy="355203"/>
          </a:xfrm>
          <a:prstGeom prst="rect">
            <a:avLst/>
          </a:prstGeom>
        </p:spPr>
        <p:txBody>
          <a:bodyPr vert="horz" lIns="69348" tIns="34674" rIns="69348" bIns="34674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797245" y="6747627"/>
            <a:ext cx="4434999" cy="355203"/>
          </a:xfrm>
          <a:prstGeom prst="rect">
            <a:avLst/>
          </a:prstGeom>
        </p:spPr>
        <p:txBody>
          <a:bodyPr vert="horz" lIns="69348" tIns="34674" rIns="69348" bIns="34674" rtlCol="0" anchor="b"/>
          <a:lstStyle>
            <a:lvl1pPr algn="r">
              <a:defRPr sz="900"/>
            </a:lvl1pPr>
          </a:lstStyle>
          <a:p>
            <a:fld id="{AEAF7050-3769-4E52-9DCF-EC75DB91B22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F7050-3769-4E52-9DCF-EC75DB91B22A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78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rte.com.br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rte.com.br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rte.com.br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rte.com.br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rte.com.br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01698" y="1331640"/>
            <a:ext cx="13619242" cy="807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400" b="1">
                <a:solidFill>
                  <a:srgbClr val="202735"/>
                </a:solidFill>
                <a:latin typeface="+mj-lt"/>
              </a:defRPr>
            </a:lvl1pPr>
          </a:lstStyle>
          <a:p>
            <a:pPr marL="12700" lvl="0" algn="ctr">
              <a:lnSpc>
                <a:spcPts val="6500"/>
              </a:lnSpc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03396" y="5120642"/>
            <a:ext cx="112158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000" b="1" kern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12700" marR="5080" lvl="0" indent="635" algn="just" defTabSz="914400" rtl="0" eaLnBrk="1" latinLnBrk="0" hangingPunct="1">
              <a:lnSpc>
                <a:spcPct val="127800"/>
              </a:lnSpc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42F7A47-94CA-4012-A196-A12F09342A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2161"/>
            <a:ext cx="16022638" cy="1301839"/>
          </a:xfrm>
          <a:prstGeom prst="rect">
            <a:avLst/>
          </a:prstGeom>
        </p:spPr>
      </p:pic>
      <p:sp>
        <p:nvSpPr>
          <p:cNvPr id="10" name="object 9">
            <a:extLst>
              <a:ext uri="{FF2B5EF4-FFF2-40B4-BE49-F238E27FC236}">
                <a16:creationId xmlns:a16="http://schemas.microsoft.com/office/drawing/2014/main" id="{ACFD419A-2E6B-420C-8D5C-CE2776D69057}"/>
              </a:ext>
            </a:extLst>
          </p:cNvPr>
          <p:cNvSpPr txBox="1"/>
          <p:nvPr userDrawn="1"/>
        </p:nvSpPr>
        <p:spPr>
          <a:xfrm>
            <a:off x="998840" y="8412113"/>
            <a:ext cx="254798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70">
                <a:solidFill>
                  <a:srgbClr val="FFFFFF"/>
                </a:solidFill>
                <a:latin typeface="MyriadPro-Light"/>
                <a:cs typeface="MyriadPro-Light"/>
                <a:hlinkClick r:id="rId3"/>
              </a:rPr>
              <a:t>ww</a:t>
            </a:r>
            <a:r>
              <a:rPr sz="2000" spc="5">
                <a:solidFill>
                  <a:srgbClr val="FFFFFF"/>
                </a:solidFill>
                <a:latin typeface="MyriadPro-Light"/>
                <a:cs typeface="MyriadPro-Light"/>
                <a:hlinkClick r:id="rId3"/>
              </a:rPr>
              <a:t>w</a:t>
            </a:r>
            <a:r>
              <a:rPr sz="2000" spc="60">
                <a:solidFill>
                  <a:srgbClr val="FFFFFF"/>
                </a:solidFill>
                <a:latin typeface="MyriadPro-Light"/>
                <a:cs typeface="MyriadPro-Light"/>
                <a:hlinkClick r:id="rId3"/>
              </a:rPr>
              <a:t>.</a:t>
            </a:r>
            <a:r>
              <a:rPr sz="2000" b="1" spc="60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a</a:t>
            </a:r>
            <a:r>
              <a:rPr sz="2000" b="1" spc="45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cc</a:t>
            </a:r>
            <a:r>
              <a:rPr sz="2000" b="1" spc="60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e</a:t>
            </a:r>
            <a:r>
              <a:rPr sz="2000" b="1" spc="90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r</a:t>
            </a:r>
            <a:r>
              <a:rPr sz="2000" b="1" spc="50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t</a:t>
            </a:r>
            <a:r>
              <a:rPr sz="2000" b="1" spc="35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e</a:t>
            </a:r>
            <a:r>
              <a:rPr sz="2000" b="1" spc="60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.</a:t>
            </a:r>
            <a:r>
              <a:rPr sz="2000" b="1" spc="45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c</a:t>
            </a:r>
            <a:r>
              <a:rPr sz="2000" b="1" spc="60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om.br</a:t>
            </a:r>
            <a:endParaRPr sz="2000">
              <a:latin typeface="MyriadPro-Semibold"/>
              <a:cs typeface="MyriadPro-Semibold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C7DEA6D-9D0C-43D7-A49C-33A9BAD6A0B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129" y="8316415"/>
            <a:ext cx="1927669" cy="53884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76B8977-AA36-47F6-A814-3EFA6468812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820" y="8218552"/>
            <a:ext cx="3177469" cy="7345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>
            <a:spAutoFit/>
          </a:bodyPr>
          <a:lstStyle>
            <a:lvl1pPr>
              <a:defRPr sz="5400" b="1">
                <a:solidFill>
                  <a:srgbClr val="202735"/>
                </a:solidFill>
                <a:latin typeface="+mj-lt"/>
              </a:defRPr>
            </a:lvl1pPr>
          </a:lstStyle>
          <a:p>
            <a:pPr marL="12700" lvl="0" algn="ctr">
              <a:lnSpc>
                <a:spcPts val="6500"/>
              </a:lnSpc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085" y="1805223"/>
            <a:ext cx="14986973" cy="276999"/>
          </a:xfrm>
        </p:spPr>
        <p:txBody>
          <a:bodyPr vert="horz" wrap="square" lIns="0" tIns="0" rIns="0" bIns="0" rtlCol="0">
            <a:spAutoFit/>
          </a:bodyPr>
          <a:lstStyle>
            <a:lvl1pPr>
              <a:defRPr sz="2000" b="1" kern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12700" marR="5080" lvl="0" indent="635" algn="just" defTabSz="914400" rtl="0" eaLnBrk="1" latinLnBrk="0" hangingPunct="1">
              <a:lnSpc>
                <a:spcPct val="127800"/>
              </a:lnSpc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7BDAFBD-446D-4AB0-8904-9B3CB2C36B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2161"/>
            <a:ext cx="16022638" cy="1301839"/>
          </a:xfrm>
          <a:prstGeom prst="rect">
            <a:avLst/>
          </a:prstGeom>
        </p:spPr>
      </p:pic>
      <p:sp>
        <p:nvSpPr>
          <p:cNvPr id="18" name="object 9">
            <a:extLst>
              <a:ext uri="{FF2B5EF4-FFF2-40B4-BE49-F238E27FC236}">
                <a16:creationId xmlns:a16="http://schemas.microsoft.com/office/drawing/2014/main" id="{2C244905-A878-4FA7-B703-227E8A2AD424}"/>
              </a:ext>
            </a:extLst>
          </p:cNvPr>
          <p:cNvSpPr txBox="1"/>
          <p:nvPr userDrawn="1"/>
        </p:nvSpPr>
        <p:spPr>
          <a:xfrm>
            <a:off x="998840" y="8412113"/>
            <a:ext cx="254798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70">
                <a:solidFill>
                  <a:srgbClr val="FFFFFF"/>
                </a:solidFill>
                <a:latin typeface="MyriadPro-Light"/>
                <a:cs typeface="MyriadPro-Light"/>
                <a:hlinkClick r:id="rId3"/>
              </a:rPr>
              <a:t>ww</a:t>
            </a:r>
            <a:r>
              <a:rPr sz="2000" spc="5">
                <a:solidFill>
                  <a:srgbClr val="FFFFFF"/>
                </a:solidFill>
                <a:latin typeface="MyriadPro-Light"/>
                <a:cs typeface="MyriadPro-Light"/>
                <a:hlinkClick r:id="rId3"/>
              </a:rPr>
              <a:t>w</a:t>
            </a:r>
            <a:r>
              <a:rPr sz="2000" spc="60">
                <a:solidFill>
                  <a:srgbClr val="FFFFFF"/>
                </a:solidFill>
                <a:latin typeface="MyriadPro-Light"/>
                <a:cs typeface="MyriadPro-Light"/>
                <a:hlinkClick r:id="rId3"/>
              </a:rPr>
              <a:t>.</a:t>
            </a:r>
            <a:r>
              <a:rPr sz="2000" b="1" spc="60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a</a:t>
            </a:r>
            <a:r>
              <a:rPr sz="2000" b="1" spc="45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cc</a:t>
            </a:r>
            <a:r>
              <a:rPr sz="2000" b="1" spc="60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e</a:t>
            </a:r>
            <a:r>
              <a:rPr sz="2000" b="1" spc="90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r</a:t>
            </a:r>
            <a:r>
              <a:rPr sz="2000" b="1" spc="50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t</a:t>
            </a:r>
            <a:r>
              <a:rPr sz="2000" b="1" spc="35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e</a:t>
            </a:r>
            <a:r>
              <a:rPr sz="2000" b="1" spc="60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.</a:t>
            </a:r>
            <a:r>
              <a:rPr sz="2000" b="1" spc="45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c</a:t>
            </a:r>
            <a:r>
              <a:rPr sz="2000" b="1" spc="60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om.br</a:t>
            </a:r>
            <a:endParaRPr sz="2000">
              <a:latin typeface="MyriadPro-Semibold"/>
              <a:cs typeface="MyriadPro-Semibold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0D4E8BA-68E6-43C8-B781-02D01D9ECB1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129" y="8316415"/>
            <a:ext cx="1927669" cy="538849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443F599-E9C1-4CAE-B0AF-3F525534BDF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820" y="8218552"/>
            <a:ext cx="3177469" cy="7345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>
            <a:spAutoFit/>
          </a:bodyPr>
          <a:lstStyle>
            <a:lvl1pPr>
              <a:defRPr sz="5400" b="1">
                <a:solidFill>
                  <a:srgbClr val="202735"/>
                </a:solidFill>
                <a:latin typeface="+mj-lt"/>
              </a:defRPr>
            </a:lvl1pPr>
          </a:lstStyle>
          <a:p>
            <a:pPr marL="12700" lvl="0" algn="ctr">
              <a:lnSpc>
                <a:spcPts val="6500"/>
              </a:lnSpc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01131" y="2103122"/>
            <a:ext cx="69698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000" b="1" kern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12700" marR="5080" lvl="0" indent="635" algn="just" defTabSz="914400" rtl="0" eaLnBrk="1" latinLnBrk="0" hangingPunct="1">
              <a:lnSpc>
                <a:spcPct val="127800"/>
              </a:lnSpc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251660" y="2103122"/>
            <a:ext cx="69698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000" b="1" kern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12700" marR="5080" lvl="0" indent="635" algn="just" defTabSz="914400" rtl="0" eaLnBrk="1" latinLnBrk="0" hangingPunct="1">
              <a:lnSpc>
                <a:spcPct val="127800"/>
              </a:lnSpc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69DA2C6-4A9E-4FA9-BE2F-0B40A4233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2161"/>
            <a:ext cx="16022638" cy="1301839"/>
          </a:xfrm>
          <a:prstGeom prst="rect">
            <a:avLst/>
          </a:prstGeom>
        </p:spPr>
      </p:pic>
      <p:sp>
        <p:nvSpPr>
          <p:cNvPr id="11" name="object 9">
            <a:extLst>
              <a:ext uri="{FF2B5EF4-FFF2-40B4-BE49-F238E27FC236}">
                <a16:creationId xmlns:a16="http://schemas.microsoft.com/office/drawing/2014/main" id="{DAF894FD-47B1-4B47-BB41-CC2A7F4C712E}"/>
              </a:ext>
            </a:extLst>
          </p:cNvPr>
          <p:cNvSpPr txBox="1"/>
          <p:nvPr userDrawn="1"/>
        </p:nvSpPr>
        <p:spPr>
          <a:xfrm>
            <a:off x="998840" y="8412113"/>
            <a:ext cx="254798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70">
                <a:solidFill>
                  <a:srgbClr val="FFFFFF"/>
                </a:solidFill>
                <a:latin typeface="MyriadPro-Light"/>
                <a:cs typeface="MyriadPro-Light"/>
                <a:hlinkClick r:id="rId3"/>
              </a:rPr>
              <a:t>ww</a:t>
            </a:r>
            <a:r>
              <a:rPr sz="2000" spc="5">
                <a:solidFill>
                  <a:srgbClr val="FFFFFF"/>
                </a:solidFill>
                <a:latin typeface="MyriadPro-Light"/>
                <a:cs typeface="MyriadPro-Light"/>
                <a:hlinkClick r:id="rId3"/>
              </a:rPr>
              <a:t>w</a:t>
            </a:r>
            <a:r>
              <a:rPr sz="2000" spc="60">
                <a:solidFill>
                  <a:srgbClr val="FFFFFF"/>
                </a:solidFill>
                <a:latin typeface="MyriadPro-Light"/>
                <a:cs typeface="MyriadPro-Light"/>
                <a:hlinkClick r:id="rId3"/>
              </a:rPr>
              <a:t>.</a:t>
            </a:r>
            <a:r>
              <a:rPr sz="2000" b="1" spc="60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a</a:t>
            </a:r>
            <a:r>
              <a:rPr sz="2000" b="1" spc="45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cc</a:t>
            </a:r>
            <a:r>
              <a:rPr sz="2000" b="1" spc="60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e</a:t>
            </a:r>
            <a:r>
              <a:rPr sz="2000" b="1" spc="90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r</a:t>
            </a:r>
            <a:r>
              <a:rPr sz="2000" b="1" spc="50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t</a:t>
            </a:r>
            <a:r>
              <a:rPr sz="2000" b="1" spc="35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e</a:t>
            </a:r>
            <a:r>
              <a:rPr sz="2000" b="1" spc="60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.</a:t>
            </a:r>
            <a:r>
              <a:rPr sz="2000" b="1" spc="45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c</a:t>
            </a:r>
            <a:r>
              <a:rPr sz="2000" b="1" spc="60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om.br</a:t>
            </a:r>
            <a:endParaRPr sz="2000">
              <a:latin typeface="MyriadPro-Semibold"/>
              <a:cs typeface="MyriadPro-Semibold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6DB526F-5814-4681-8F26-10BF8A7496F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129" y="8316415"/>
            <a:ext cx="1927669" cy="53884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4AB3460-B458-4880-8231-13310E63A06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820" y="8218552"/>
            <a:ext cx="3177469" cy="7345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>
            <a:spAutoFit/>
          </a:bodyPr>
          <a:lstStyle>
            <a:lvl1pPr>
              <a:defRPr sz="5400" b="1">
                <a:solidFill>
                  <a:srgbClr val="202735"/>
                </a:solidFill>
                <a:latin typeface="+mj-lt"/>
              </a:defRPr>
            </a:lvl1pPr>
          </a:lstStyle>
          <a:p>
            <a:pPr marL="12700" lvl="0" algn="ctr">
              <a:lnSpc>
                <a:spcPts val="6500"/>
              </a:lnSpc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9205CFF-0A4D-4CFD-B998-FCA1E2AD31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2161"/>
            <a:ext cx="16022638" cy="1301839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1365A353-E523-4EBF-93CD-8946F61C7C3F}"/>
              </a:ext>
            </a:extLst>
          </p:cNvPr>
          <p:cNvSpPr txBox="1"/>
          <p:nvPr userDrawn="1"/>
        </p:nvSpPr>
        <p:spPr>
          <a:xfrm>
            <a:off x="998840" y="8412113"/>
            <a:ext cx="254798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70">
                <a:solidFill>
                  <a:srgbClr val="FFFFFF"/>
                </a:solidFill>
                <a:latin typeface="MyriadPro-Light"/>
                <a:cs typeface="MyriadPro-Light"/>
                <a:hlinkClick r:id="rId3"/>
              </a:rPr>
              <a:t>ww</a:t>
            </a:r>
            <a:r>
              <a:rPr sz="2000" spc="5">
                <a:solidFill>
                  <a:srgbClr val="FFFFFF"/>
                </a:solidFill>
                <a:latin typeface="MyriadPro-Light"/>
                <a:cs typeface="MyriadPro-Light"/>
                <a:hlinkClick r:id="rId3"/>
              </a:rPr>
              <a:t>w</a:t>
            </a:r>
            <a:r>
              <a:rPr sz="2000" spc="60">
                <a:solidFill>
                  <a:srgbClr val="FFFFFF"/>
                </a:solidFill>
                <a:latin typeface="MyriadPro-Light"/>
                <a:cs typeface="MyriadPro-Light"/>
                <a:hlinkClick r:id="rId3"/>
              </a:rPr>
              <a:t>.</a:t>
            </a:r>
            <a:r>
              <a:rPr sz="2000" b="1" spc="60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a</a:t>
            </a:r>
            <a:r>
              <a:rPr sz="2000" b="1" spc="45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cc</a:t>
            </a:r>
            <a:r>
              <a:rPr sz="2000" b="1" spc="60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e</a:t>
            </a:r>
            <a:r>
              <a:rPr sz="2000" b="1" spc="90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r</a:t>
            </a:r>
            <a:r>
              <a:rPr sz="2000" b="1" spc="50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t</a:t>
            </a:r>
            <a:r>
              <a:rPr sz="2000" b="1" spc="35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e</a:t>
            </a:r>
            <a:r>
              <a:rPr sz="2000" b="1" spc="60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.</a:t>
            </a:r>
            <a:r>
              <a:rPr sz="2000" b="1" spc="45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c</a:t>
            </a:r>
            <a:r>
              <a:rPr sz="2000" b="1" spc="60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om.br</a:t>
            </a:r>
            <a:endParaRPr sz="2000">
              <a:latin typeface="MyriadPro-Semibold"/>
              <a:cs typeface="MyriadPro-Semibold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C855CFA-436D-4DC1-A5C4-76496E37F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129" y="8316415"/>
            <a:ext cx="1927669" cy="53884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E3FF6DC-2B56-43D0-BCC7-98539CF235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820" y="8218552"/>
            <a:ext cx="3177469" cy="7345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FE53019-BF7B-4068-AAE4-8A92202FD8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2161"/>
            <a:ext cx="16022638" cy="1301839"/>
          </a:xfrm>
          <a:prstGeom prst="rect">
            <a:avLst/>
          </a:prstGeom>
        </p:spPr>
      </p:pic>
      <p:sp>
        <p:nvSpPr>
          <p:cNvPr id="8" name="object 9">
            <a:extLst>
              <a:ext uri="{FF2B5EF4-FFF2-40B4-BE49-F238E27FC236}">
                <a16:creationId xmlns:a16="http://schemas.microsoft.com/office/drawing/2014/main" id="{0B98782E-4F24-446E-8BDE-266DE74CE207}"/>
              </a:ext>
            </a:extLst>
          </p:cNvPr>
          <p:cNvSpPr txBox="1"/>
          <p:nvPr userDrawn="1"/>
        </p:nvSpPr>
        <p:spPr>
          <a:xfrm>
            <a:off x="998840" y="8412113"/>
            <a:ext cx="254798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70">
                <a:solidFill>
                  <a:srgbClr val="FFFFFF"/>
                </a:solidFill>
                <a:latin typeface="MyriadPro-Light"/>
                <a:cs typeface="MyriadPro-Light"/>
                <a:hlinkClick r:id="rId3"/>
              </a:rPr>
              <a:t>ww</a:t>
            </a:r>
            <a:r>
              <a:rPr sz="2000" spc="5">
                <a:solidFill>
                  <a:srgbClr val="FFFFFF"/>
                </a:solidFill>
                <a:latin typeface="MyriadPro-Light"/>
                <a:cs typeface="MyriadPro-Light"/>
                <a:hlinkClick r:id="rId3"/>
              </a:rPr>
              <a:t>w</a:t>
            </a:r>
            <a:r>
              <a:rPr sz="2000" spc="60">
                <a:solidFill>
                  <a:srgbClr val="FFFFFF"/>
                </a:solidFill>
                <a:latin typeface="MyriadPro-Light"/>
                <a:cs typeface="MyriadPro-Light"/>
                <a:hlinkClick r:id="rId3"/>
              </a:rPr>
              <a:t>.</a:t>
            </a:r>
            <a:r>
              <a:rPr sz="2000" b="1" spc="60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a</a:t>
            </a:r>
            <a:r>
              <a:rPr sz="2000" b="1" spc="45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cc</a:t>
            </a:r>
            <a:r>
              <a:rPr sz="2000" b="1" spc="60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e</a:t>
            </a:r>
            <a:r>
              <a:rPr sz="2000" b="1" spc="90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r</a:t>
            </a:r>
            <a:r>
              <a:rPr sz="2000" b="1" spc="50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t</a:t>
            </a:r>
            <a:r>
              <a:rPr sz="2000" b="1" spc="35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e</a:t>
            </a:r>
            <a:r>
              <a:rPr sz="2000" b="1" spc="60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.</a:t>
            </a:r>
            <a:r>
              <a:rPr sz="2000" b="1" spc="45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c</a:t>
            </a:r>
            <a:r>
              <a:rPr sz="2000" b="1" spc="60">
                <a:solidFill>
                  <a:srgbClr val="FFFFFF"/>
                </a:solidFill>
                <a:latin typeface="MyriadPro-Semibold"/>
                <a:cs typeface="MyriadPro-Semibold"/>
                <a:hlinkClick r:id="rId3"/>
              </a:rPr>
              <a:t>om.br</a:t>
            </a:r>
            <a:endParaRPr sz="2000">
              <a:latin typeface="MyriadPro-Semibold"/>
              <a:cs typeface="MyriadPro-Semibold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C3F80ED-F5F0-456B-BB67-7A111A14DE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129" y="8316415"/>
            <a:ext cx="1927669" cy="53884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7F6CB8E-1532-4063-80E9-428B930C72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820" y="8218552"/>
            <a:ext cx="3177469" cy="73457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6207" y="797569"/>
            <a:ext cx="14990224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1">
                <a:solidFill>
                  <a:srgbClr val="00546E"/>
                </a:solidFill>
                <a:latin typeface="MyriadPro-LightIt"/>
                <a:cs typeface="MyriadPro-LightI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7832" y="1373011"/>
            <a:ext cx="1498697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47697" y="8503922"/>
            <a:ext cx="5127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01133" y="8503922"/>
            <a:ext cx="36852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36300" y="8503922"/>
            <a:ext cx="36852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linkedin.com/company/accerte-tecnologia-da-informacao" TargetMode="External"/><Relationship Id="rId5" Type="http://schemas.openxmlformats.org/officeDocument/2006/relationships/image" Target="../media/image22.png"/><Relationship Id="rId4" Type="http://schemas.openxmlformats.org/officeDocument/2006/relationships/hyperlink" Target="https://www.instagram.com/accertetecnologi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accerte.com.b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BC6AA017-CCA9-4B80-9112-9D5D25EB4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022638" cy="914399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EC9C5CD-AAA3-4D25-8C7A-9B866E747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056" y="3851920"/>
            <a:ext cx="572452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BFE537-B22F-4CD0-98FB-CCD2342C5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32" y="539552"/>
            <a:ext cx="14986973" cy="677108"/>
          </a:xfrm>
        </p:spPr>
        <p:txBody>
          <a:bodyPr/>
          <a:lstStyle/>
          <a:p>
            <a:pPr algn="ctr"/>
            <a:r>
              <a:rPr lang="pt-BR" dirty="0"/>
              <a:t>Incluir as informações obrigatórias marcadas com </a:t>
            </a:r>
            <a:r>
              <a:rPr lang="pt-BR" sz="2400" dirty="0">
                <a:solidFill>
                  <a:srgbClr val="FF0000"/>
                </a:solidFill>
              </a:rPr>
              <a:t>*</a:t>
            </a:r>
            <a:r>
              <a:rPr lang="pt-BR" dirty="0"/>
              <a:t>, depois selecionar “ACCERTE COMERCIAL”, </a:t>
            </a:r>
          </a:p>
          <a:p>
            <a:pPr algn="ctr"/>
            <a:r>
              <a:rPr lang="pt-BR" dirty="0"/>
              <a:t>e em seguida clicar em “adicionar”. </a:t>
            </a:r>
          </a:p>
        </p:txBody>
      </p:sp>
      <p:pic>
        <p:nvPicPr>
          <p:cNvPr id="8" name="Imagem 7" descr="Uma imagem com texto, captura de ecrã, software, Página web&#10;&#10;Descrição gerada automaticamente">
            <a:extLst>
              <a:ext uri="{FF2B5EF4-FFF2-40B4-BE49-F238E27FC236}">
                <a16:creationId xmlns:a16="http://schemas.microsoft.com/office/drawing/2014/main" id="{3801A779-3B94-834A-B072-9CE16AB55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49" y="1263207"/>
            <a:ext cx="13174483" cy="661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0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BFE537-B22F-4CD0-98FB-CCD2342C5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32" y="539552"/>
            <a:ext cx="14986973" cy="615553"/>
          </a:xfrm>
        </p:spPr>
        <p:txBody>
          <a:bodyPr/>
          <a:lstStyle/>
          <a:p>
            <a:pPr algn="ctr"/>
            <a:r>
              <a:rPr lang="pt-BR" dirty="0"/>
              <a:t>Na aba de “endereço”, clicar em editar para cadastrar o endereço, após confirmar o endereço, </a:t>
            </a:r>
          </a:p>
          <a:p>
            <a:pPr algn="ctr"/>
            <a:r>
              <a:rPr lang="pt-BR" dirty="0"/>
              <a:t>clicar em “adicionar” para salvar.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5C07DAE-496E-4968-8F71-34EB0BA3344F}"/>
              </a:ext>
            </a:extLst>
          </p:cNvPr>
          <p:cNvSpPr/>
          <p:nvPr/>
        </p:nvSpPr>
        <p:spPr>
          <a:xfrm>
            <a:off x="5424928" y="2509037"/>
            <a:ext cx="1676263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m texto, software, número, Paralelo&#10;&#10;Descrição gerada automaticamente">
            <a:extLst>
              <a:ext uri="{FF2B5EF4-FFF2-40B4-BE49-F238E27FC236}">
                <a16:creationId xmlns:a16="http://schemas.microsoft.com/office/drawing/2014/main" id="{13C3662F-5E02-4021-3324-EB99D1561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504" y="1308290"/>
            <a:ext cx="12630606" cy="65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96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BFE537-B22F-4CD0-98FB-CCD2342C5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32" y="539552"/>
            <a:ext cx="14986973" cy="307777"/>
          </a:xfrm>
        </p:spPr>
        <p:txBody>
          <a:bodyPr/>
          <a:lstStyle/>
          <a:p>
            <a:pPr algn="ctr"/>
            <a:r>
              <a:rPr lang="pt-BR" dirty="0"/>
              <a:t>Clicar em “Vendas” e selecionar o “território”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552A736-8C05-49D4-9B7C-9D1CD7FECF68}"/>
              </a:ext>
            </a:extLst>
          </p:cNvPr>
          <p:cNvSpPr/>
          <p:nvPr/>
        </p:nvSpPr>
        <p:spPr>
          <a:xfrm>
            <a:off x="10819631" y="2339752"/>
            <a:ext cx="2088232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Uma imagem com texto, software, Página web, Ícone de computador&#10;&#10;Descrição gerada automaticamente">
            <a:extLst>
              <a:ext uri="{FF2B5EF4-FFF2-40B4-BE49-F238E27FC236}">
                <a16:creationId xmlns:a16="http://schemas.microsoft.com/office/drawing/2014/main" id="{0B7B2922-EC13-AB58-C7C8-26E19F486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26" y="1353682"/>
            <a:ext cx="12757450" cy="559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3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BFE537-B22F-4CD0-98FB-CCD2342C5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32" y="539552"/>
            <a:ext cx="14986973" cy="307777"/>
          </a:xfrm>
        </p:spPr>
        <p:txBody>
          <a:bodyPr/>
          <a:lstStyle/>
          <a:p>
            <a:pPr algn="ctr"/>
            <a:r>
              <a:rPr lang="pt-BR" dirty="0"/>
              <a:t>Na aba de financeiro, incluir o CNPJ.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A3F6857-068A-4724-9C35-92C19D01E2DA}"/>
              </a:ext>
            </a:extLst>
          </p:cNvPr>
          <p:cNvSpPr/>
          <p:nvPr/>
        </p:nvSpPr>
        <p:spPr>
          <a:xfrm>
            <a:off x="12547823" y="5914416"/>
            <a:ext cx="1008112" cy="586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Uma imagem com texto, captura de ecrã, número, software&#10;&#10;Descrição gerada automaticamente">
            <a:extLst>
              <a:ext uri="{FF2B5EF4-FFF2-40B4-BE49-F238E27FC236}">
                <a16:creationId xmlns:a16="http://schemas.microsoft.com/office/drawing/2014/main" id="{2DE37773-B5D4-DB39-8776-F0562C3B8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36" y="1671232"/>
            <a:ext cx="12469965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35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BFE537-B22F-4CD0-98FB-CCD2342C5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32" y="539552"/>
            <a:ext cx="14986973" cy="307777"/>
          </a:xfrm>
        </p:spPr>
        <p:txBody>
          <a:bodyPr/>
          <a:lstStyle/>
          <a:p>
            <a:pPr algn="ctr"/>
            <a:r>
              <a:rPr lang="pt-BR" dirty="0"/>
              <a:t>Na aba de marketing colocar a “origem do lead”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1D3A878-6B7D-44A3-8AF3-7B09D87DC668}"/>
              </a:ext>
            </a:extLst>
          </p:cNvPr>
          <p:cNvSpPr/>
          <p:nvPr/>
        </p:nvSpPr>
        <p:spPr>
          <a:xfrm>
            <a:off x="12470001" y="2062263"/>
            <a:ext cx="1265453" cy="586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m texto, captura de ecrã, software, número&#10;&#10;Descrição gerada automaticamente">
            <a:extLst>
              <a:ext uri="{FF2B5EF4-FFF2-40B4-BE49-F238E27FC236}">
                <a16:creationId xmlns:a16="http://schemas.microsoft.com/office/drawing/2014/main" id="{6FBE95FA-E67A-4BE8-D8B8-CC1C66B67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440" y="1313453"/>
            <a:ext cx="12393755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57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BFE537-B22F-4CD0-98FB-CCD2342C5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32" y="539552"/>
            <a:ext cx="14986973" cy="307777"/>
          </a:xfrm>
        </p:spPr>
        <p:txBody>
          <a:bodyPr/>
          <a:lstStyle/>
          <a:p>
            <a:pPr algn="ctr"/>
            <a:r>
              <a:rPr lang="pt-BR" dirty="0"/>
              <a:t>Em seguida, finaliza em “salvar”.</a:t>
            </a:r>
          </a:p>
        </p:txBody>
      </p:sp>
      <p:pic>
        <p:nvPicPr>
          <p:cNvPr id="4" name="Imagem 3" descr="Uma imagem com texto, software, Ícone de computador, Página web&#10;&#10;Descrição gerada automaticamente">
            <a:extLst>
              <a:ext uri="{FF2B5EF4-FFF2-40B4-BE49-F238E27FC236}">
                <a16:creationId xmlns:a16="http://schemas.microsoft.com/office/drawing/2014/main" id="{2736EF64-6133-D60A-89D9-F9243A38D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389" y="1223495"/>
            <a:ext cx="12043441" cy="648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30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87" y="-19050"/>
            <a:ext cx="16015220" cy="9144000"/>
          </a:xfrm>
          <a:custGeom>
            <a:avLst/>
            <a:gdLst/>
            <a:ahLst/>
            <a:cxnLst/>
            <a:rect l="l" t="t" r="r" b="b"/>
            <a:pathLst>
              <a:path w="13709650" h="9144000">
                <a:moveTo>
                  <a:pt x="0" y="9144000"/>
                </a:moveTo>
                <a:lnTo>
                  <a:pt x="13709650" y="9144000"/>
                </a:lnTo>
                <a:lnTo>
                  <a:pt x="137096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2037A5B-8444-426C-A40F-4C3301C9A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663" y="-19049"/>
            <a:ext cx="16022638" cy="9143999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664012E8-A8A2-420D-937C-794E3D351577}"/>
              </a:ext>
            </a:extLst>
          </p:cNvPr>
          <p:cNvSpPr txBox="1"/>
          <p:nvPr/>
        </p:nvSpPr>
        <p:spPr>
          <a:xfrm>
            <a:off x="5379470" y="632209"/>
            <a:ext cx="5239471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1485"/>
              </a:spcBef>
            </a:pPr>
            <a:r>
              <a:rPr lang="en-US" sz="6000" b="1" err="1">
                <a:solidFill>
                  <a:schemeClr val="bg1">
                    <a:lumMod val="95000"/>
                  </a:schemeClr>
                </a:solidFill>
              </a:rPr>
              <a:t>Obrigada</a:t>
            </a:r>
            <a:r>
              <a:rPr lang="en-US" sz="6000" b="1">
                <a:solidFill>
                  <a:schemeClr val="bg1">
                    <a:lumMod val="95000"/>
                  </a:schemeClr>
                </a:solidFill>
              </a:rPr>
              <a:t>!</a:t>
            </a:r>
            <a:endParaRPr lang="pt-BR" sz="6000" b="1" spc="-25">
              <a:solidFill>
                <a:schemeClr val="bg1">
                  <a:lumMod val="95000"/>
                </a:schemeClr>
              </a:solidFill>
              <a:latin typeface="+mj-lt"/>
              <a:cs typeface="Myriad Pro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2912FF2-D87E-4E26-B07D-20A801FF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470" y="4140275"/>
            <a:ext cx="5215245" cy="1457839"/>
          </a:xfrm>
          <a:prstGeom prst="rect">
            <a:avLst/>
          </a:prstGeom>
        </p:spPr>
      </p:pic>
      <p:pic>
        <p:nvPicPr>
          <p:cNvPr id="4" name="Imagem 3">
            <a:hlinkClick r:id="rId4"/>
            <a:extLst>
              <a:ext uri="{FF2B5EF4-FFF2-40B4-BE49-F238E27FC236}">
                <a16:creationId xmlns:a16="http://schemas.microsoft.com/office/drawing/2014/main" id="{B9226717-DB42-42C9-ABF5-D03DEFA9C9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32" y="6884121"/>
            <a:ext cx="684807" cy="684807"/>
          </a:xfrm>
          <a:prstGeom prst="rect">
            <a:avLst/>
          </a:prstGeom>
        </p:spPr>
      </p:pic>
      <p:pic>
        <p:nvPicPr>
          <p:cNvPr id="10" name="Imagem 9">
            <a:hlinkClick r:id="rId6"/>
            <a:extLst>
              <a:ext uri="{FF2B5EF4-FFF2-40B4-BE49-F238E27FC236}">
                <a16:creationId xmlns:a16="http://schemas.microsoft.com/office/drawing/2014/main" id="{FB53ADB3-260C-4177-A165-BA5E2C3703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549" y="6884122"/>
            <a:ext cx="684807" cy="684807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DAC304A7-D3A3-4B61-809D-5E31C18DC44D}"/>
              </a:ext>
            </a:extLst>
          </p:cNvPr>
          <p:cNvSpPr/>
          <p:nvPr/>
        </p:nvSpPr>
        <p:spPr>
          <a:xfrm>
            <a:off x="5673208" y="7631934"/>
            <a:ext cx="4632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" algn="ctr"/>
            <a:r>
              <a:rPr lang="pt-BR" sz="2400" spc="-10">
                <a:solidFill>
                  <a:schemeClr val="bg1"/>
                </a:solidFill>
                <a:latin typeface="+mj-lt"/>
              </a:rPr>
              <a:t>@</a:t>
            </a:r>
            <a:r>
              <a:rPr lang="pt-BR" sz="2400" spc="-10" err="1">
                <a:solidFill>
                  <a:schemeClr val="bg1"/>
                </a:solidFill>
                <a:latin typeface="+mj-lt"/>
              </a:rPr>
              <a:t>accertetecnologia</a:t>
            </a:r>
            <a:endParaRPr lang="pt-BR" sz="2400" spc="-1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993C6D4-AC11-47F1-8AE9-4CE440D2BE8E}"/>
              </a:ext>
            </a:extLst>
          </p:cNvPr>
          <p:cNvSpPr/>
          <p:nvPr/>
        </p:nvSpPr>
        <p:spPr>
          <a:xfrm>
            <a:off x="5708994" y="6037622"/>
            <a:ext cx="4632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" algn="ctr"/>
            <a:r>
              <a:rPr lang="pt-BR" sz="2400" spc="-10">
                <a:solidFill>
                  <a:schemeClr val="bg1"/>
                </a:solidFill>
                <a:latin typeface="+mj-lt"/>
              </a:rPr>
              <a:t>www.acerte.com.br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3F9CE9A4-2A0D-45D4-817B-6E0A5909570E}"/>
              </a:ext>
            </a:extLst>
          </p:cNvPr>
          <p:cNvSpPr txBox="1"/>
          <p:nvPr/>
        </p:nvSpPr>
        <p:spPr>
          <a:xfrm>
            <a:off x="5499813" y="2273104"/>
            <a:ext cx="523947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1485"/>
              </a:spcBef>
            </a:pPr>
            <a:r>
              <a:rPr lang="en-US" sz="2800" b="1" spc="-25" dirty="0">
                <a:solidFill>
                  <a:schemeClr val="bg1">
                    <a:lumMod val="95000"/>
                  </a:schemeClr>
                </a:solidFill>
                <a:latin typeface="+mj-lt"/>
                <a:cs typeface="Myriad Pro"/>
              </a:rPr>
              <a:t>Franciely Faria</a:t>
            </a:r>
            <a:endParaRPr lang="pt-BR" sz="2800" b="1" spc="-25" dirty="0">
              <a:solidFill>
                <a:schemeClr val="bg1">
                  <a:lumMod val="95000"/>
                </a:schemeClr>
              </a:solidFill>
              <a:latin typeface="+mj-lt"/>
              <a:cs typeface="Myriad Pro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F0F7943-D3DC-4503-9887-D9FB7332EF6E}"/>
              </a:ext>
            </a:extLst>
          </p:cNvPr>
          <p:cNvSpPr txBox="1"/>
          <p:nvPr/>
        </p:nvSpPr>
        <p:spPr>
          <a:xfrm>
            <a:off x="5499812" y="2680965"/>
            <a:ext cx="5239471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1485"/>
              </a:spcBef>
            </a:pPr>
            <a:r>
              <a:rPr lang="en-US" sz="2500" b="1" spc="-25" dirty="0" err="1">
                <a:solidFill>
                  <a:schemeClr val="bg1">
                    <a:lumMod val="95000"/>
                  </a:schemeClr>
                </a:solidFill>
                <a:latin typeface="+mj-lt"/>
                <a:cs typeface="Myriad Pro"/>
              </a:rPr>
              <a:t>Assistente</a:t>
            </a:r>
            <a:r>
              <a:rPr lang="en-US" sz="2500" b="1" spc="-25" dirty="0">
                <a:solidFill>
                  <a:schemeClr val="bg1">
                    <a:lumMod val="95000"/>
                  </a:schemeClr>
                </a:solidFill>
                <a:latin typeface="+mj-lt"/>
                <a:cs typeface="Myriad Pro"/>
              </a:rPr>
              <a:t> </a:t>
            </a:r>
            <a:r>
              <a:rPr lang="en-US" sz="2500" b="1" spc="-25" dirty="0" err="1">
                <a:solidFill>
                  <a:schemeClr val="bg1">
                    <a:lumMod val="95000"/>
                  </a:schemeClr>
                </a:solidFill>
                <a:latin typeface="+mj-lt"/>
                <a:cs typeface="Myriad Pro"/>
              </a:rPr>
              <a:t>Comercial</a:t>
            </a:r>
            <a:endParaRPr lang="pt-BR" sz="2500" b="1" spc="-25" dirty="0">
              <a:solidFill>
                <a:schemeClr val="bg1">
                  <a:lumMod val="95000"/>
                </a:schemeClr>
              </a:solidFill>
              <a:latin typeface="+mj-lt"/>
              <a:cs typeface="Myriad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5472800" y="957573"/>
            <a:ext cx="14836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2668" y="957573"/>
            <a:ext cx="14836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09CD8EA3-E7A3-4AE8-9862-2AB6B3CD27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7207" y="3131840"/>
            <a:ext cx="11332756" cy="164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500"/>
              </a:lnSpc>
            </a:pPr>
            <a:r>
              <a:rPr lang="pt-BR" sz="5400" b="1" dirty="0">
                <a:solidFill>
                  <a:srgbClr val="202735"/>
                </a:solidFill>
                <a:latin typeface="+mj-lt"/>
              </a:rPr>
              <a:t>Tutorial de cadastro no CRM</a:t>
            </a:r>
            <a:br>
              <a:rPr lang="pt-BR" sz="5400" b="1" dirty="0">
                <a:solidFill>
                  <a:srgbClr val="202735"/>
                </a:solidFill>
                <a:latin typeface="+mj-lt"/>
              </a:rPr>
            </a:br>
            <a:r>
              <a:rPr lang="pt-BR" sz="5400" b="1" dirty="0">
                <a:solidFill>
                  <a:srgbClr val="202735"/>
                </a:solidFill>
                <a:latin typeface="+mj-lt"/>
              </a:rPr>
              <a:t> NETSUITE</a:t>
            </a:r>
            <a:endParaRPr sz="7200" b="1" dirty="0">
              <a:solidFill>
                <a:srgbClr val="202735"/>
              </a:solidFill>
              <a:latin typeface="+mj-lt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CAAF3DD-81F9-4E0A-9F12-EDBD9E260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2161"/>
            <a:ext cx="16022638" cy="1301839"/>
          </a:xfrm>
          <a:prstGeom prst="rect">
            <a:avLst/>
          </a:prstGeom>
        </p:spPr>
      </p:pic>
      <p:sp>
        <p:nvSpPr>
          <p:cNvPr id="24" name="object 9">
            <a:extLst>
              <a:ext uri="{FF2B5EF4-FFF2-40B4-BE49-F238E27FC236}">
                <a16:creationId xmlns:a16="http://schemas.microsoft.com/office/drawing/2014/main" id="{B2BE430D-35D7-4250-9994-AE52FCCB060E}"/>
              </a:ext>
            </a:extLst>
          </p:cNvPr>
          <p:cNvSpPr txBox="1"/>
          <p:nvPr/>
        </p:nvSpPr>
        <p:spPr>
          <a:xfrm>
            <a:off x="998840" y="8412113"/>
            <a:ext cx="254798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70">
                <a:solidFill>
                  <a:srgbClr val="FFFFFF"/>
                </a:solidFill>
                <a:latin typeface="MyriadPro-Light"/>
                <a:cs typeface="MyriadPro-Light"/>
                <a:hlinkClick r:id="rId4"/>
              </a:rPr>
              <a:t>ww</a:t>
            </a:r>
            <a:r>
              <a:rPr sz="2000" spc="5">
                <a:solidFill>
                  <a:srgbClr val="FFFFFF"/>
                </a:solidFill>
                <a:latin typeface="MyriadPro-Light"/>
                <a:cs typeface="MyriadPro-Light"/>
                <a:hlinkClick r:id="rId4"/>
              </a:rPr>
              <a:t>w</a:t>
            </a:r>
            <a:r>
              <a:rPr sz="2000" spc="60">
                <a:solidFill>
                  <a:srgbClr val="FFFFFF"/>
                </a:solidFill>
                <a:latin typeface="MyriadPro-Light"/>
                <a:cs typeface="MyriadPro-Light"/>
                <a:hlinkClick r:id="rId4"/>
              </a:rPr>
              <a:t>.</a:t>
            </a:r>
            <a:r>
              <a:rPr sz="2000" b="1" spc="60">
                <a:solidFill>
                  <a:srgbClr val="FFFFFF"/>
                </a:solidFill>
                <a:latin typeface="MyriadPro-Semibold"/>
                <a:cs typeface="MyriadPro-Semibold"/>
                <a:hlinkClick r:id="rId4"/>
              </a:rPr>
              <a:t>a</a:t>
            </a:r>
            <a:r>
              <a:rPr sz="2000" b="1" spc="45">
                <a:solidFill>
                  <a:srgbClr val="FFFFFF"/>
                </a:solidFill>
                <a:latin typeface="MyriadPro-Semibold"/>
                <a:cs typeface="MyriadPro-Semibold"/>
                <a:hlinkClick r:id="rId4"/>
              </a:rPr>
              <a:t>cc</a:t>
            </a:r>
            <a:r>
              <a:rPr sz="2000" b="1" spc="60">
                <a:solidFill>
                  <a:srgbClr val="FFFFFF"/>
                </a:solidFill>
                <a:latin typeface="MyriadPro-Semibold"/>
                <a:cs typeface="MyriadPro-Semibold"/>
                <a:hlinkClick r:id="rId4"/>
              </a:rPr>
              <a:t>e</a:t>
            </a:r>
            <a:r>
              <a:rPr sz="2000" b="1" spc="90">
                <a:solidFill>
                  <a:srgbClr val="FFFFFF"/>
                </a:solidFill>
                <a:latin typeface="MyriadPro-Semibold"/>
                <a:cs typeface="MyriadPro-Semibold"/>
                <a:hlinkClick r:id="rId4"/>
              </a:rPr>
              <a:t>r</a:t>
            </a:r>
            <a:r>
              <a:rPr sz="2000" b="1" spc="50">
                <a:solidFill>
                  <a:srgbClr val="FFFFFF"/>
                </a:solidFill>
                <a:latin typeface="MyriadPro-Semibold"/>
                <a:cs typeface="MyriadPro-Semibold"/>
                <a:hlinkClick r:id="rId4"/>
              </a:rPr>
              <a:t>t</a:t>
            </a:r>
            <a:r>
              <a:rPr sz="2000" b="1" spc="35">
                <a:solidFill>
                  <a:srgbClr val="FFFFFF"/>
                </a:solidFill>
                <a:latin typeface="MyriadPro-Semibold"/>
                <a:cs typeface="MyriadPro-Semibold"/>
                <a:hlinkClick r:id="rId4"/>
              </a:rPr>
              <a:t>e</a:t>
            </a:r>
            <a:r>
              <a:rPr sz="2000" b="1" spc="60">
                <a:solidFill>
                  <a:srgbClr val="FFFFFF"/>
                </a:solidFill>
                <a:latin typeface="MyriadPro-Semibold"/>
                <a:cs typeface="MyriadPro-Semibold"/>
                <a:hlinkClick r:id="rId4"/>
              </a:rPr>
              <a:t>.</a:t>
            </a:r>
            <a:r>
              <a:rPr sz="2000" b="1" spc="45">
                <a:solidFill>
                  <a:srgbClr val="FFFFFF"/>
                </a:solidFill>
                <a:latin typeface="MyriadPro-Semibold"/>
                <a:cs typeface="MyriadPro-Semibold"/>
                <a:hlinkClick r:id="rId4"/>
              </a:rPr>
              <a:t>c</a:t>
            </a:r>
            <a:r>
              <a:rPr sz="2000" b="1" spc="60">
                <a:solidFill>
                  <a:srgbClr val="FFFFFF"/>
                </a:solidFill>
                <a:latin typeface="MyriadPro-Semibold"/>
                <a:cs typeface="MyriadPro-Semibold"/>
                <a:hlinkClick r:id="rId4"/>
              </a:rPr>
              <a:t>om.br</a:t>
            </a:r>
            <a:endParaRPr sz="2000">
              <a:latin typeface="MyriadPro-Semibold"/>
              <a:cs typeface="MyriadPro-Semibold"/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98DEC79-B138-4F9F-93C4-B447DE7BA7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129" y="8316415"/>
            <a:ext cx="1927669" cy="538849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C94E2BE0-42F8-4E60-A811-B98FB50BCE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820" y="8218552"/>
            <a:ext cx="3177469" cy="73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0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D40DC2-4CAF-413D-9339-506F6D2FD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378" y="971600"/>
            <a:ext cx="14986973" cy="1231106"/>
          </a:xfrm>
        </p:spPr>
        <p:txBody>
          <a:bodyPr/>
          <a:lstStyle/>
          <a:p>
            <a:pPr algn="ctr"/>
            <a:r>
              <a:rPr lang="pt-BR" dirty="0"/>
              <a:t>Acessar o site: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https://6427888.app.netsuite.com/app/login/secure/enterpriselogin.nl?c=6427888&amp;whence= </a:t>
            </a:r>
          </a:p>
          <a:p>
            <a:pPr algn="ctr"/>
            <a:r>
              <a:rPr lang="pt-BR" dirty="0"/>
              <a:t>Clicar em “fazer login” para fazer o login</a:t>
            </a:r>
          </a:p>
          <a:p>
            <a:pPr algn="ctr"/>
            <a:br>
              <a:rPr lang="pt-BR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D06C0F-B86F-51FE-A3D8-2289B36F8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194" y="1719659"/>
            <a:ext cx="12038806" cy="601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6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D40DC2-4CAF-413D-9339-506F6D2FD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378" y="971600"/>
            <a:ext cx="14986973" cy="307777"/>
          </a:xfrm>
        </p:spPr>
        <p:txBody>
          <a:bodyPr/>
          <a:lstStyle/>
          <a:p>
            <a:pPr algn="ctr"/>
            <a:r>
              <a:rPr lang="pt-BR" dirty="0"/>
              <a:t>Passar o mouse na opção: Oportunidades &gt; Relacionamentos &gt; Prospects &gt; Novo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AC4DDBF-B618-4E01-940A-387DA3036307}"/>
              </a:ext>
            </a:extLst>
          </p:cNvPr>
          <p:cNvSpPr/>
          <p:nvPr/>
        </p:nvSpPr>
        <p:spPr>
          <a:xfrm>
            <a:off x="4698951" y="5353040"/>
            <a:ext cx="1080120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Uma imagem com texto, captura de ecrã, Website, Página web&#10;&#10;Descrição gerada automaticamente">
            <a:extLst>
              <a:ext uri="{FF2B5EF4-FFF2-40B4-BE49-F238E27FC236}">
                <a16:creationId xmlns:a16="http://schemas.microsoft.com/office/drawing/2014/main" id="{40F85D56-BCB6-B339-9FF2-15877BC0A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26" y="1718701"/>
            <a:ext cx="12056818" cy="598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1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D40DC2-4CAF-413D-9339-506F6D2FD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378" y="971600"/>
            <a:ext cx="14986973" cy="615553"/>
          </a:xfrm>
        </p:spPr>
        <p:txBody>
          <a:bodyPr/>
          <a:lstStyle/>
          <a:p>
            <a:pPr algn="ctr"/>
            <a:r>
              <a:rPr lang="pt-BR" dirty="0"/>
              <a:t>Selecionar a “Accerte Clientes” e preencher os campos </a:t>
            </a:r>
          </a:p>
          <a:p>
            <a:pPr algn="ctr"/>
            <a:r>
              <a:rPr lang="pt-BR" dirty="0"/>
              <a:t>“Razão Social/NOME FANTASIA (quando tiver) e o Representante de vendas”</a:t>
            </a:r>
          </a:p>
        </p:txBody>
      </p:sp>
      <p:pic>
        <p:nvPicPr>
          <p:cNvPr id="4" name="Imagem 3" descr="Uma imagem com texto, software, Página web, Ícone de computador&#10;&#10;Descrição gerada automaticamente">
            <a:extLst>
              <a:ext uri="{FF2B5EF4-FFF2-40B4-BE49-F238E27FC236}">
                <a16:creationId xmlns:a16="http://schemas.microsoft.com/office/drawing/2014/main" id="{C46AA47F-167F-35FA-2E3B-8B06DA329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056" y="1687646"/>
            <a:ext cx="13520525" cy="51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1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62BCB8-59AA-4442-917B-BFDE56A2B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471" y="611560"/>
            <a:ext cx="14986973" cy="307777"/>
          </a:xfrm>
        </p:spPr>
        <p:txBody>
          <a:bodyPr/>
          <a:lstStyle/>
          <a:p>
            <a:pPr algn="ctr"/>
            <a:r>
              <a:rPr lang="pt-BR" dirty="0"/>
              <a:t>Preencher “E-mail e o telefone de contato”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B3C520B-82C4-4F6D-8CC2-4DD84A6DFBD9}"/>
              </a:ext>
            </a:extLst>
          </p:cNvPr>
          <p:cNvSpPr/>
          <p:nvPr/>
        </p:nvSpPr>
        <p:spPr>
          <a:xfrm>
            <a:off x="11611719" y="2411760"/>
            <a:ext cx="2160240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Uma imagem com texto, número, software, Tipo de letra&#10;&#10;Descrição gerada automaticamente">
            <a:extLst>
              <a:ext uri="{FF2B5EF4-FFF2-40B4-BE49-F238E27FC236}">
                <a16:creationId xmlns:a16="http://schemas.microsoft.com/office/drawing/2014/main" id="{1C5DF7E6-6F59-57B9-1A32-A6C5C48A6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30" y="1286086"/>
            <a:ext cx="14321353" cy="595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6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8A6FA9-818D-4192-8E6A-A65EFE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32" y="611560"/>
            <a:ext cx="14986973" cy="307777"/>
          </a:xfrm>
        </p:spPr>
        <p:txBody>
          <a:bodyPr/>
          <a:lstStyle/>
          <a:p>
            <a:pPr algn="ctr"/>
            <a:r>
              <a:rPr lang="pt-BR" dirty="0"/>
              <a:t>Em classificação subsidiárias principal: selecionar “Accerte Comercial” e em setor: selecionar “PRIVADO”</a:t>
            </a:r>
          </a:p>
        </p:txBody>
      </p:sp>
      <p:pic>
        <p:nvPicPr>
          <p:cNvPr id="4" name="Imagem 3" descr="Uma imagem com texto, software, número, Página web&#10;&#10;Descrição gerada automaticamente">
            <a:extLst>
              <a:ext uri="{FF2B5EF4-FFF2-40B4-BE49-F238E27FC236}">
                <a16:creationId xmlns:a16="http://schemas.microsoft.com/office/drawing/2014/main" id="{8EF6E1B2-B857-C24C-0C3F-EEBF67E39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83" y="1323833"/>
            <a:ext cx="13416071" cy="610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2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CF773ED-FE9C-0740-03F1-9324027C532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037450"/>
            <a:ext cx="14987588" cy="553998"/>
          </a:xfrm>
        </p:spPr>
        <p:txBody>
          <a:bodyPr/>
          <a:lstStyle/>
          <a:p>
            <a:pPr algn="ctr"/>
            <a:r>
              <a:rPr lang="pt-BR" b="1" dirty="0"/>
              <a:t>Quando escolher as subsidiárias, cadastrar todas as cinco conforme abaixo: </a:t>
            </a:r>
          </a:p>
          <a:p>
            <a:pPr algn="ctr"/>
            <a:endParaRPr lang="pt-BR" dirty="0"/>
          </a:p>
        </p:txBody>
      </p:sp>
      <p:pic>
        <p:nvPicPr>
          <p:cNvPr id="5" name="Imagem 4" descr="Uma imagem com texto, captura de ecrã, software, número&#10;&#10;Descrição gerada automaticamente">
            <a:extLst>
              <a:ext uri="{FF2B5EF4-FFF2-40B4-BE49-F238E27FC236}">
                <a16:creationId xmlns:a16="http://schemas.microsoft.com/office/drawing/2014/main" id="{9FA389CE-23D5-903D-8069-D35D2B93E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72" y="1583141"/>
            <a:ext cx="12817389" cy="62464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EB7A3010-9F8F-2243-3327-4224097AFEFD}"/>
                  </a:ext>
                </a:extLst>
              </p14:cNvPr>
              <p14:cNvContentPartPr/>
              <p14:nvPr/>
            </p14:nvContentPartPr>
            <p14:xfrm>
              <a:off x="4940323" y="7024331"/>
              <a:ext cx="2305440" cy="36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EB7A3010-9F8F-2243-3327-4224097AFE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6323" y="6916691"/>
                <a:ext cx="2413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0504748B-7893-24B8-F197-0544874C9973}"/>
                  </a:ext>
                </a:extLst>
              </p14:cNvPr>
              <p14:cNvContentPartPr/>
              <p14:nvPr/>
            </p14:nvContentPartPr>
            <p14:xfrm>
              <a:off x="4844923" y="6777371"/>
              <a:ext cx="1868400" cy="36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0504748B-7893-24B8-F197-0544874C99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0923" y="6669371"/>
                <a:ext cx="197604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82237AB9-356D-6890-EB60-05AE839D834D}"/>
              </a:ext>
            </a:extLst>
          </p:cNvPr>
          <p:cNvCxnSpPr>
            <a:cxnSpLocks/>
          </p:cNvCxnSpPr>
          <p:nvPr/>
        </p:nvCxnSpPr>
        <p:spPr>
          <a:xfrm>
            <a:off x="794253" y="7301552"/>
            <a:ext cx="925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01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FA2D33-78B7-4501-869F-6F86ABCD5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32" y="467545"/>
            <a:ext cx="14986973" cy="4616648"/>
          </a:xfrm>
        </p:spPr>
        <p:txBody>
          <a:bodyPr/>
          <a:lstStyle/>
          <a:p>
            <a:pPr algn="ctr"/>
            <a:r>
              <a:rPr lang="pt-BR" dirty="0"/>
              <a:t>Selecionar o “ramo de atividade” e colocar o CNPJ 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31FE0CF-C044-4EF7-A4DC-EE53DE2A0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854" y="6430679"/>
            <a:ext cx="3705225" cy="628650"/>
          </a:xfrm>
          <a:prstGeom prst="rect">
            <a:avLst/>
          </a:prstGeom>
        </p:spPr>
      </p:pic>
      <p:pic>
        <p:nvPicPr>
          <p:cNvPr id="9" name="Imagem 8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47CF08C1-1B9A-7A8D-CABB-9F3B87938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62" y="1013360"/>
            <a:ext cx="13202113" cy="667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6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3cf476e3-b461-4db5-bd62-89ad34500070" xsi:nil="true"/>
    <lcf76f155ced4ddcb4097134ff3c332f xmlns="3cf476e3-b461-4db5-bd62-89ad34500070">
      <Terms xmlns="http://schemas.microsoft.com/office/infopath/2007/PartnerControls"/>
    </lcf76f155ced4ddcb4097134ff3c332f>
    <TaxCatchAll xmlns="49412001-d783-40f6-a9e2-ad6f689aae4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EF1516F786356408347E5D6CCDF0570" ma:contentTypeVersion="14" ma:contentTypeDescription="Crie um novo documento." ma:contentTypeScope="" ma:versionID="b02d8b6249558e688d54b4f197f9a4ed">
  <xsd:schema xmlns:xsd="http://www.w3.org/2001/XMLSchema" xmlns:xs="http://www.w3.org/2001/XMLSchema" xmlns:p="http://schemas.microsoft.com/office/2006/metadata/properties" xmlns:ns2="49412001-d783-40f6-a9e2-ad6f689aae43" xmlns:ns3="3cf476e3-b461-4db5-bd62-89ad34500070" targetNamespace="http://schemas.microsoft.com/office/2006/metadata/properties" ma:root="true" ma:fieldsID="0fb04621ff387e5e34fef5d3cd2f9cad" ns2:_="" ns3:_="">
    <xsd:import namespace="49412001-d783-40f6-a9e2-ad6f689aae43"/>
    <xsd:import namespace="3cf476e3-b461-4db5-bd62-89ad3450007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_Flow_SignoffStatu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12001-d783-40f6-a9e2-ad6f689aae4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d928ca6a-219c-46cd-98e1-d2a490ea2529}" ma:internalName="TaxCatchAll" ma:showField="CatchAllData" ma:web="49412001-d783-40f6-a9e2-ad6f689aae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f476e3-b461-4db5-bd62-89ad345000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_Flow_SignoffStatus" ma:index="14" nillable="true" ma:displayName="Estado da aprovação" ma:internalName="Estado_x0020_da_x0020_aprova_x00e7__x00e3_o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Marcações de imagem" ma:readOnly="false" ma:fieldId="{5cf76f15-5ced-4ddc-b409-7134ff3c332f}" ma:taxonomyMulti="true" ma:sspId="2055b41d-3360-4488-a350-57f99230ad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201B1D-E3F6-41A5-A872-5BA9CA06CE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7C0372-4EBC-402C-AC99-B502FD26A777}">
  <ds:schemaRefs>
    <ds:schemaRef ds:uri="dd765417-316f-4640-bd9f-c93160662c16"/>
    <ds:schemaRef ds:uri="http://www.w3.org/XML/1998/namespace"/>
    <ds:schemaRef ds:uri="http://purl.org/dc/terms/"/>
    <ds:schemaRef ds:uri="http://schemas.openxmlformats.org/package/2006/metadata/core-properties"/>
    <ds:schemaRef ds:uri="c6e81a26-5b56-44b0-854c-2912373edff1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3cf476e3-b461-4db5-bd62-89ad34500070"/>
    <ds:schemaRef ds:uri="49412001-d783-40f6-a9e2-ad6f689aae43"/>
  </ds:schemaRefs>
</ds:datastoreItem>
</file>

<file path=customXml/itemProps3.xml><?xml version="1.0" encoding="utf-8"?>
<ds:datastoreItem xmlns:ds="http://schemas.openxmlformats.org/officeDocument/2006/customXml" ds:itemID="{5F8EF16C-29CD-43A6-A664-DEA71A5DEB97}"/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248</Words>
  <Application>Microsoft Office PowerPoint</Application>
  <PresentationFormat>Personalizados</PresentationFormat>
  <Paragraphs>38</Paragraphs>
  <Slides>16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1" baseType="lpstr">
      <vt:lpstr>MyriadPro-Light</vt:lpstr>
      <vt:lpstr>MyriadPro-Semibold</vt:lpstr>
      <vt:lpstr>Calibri</vt:lpstr>
      <vt:lpstr>MyriadPro-LightIt</vt:lpstr>
      <vt:lpstr>Office Theme</vt:lpstr>
      <vt:lpstr>Apresentação do PowerPoint</vt:lpstr>
      <vt:lpstr>Tutorial de cadastro no CRM  NETSUITE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Neila Quixabeira</dc:creator>
  <cp:lastModifiedBy>Franciely Faria</cp:lastModifiedBy>
  <cp:revision>2</cp:revision>
  <dcterms:created xsi:type="dcterms:W3CDTF">2020-05-27T00:40:57Z</dcterms:created>
  <dcterms:modified xsi:type="dcterms:W3CDTF">2023-05-15T18:11:28Z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0x0101008EF1516F786356408347E5D6CCDF0570</vt:lpwstr>
  </property>
</Properties>
</file>