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6d687d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46d687d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6d687d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6d687d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64f37c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464f37c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64f37c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64f37c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e464f37c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e464f37c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464f37c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e464f37c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8f801b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58f801b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8f801b4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8f801b4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64f37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64f37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8f801b4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8f801b4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8f801b4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8f801b4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64f37c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464f37c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1975" y="51425"/>
            <a:ext cx="60643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69438"/>
            <a:ext cx="8457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740"/>
            <a:ext cx="845700" cy="1082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583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49228" l="16720" r="23240" t="3454"/>
          <a:stretch/>
        </p:blipFill>
        <p:spPr>
          <a:xfrm>
            <a:off x="5880746" y="0"/>
            <a:ext cx="3263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58218" l="16722" r="0" t="0"/>
          <a:stretch/>
        </p:blipFill>
        <p:spPr>
          <a:xfrm>
            <a:off x="0" y="2872675"/>
            <a:ext cx="4526275" cy="22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4">
            <a:alphaModFix/>
          </a:blip>
          <a:srcRect b="16164" l="31570" r="35513" t="46444"/>
          <a:stretch/>
        </p:blipFill>
        <p:spPr>
          <a:xfrm>
            <a:off x="3758200" y="2801175"/>
            <a:ext cx="1693076" cy="19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232850" y="753975"/>
            <a:ext cx="8743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1"/>
                </a:solidFill>
              </a:rPr>
              <a:t>Estudo da mortalidade infantil e sua relação com saneamento básico no Brasil </a:t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Leonardo Silva Pinto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Maria Paula Henriques Prandt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61110" r="15861" t="83837"/>
          <a:stretch/>
        </p:blipFill>
        <p:spPr>
          <a:xfrm>
            <a:off x="7792350" y="0"/>
            <a:ext cx="1184425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3752600" y="3761638"/>
            <a:ext cx="407100" cy="492900"/>
          </a:xfrm>
          <a:prstGeom prst="ellipse">
            <a:avLst/>
          </a:prstGeom>
          <a:solidFill>
            <a:srgbClr val="245832"/>
          </a:solidFill>
          <a:ln cap="flat" cmpd="sng" w="9525">
            <a:solidFill>
              <a:srgbClr val="2458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7159225" y="4409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</a:rPr>
              <a:t>@1workshop_ia.unifesp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7211625" y="4687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</a:rPr>
              <a:t>wia.ict.unifesp.br</a:t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945" y="4411500"/>
            <a:ext cx="370669" cy="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75" y="737075"/>
            <a:ext cx="5446356" cy="39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2876600" y="2571750"/>
            <a:ext cx="776100" cy="20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Amostra</a:t>
            </a:r>
            <a:endParaRPr sz="1000"/>
          </a:p>
        </p:txBody>
      </p:sp>
      <p:sp>
        <p:nvSpPr>
          <p:cNvPr id="137" name="Google Shape;137;p13"/>
          <p:cNvSpPr txBox="1"/>
          <p:nvPr/>
        </p:nvSpPr>
        <p:spPr>
          <a:xfrm>
            <a:off x="5575725" y="2572400"/>
            <a:ext cx="776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Amostra</a:t>
            </a:r>
            <a:endParaRPr sz="1000"/>
          </a:p>
        </p:txBody>
      </p:sp>
      <p:sp>
        <p:nvSpPr>
          <p:cNvPr id="138" name="Google Shape;138;p13"/>
          <p:cNvSpPr txBox="1"/>
          <p:nvPr/>
        </p:nvSpPr>
        <p:spPr>
          <a:xfrm>
            <a:off x="2876600" y="4657325"/>
            <a:ext cx="776100" cy="20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Amostra</a:t>
            </a:r>
            <a:endParaRPr sz="1000"/>
          </a:p>
        </p:txBody>
      </p:sp>
      <p:sp>
        <p:nvSpPr>
          <p:cNvPr id="139" name="Google Shape;139;p13"/>
          <p:cNvSpPr txBox="1"/>
          <p:nvPr/>
        </p:nvSpPr>
        <p:spPr>
          <a:xfrm>
            <a:off x="5575725" y="4663025"/>
            <a:ext cx="776100" cy="20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Amostra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425"/>
            <a:ext cx="9035425" cy="25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Conclusão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82650" y="1076175"/>
            <a:ext cx="814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Dados da classe “sanitários” foram os mais satisfatórios numa análise comparativa;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Ainda assim, a regressão segue com resultados com uma MAE grande que pode se dar pelo </a:t>
            </a:r>
            <a:r>
              <a:rPr lang="pt-BR" sz="2000"/>
              <a:t>viés</a:t>
            </a:r>
            <a:r>
              <a:rPr lang="pt-BR" sz="2000"/>
              <a:t> de alguns dados;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Para trabalhos futuros, cabe a busca por métodos para tratamento de dados NaN com grande desvio padrão;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Agradecimentos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582650" y="1076175"/>
            <a:ext cx="81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Professor Dr. Fabio Faria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Professora Dr. Juliana Souza Scriptore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582650" y="1076175"/>
            <a:ext cx="814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TMI </a:t>
            </a:r>
            <a:r>
              <a:rPr lang="pt-BR" sz="1800">
                <a:solidFill>
                  <a:schemeClr val="dk1"/>
                </a:solidFill>
              </a:rPr>
              <a:t>é um dos principais índices socioeconômicos;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Tem-se como motivação corroborar com estudos já existentes sobre o assunto;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 dos principais desafios foi lidar com dados faltantes (NaN) e comprovar algumas hipóteses de relações entre fatores;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Na literatura, são feitos estudos com cidades eu regiões mais </a:t>
            </a:r>
            <a:r>
              <a:rPr lang="pt-BR" sz="1800"/>
              <a:t>específicas</a:t>
            </a:r>
            <a:r>
              <a:rPr lang="pt-BR" sz="1800"/>
              <a:t> a fim de garantir maior veracidade e </a:t>
            </a:r>
            <a:r>
              <a:rPr lang="pt-BR" sz="1800"/>
              <a:t>acurácia</a:t>
            </a:r>
            <a:r>
              <a:rPr lang="pt-BR" sz="1800"/>
              <a:t> das informações;</a:t>
            </a:r>
            <a:endParaRPr sz="1800"/>
          </a:p>
        </p:txBody>
      </p:sp>
      <p:cxnSp>
        <p:nvCxnSpPr>
          <p:cNvPr id="39" name="Google Shape;39;p5"/>
          <p:cNvCxnSpPr/>
          <p:nvPr/>
        </p:nvCxnSpPr>
        <p:spPr>
          <a:xfrm flipH="1" rot="10800000">
            <a:off x="5735000" y="4204700"/>
            <a:ext cx="1071600" cy="814500"/>
          </a:xfrm>
          <a:prstGeom prst="straightConnector1">
            <a:avLst/>
          </a:prstGeom>
          <a:noFill/>
          <a:ln cap="flat" cmpd="sng" w="38100">
            <a:solidFill>
              <a:srgbClr val="2458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6806575" y="4204800"/>
            <a:ext cx="514500" cy="278700"/>
          </a:xfrm>
          <a:prstGeom prst="straightConnector1">
            <a:avLst/>
          </a:prstGeom>
          <a:noFill/>
          <a:ln cap="flat" cmpd="sng" w="38100">
            <a:solidFill>
              <a:srgbClr val="2458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 flipH="1" rot="10800000">
            <a:off x="7310200" y="3186825"/>
            <a:ext cx="1564500" cy="1296600"/>
          </a:xfrm>
          <a:prstGeom prst="straightConnector1">
            <a:avLst/>
          </a:prstGeom>
          <a:noFill/>
          <a:ln cap="flat" cmpd="sng" w="38100">
            <a:solidFill>
              <a:srgbClr val="2458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Objetivo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582650" y="1076175"/>
            <a:ext cx="8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Encontrar parâmetros socioeconômicos que se relacionam com a Taxa de Mortalidade Infantil utilizando Inteligência Artificial (IA)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Bases de Dados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11700" y="584675"/>
            <a:ext cx="8673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base de dados utilizada é o Registro Administrativo Total de 2012 a 2017 e se encontra no acervo do site Atlas Brasil</a:t>
            </a:r>
            <a:endParaRPr sz="1800"/>
          </a:p>
        </p:txBody>
      </p:sp>
      <p:cxnSp>
        <p:nvCxnSpPr>
          <p:cNvPr id="56" name="Google Shape;56;p7"/>
          <p:cNvCxnSpPr/>
          <p:nvPr/>
        </p:nvCxnSpPr>
        <p:spPr>
          <a:xfrm>
            <a:off x="4400100" y="1811825"/>
            <a:ext cx="0" cy="27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/>
        </p:nvSpPr>
        <p:spPr>
          <a:xfrm>
            <a:off x="378375" y="1377075"/>
            <a:ext cx="36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1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4743900" y="1377075"/>
            <a:ext cx="36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2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459375" y="1704375"/>
            <a:ext cx="37632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NIS_PAGUA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(Percentual da população urbana residentes em domicílios ligados a rede de abastecimento de água)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PINTERDRSAI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internações por doenças relacionadas ao saneamento ambiental inadequado 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SNIS_PESGOTO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(Percentual da população urbana residente em domicílios ligados à rede de esgotamento sanitário)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SNIS_PESGTRA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(Percentual de esgoto tratado)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PDEFSAN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(Percentual de pessoas inscritas no Cadastro Único sem abastecimento de água, esgotamento sanitário e coleta de lixo adequadas)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PDEFAGUA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pessoas inscritas no Cadastro Único sem abastecimento de água adequado)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826675" y="1785775"/>
            <a:ext cx="3686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TTREVA_EF_TOTAL (Taxa de evasão no ensino fundamental)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TTREVA_EM_TOTAL (Taxa de evasão no ensino médio)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DOCSUP_EF_TOTAL (Porcentagem de docentes do ensino fundamental com formação adequada)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DOCSUP_EM_TOTAL (Porcentagem de docentes do ensino médio com formação adequada).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Bases de Dados</a:t>
            </a:r>
            <a:endParaRPr sz="3180">
              <a:solidFill>
                <a:schemeClr val="lt1"/>
              </a:solidFill>
            </a:endParaRPr>
          </a:p>
        </p:txBody>
      </p:sp>
      <p:cxnSp>
        <p:nvCxnSpPr>
          <p:cNvPr id="67" name="Google Shape;67;p8"/>
          <p:cNvCxnSpPr/>
          <p:nvPr/>
        </p:nvCxnSpPr>
        <p:spPr>
          <a:xfrm>
            <a:off x="4400100" y="1051650"/>
            <a:ext cx="4500" cy="3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8"/>
          <p:cNvSpPr txBox="1"/>
          <p:nvPr/>
        </p:nvSpPr>
        <p:spPr>
          <a:xfrm>
            <a:off x="338900" y="904263"/>
            <a:ext cx="36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3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4657975" y="751863"/>
            <a:ext cx="368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Total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451025" y="1417750"/>
            <a:ext cx="34950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REN_PIBPC_D (Produto interno bruto per capita)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REN_TRPCBF_D (Transferência per capita do Bolsa Família)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PIND_POS (Percentual de extremamente pobres no Cadastro Único pós Bolsa Família).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4858675" y="1092125"/>
            <a:ext cx="38481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PINTERDRSAI: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internações por doenças relacionadas ao saneamento ambiental inadequado 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DOCSUP_EF_TOTAL: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Porcentagem de docentes do ensino fundamental com formação adequada)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DOCSUP_EM_TOTAL: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Porcentagem de docentes do ensino fundamental com formação adequada)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TXNASC7C: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(Percentual de nascidos vivos com pelo menos sete consultas de pré-natal)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TXNBAIXOP: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nascidos vivos com baixo peso ao nascer)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TXMAE10A14: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meninas de 10 a 14 anos de idade que tiveram filhos)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TXMAE15A19: </a:t>
            </a:r>
            <a:r>
              <a:rPr lang="pt-BR" sz="12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Percentual de adolescentes de 15 a 17 anos de idade que tiveram filhos)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EN_PIBPC_D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(Produto interno bruto per capita)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REN_TRPCBF_D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(Transferência per capita do Bolsa Família)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582650" y="1076175"/>
            <a:ext cx="8143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 </a:t>
            </a:r>
            <a:r>
              <a:rPr lang="pt-BR" sz="2000">
                <a:solidFill>
                  <a:schemeClr val="dk1"/>
                </a:solidFill>
              </a:rPr>
              <a:t>técnica</a:t>
            </a:r>
            <a:r>
              <a:rPr lang="pt-BR" sz="2000">
                <a:solidFill>
                  <a:schemeClr val="dk1"/>
                </a:solidFill>
              </a:rPr>
              <a:t> usada foi regressão por meio de árvore de decisão e RNAs (Rede Neurais Artificiais)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O protocolo de validação utilizado para a regressão é o de validação cruzada K-fold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pt-BR" sz="2000">
                <a:solidFill>
                  <a:schemeClr val="dk1"/>
                </a:solidFill>
              </a:rPr>
              <a:t>MAE - </a:t>
            </a:r>
            <a:r>
              <a:rPr b="1" lang="pt-BR" sz="2000">
                <a:solidFill>
                  <a:schemeClr val="dk1"/>
                </a:solidFill>
              </a:rPr>
              <a:t>Erro Médio Absoluto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93413" y="669550"/>
            <a:ext cx="1746325" cy="8125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205913" y="1761000"/>
            <a:ext cx="15213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e Pré Processamento</a:t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077575" y="1761000"/>
            <a:ext cx="19995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dos dados de Treinamento e Teste</a:t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4244313" y="1761000"/>
            <a:ext cx="17463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6190800" y="1761000"/>
            <a:ext cx="13998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</a:t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7803725" y="1761000"/>
            <a:ext cx="11922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e Otimização do Modelo</a:t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205938" y="2852375"/>
            <a:ext cx="15213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Parâmetros</a:t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7035225" y="3948700"/>
            <a:ext cx="19995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dos Resultados</a:t>
            </a:r>
            <a:endParaRPr/>
          </a:p>
        </p:txBody>
      </p:sp>
      <p:cxnSp>
        <p:nvCxnSpPr>
          <p:cNvPr id="93" name="Google Shape;93;p10"/>
          <p:cNvCxnSpPr>
            <a:stCxn id="85" idx="3"/>
            <a:endCxn id="86" idx="0"/>
          </p:cNvCxnSpPr>
          <p:nvPr/>
        </p:nvCxnSpPr>
        <p:spPr>
          <a:xfrm>
            <a:off x="966575" y="1482075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0"/>
          <p:cNvCxnSpPr>
            <a:stCxn id="86" idx="3"/>
            <a:endCxn id="87" idx="1"/>
          </p:cNvCxnSpPr>
          <p:nvPr/>
        </p:nvCxnSpPr>
        <p:spPr>
          <a:xfrm>
            <a:off x="1727213" y="2136900"/>
            <a:ext cx="3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0"/>
          <p:cNvCxnSpPr>
            <a:stCxn id="87" idx="3"/>
            <a:endCxn id="88" idx="1"/>
          </p:cNvCxnSpPr>
          <p:nvPr/>
        </p:nvCxnSpPr>
        <p:spPr>
          <a:xfrm>
            <a:off x="4077075" y="2136900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0"/>
          <p:cNvCxnSpPr>
            <a:stCxn id="88" idx="3"/>
            <a:endCxn id="89" idx="1"/>
          </p:cNvCxnSpPr>
          <p:nvPr/>
        </p:nvCxnSpPr>
        <p:spPr>
          <a:xfrm>
            <a:off x="5990613" y="2136900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0"/>
          <p:cNvCxnSpPr>
            <a:endCxn id="90" idx="1"/>
          </p:cNvCxnSpPr>
          <p:nvPr/>
        </p:nvCxnSpPr>
        <p:spPr>
          <a:xfrm>
            <a:off x="7590725" y="2136900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0"/>
          <p:cNvCxnSpPr/>
          <p:nvPr/>
        </p:nvCxnSpPr>
        <p:spPr>
          <a:xfrm>
            <a:off x="8398625" y="2512775"/>
            <a:ext cx="201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0"/>
          <p:cNvCxnSpPr/>
          <p:nvPr/>
        </p:nvCxnSpPr>
        <p:spPr>
          <a:xfrm flipH="1">
            <a:off x="1777825" y="3218600"/>
            <a:ext cx="66531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0"/>
          <p:cNvSpPr/>
          <p:nvPr/>
        </p:nvSpPr>
        <p:spPr>
          <a:xfrm>
            <a:off x="1947013" y="3948700"/>
            <a:ext cx="17463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3893500" y="3948700"/>
            <a:ext cx="13998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</a:t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506425" y="3948700"/>
            <a:ext cx="11922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e Otimização do Modelo</a:t>
            </a:r>
            <a:endParaRPr/>
          </a:p>
        </p:txBody>
      </p:sp>
      <p:cxnSp>
        <p:nvCxnSpPr>
          <p:cNvPr id="103" name="Google Shape;103;p10"/>
          <p:cNvCxnSpPr>
            <a:stCxn id="91" idx="2"/>
          </p:cNvCxnSpPr>
          <p:nvPr/>
        </p:nvCxnSpPr>
        <p:spPr>
          <a:xfrm flipH="1">
            <a:off x="948288" y="3604175"/>
            <a:ext cx="183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>
            <a:endCxn id="100" idx="1"/>
          </p:cNvCxnSpPr>
          <p:nvPr/>
        </p:nvCxnSpPr>
        <p:spPr>
          <a:xfrm>
            <a:off x="924013" y="4322200"/>
            <a:ext cx="1023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0"/>
          <p:cNvCxnSpPr>
            <a:stCxn id="100" idx="3"/>
            <a:endCxn id="101" idx="1"/>
          </p:cNvCxnSpPr>
          <p:nvPr/>
        </p:nvCxnSpPr>
        <p:spPr>
          <a:xfrm>
            <a:off x="3693313" y="4324600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0"/>
          <p:cNvCxnSpPr>
            <a:endCxn id="102" idx="1"/>
          </p:cNvCxnSpPr>
          <p:nvPr/>
        </p:nvCxnSpPr>
        <p:spPr>
          <a:xfrm>
            <a:off x="5293425" y="4324600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0"/>
          <p:cNvCxnSpPr>
            <a:stCxn id="102" idx="3"/>
            <a:endCxn id="92" idx="1"/>
          </p:cNvCxnSpPr>
          <p:nvPr/>
        </p:nvCxnSpPr>
        <p:spPr>
          <a:xfrm>
            <a:off x="6698625" y="4324600"/>
            <a:ext cx="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0"/>
          <p:cNvSpPr/>
          <p:nvPr/>
        </p:nvSpPr>
        <p:spPr>
          <a:xfrm>
            <a:off x="1954925" y="1482075"/>
            <a:ext cx="7189200" cy="120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1643100" y="3837075"/>
            <a:ext cx="5150700" cy="107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6793125" y="1394550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1578325" y="4590900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1881825" y="1409250"/>
            <a:ext cx="7385700" cy="14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0" y="3689125"/>
            <a:ext cx="9704700" cy="12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129725" y="2604625"/>
            <a:ext cx="9810600" cy="111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13" y="737075"/>
            <a:ext cx="4974767" cy="3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813" y="584675"/>
            <a:ext cx="5532374" cy="44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